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9.png" ContentType="image/png"/>
  <Override PartName="/ppt/media/image11.png" ContentType="image/png"/>
  <Override PartName="/ppt/media/image6.png" ContentType="image/png"/>
  <Override PartName="/ppt/media/image36.png" ContentType="image/png"/>
  <Override PartName="/ppt/media/image12.png" ContentType="image/png"/>
  <Override PartName="/ppt/media/image7.png" ContentType="image/png"/>
  <Override PartName="/ppt/media/image37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9.png" ContentType="image/png"/>
  <Override PartName="/ppt/media/image39.png" ContentType="image/png"/>
  <Override PartName="/ppt/media/image30.png" ContentType="image/png"/>
  <Override PartName="/ppt/media/image28.png" ContentType="image/png"/>
  <Override PartName="/ppt/media/image10.png" ContentType="image/png"/>
  <Override PartName="/ppt/media/image5.png" ContentType="image/png"/>
  <Override PartName="/ppt/media/image35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32.png" ContentType="image/png"/>
  <Override PartName="/ppt/media/image2.png" ContentType="image/png"/>
  <Override PartName="/ppt/media/image25.png" ContentType="image/png"/>
  <Override PartName="/ppt/media/image31.png" ContentType="image/png"/>
  <Override PartName="/ppt/media/image1.png" ContentType="image/png"/>
  <Override PartName="/ppt/media/image24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2A005B7-005B-42BE-90A2-6AC9B44B7E3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EAB6A10-240D-4173-9828-A984FE719EC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594DA0-3CF6-4F77-82B9-65134F459C0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7260A8B-0377-4F6E-8674-8EA6E2BDE7C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FA85162-1C03-4896-8C26-178F2433DB1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D48E567-37D9-48C4-92A1-1581A6C9D24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F65D416-C645-4661-8DB1-6485FC3ED24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37E41B8-48DE-4913-89EC-8AFC5D1E45C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3A9D75B-8619-4CFA-A989-F332E044D77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E9AABC3-886E-4EA7-AA61-2A7B88FE46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71F3972-59CD-4F1A-A4AF-256DB112BDC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AADA4B2-DB2E-4659-8987-7D3551FC1EB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EF562929-ADBC-446E-B367-241F5C532BDB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HK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4400" spc="-1" strike="noStrike">
                <a:latin typeface="Arial"/>
              </a:rPr>
              <a:t>Click to edit </a:t>
            </a:r>
            <a:r>
              <a:rPr b="0" lang="en-HK" sz="4400" spc="-1" strike="noStrike">
                <a:latin typeface="Arial"/>
              </a:rPr>
              <a:t>the title text </a:t>
            </a:r>
            <a:r>
              <a:rPr b="0" lang="en-HK" sz="4400" spc="-1" strike="noStrike">
                <a:latin typeface="Arial"/>
              </a:rPr>
              <a:t>format</a:t>
            </a:r>
            <a:endParaRPr b="0" lang="en-HK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3200" spc="-1" strike="noStrike">
                <a:latin typeface="Arial"/>
              </a:rPr>
              <a:t>Click to edit the outline text format</a:t>
            </a:r>
            <a:endParaRPr b="0" lang="en-H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800" spc="-1" strike="noStrike">
                <a:latin typeface="Arial"/>
              </a:rPr>
              <a:t>Second Outline Level</a:t>
            </a:r>
            <a:endParaRPr b="0" lang="en-H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Arial"/>
              </a:rPr>
              <a:t>Third Outline Level</a:t>
            </a:r>
            <a:endParaRPr b="0" lang="en-H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000" spc="-1" strike="noStrike">
                <a:latin typeface="Arial"/>
              </a:rPr>
              <a:t>Fourth Outline Level</a:t>
            </a:r>
            <a:endParaRPr b="0" lang="en-H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Fifth Outline Level</a:t>
            </a:r>
            <a:endParaRPr b="0" lang="en-H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Sixth Outline Level</a:t>
            </a:r>
            <a:endParaRPr b="0" lang="en-H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Seventh Outline Level</a:t>
            </a:r>
            <a:endParaRPr b="0" lang="en-H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215;p22" descr="image.png"/>
          <p:cNvPicPr/>
          <p:nvPr/>
        </p:nvPicPr>
        <p:blipFill>
          <a:blip r:embed="rId1"/>
          <a:stretch/>
        </p:blipFill>
        <p:spPr>
          <a:xfrm>
            <a:off x="571680" y="2383920"/>
            <a:ext cx="3492000" cy="3070080"/>
          </a:xfrm>
          <a:prstGeom prst="rect">
            <a:avLst/>
          </a:prstGeom>
          <a:ln w="0">
            <a:noFill/>
          </a:ln>
        </p:spPr>
      </p:pic>
      <p:pic>
        <p:nvPicPr>
          <p:cNvPr id="128" name="Google Shape;216;p22" descr="image.png"/>
          <p:cNvPicPr/>
          <p:nvPr/>
        </p:nvPicPr>
        <p:blipFill>
          <a:blip r:embed="rId2"/>
          <a:stretch/>
        </p:blipFill>
        <p:spPr>
          <a:xfrm>
            <a:off x="4349880" y="2383920"/>
            <a:ext cx="3492000" cy="3070080"/>
          </a:xfrm>
          <a:prstGeom prst="rect">
            <a:avLst/>
          </a:prstGeom>
          <a:ln w="0">
            <a:noFill/>
          </a:ln>
        </p:spPr>
      </p:pic>
      <p:pic>
        <p:nvPicPr>
          <p:cNvPr id="129" name="Google Shape;217;p22" descr="image.png"/>
          <p:cNvPicPr/>
          <p:nvPr/>
        </p:nvPicPr>
        <p:blipFill>
          <a:blip r:embed="rId3"/>
          <a:stretch/>
        </p:blipFill>
        <p:spPr>
          <a:xfrm>
            <a:off x="8128080" y="2383920"/>
            <a:ext cx="3492000" cy="3070080"/>
          </a:xfrm>
          <a:prstGeom prst="rect">
            <a:avLst/>
          </a:prstGeom>
          <a:ln w="0">
            <a:noFill/>
          </a:ln>
        </p:spPr>
      </p:pic>
      <p:sp>
        <p:nvSpPr>
          <p:cNvPr id="130" name="Google Shape;218;p22"/>
          <p:cNvSpPr/>
          <p:nvPr/>
        </p:nvSpPr>
        <p:spPr>
          <a:xfrm>
            <a:off x="961920" y="3526920"/>
            <a:ext cx="2846520" cy="29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950" spc="-1" strike="noStrike">
                <a:solidFill>
                  <a:srgbClr val="0f172a"/>
                </a:solidFill>
                <a:latin typeface="Poppins"/>
                <a:ea typeface="Poppins"/>
              </a:rPr>
              <a:t>Process Automation</a:t>
            </a:r>
            <a:endParaRPr b="0" lang="en-HK" sz="1950" spc="-1" strike="noStrike">
              <a:latin typeface="Arial"/>
            </a:endParaRPr>
          </a:p>
        </p:txBody>
      </p:sp>
      <p:sp>
        <p:nvSpPr>
          <p:cNvPr id="131" name="Google Shape;219;p22"/>
          <p:cNvSpPr/>
          <p:nvPr/>
        </p:nvSpPr>
        <p:spPr>
          <a:xfrm>
            <a:off x="961920" y="4070160"/>
            <a:ext cx="271080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Reduced manual data entry overhead by 40% through integrated RPA workflows.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32" name="Google Shape;220;p22"/>
          <p:cNvSpPr/>
          <p:nvPr/>
        </p:nvSpPr>
        <p:spPr>
          <a:xfrm>
            <a:off x="4740480" y="3526920"/>
            <a:ext cx="2846520" cy="29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950" spc="-1" strike="noStrike">
                <a:solidFill>
                  <a:srgbClr val="0f172a"/>
                </a:solidFill>
                <a:latin typeface="Poppins"/>
                <a:ea typeface="Poppins"/>
              </a:rPr>
              <a:t>Internal Upskilling</a:t>
            </a:r>
            <a:endParaRPr b="0" lang="en-HK" sz="1950" spc="-1" strike="noStrike">
              <a:latin typeface="Arial"/>
            </a:endParaRPr>
          </a:p>
        </p:txBody>
      </p:sp>
      <p:sp>
        <p:nvSpPr>
          <p:cNvPr id="133" name="Google Shape;221;p22"/>
          <p:cNvSpPr/>
          <p:nvPr/>
        </p:nvSpPr>
        <p:spPr>
          <a:xfrm>
            <a:off x="4740480" y="4070160"/>
            <a:ext cx="271080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Over 85% of staff completed advanced analytics certification program.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34" name="Google Shape;222;p22"/>
          <p:cNvSpPr/>
          <p:nvPr/>
        </p:nvSpPr>
        <p:spPr>
          <a:xfrm>
            <a:off x="8518680" y="3526920"/>
            <a:ext cx="2846520" cy="29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950" spc="-1" strike="noStrike">
                <a:solidFill>
                  <a:srgbClr val="0f172a"/>
                </a:solidFill>
                <a:latin typeface="Poppins"/>
                <a:ea typeface="Poppins"/>
              </a:rPr>
              <a:t>Supply Logistics</a:t>
            </a:r>
            <a:endParaRPr b="0" lang="en-HK" sz="1950" spc="-1" strike="noStrike">
              <a:latin typeface="Arial"/>
            </a:endParaRPr>
          </a:p>
        </p:txBody>
      </p:sp>
      <p:sp>
        <p:nvSpPr>
          <p:cNvPr id="135" name="Google Shape;223;p22"/>
          <p:cNvSpPr/>
          <p:nvPr/>
        </p:nvSpPr>
        <p:spPr>
          <a:xfrm>
            <a:off x="8518680" y="4070160"/>
            <a:ext cx="271080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Optimized distribution routes resulting in a 15% reduction in shipping costs.</a:t>
            </a:r>
            <a:endParaRPr b="0" lang="en-HK" sz="1350" spc="-1" strike="noStrike">
              <a:latin typeface="Arial"/>
            </a:endParaRPr>
          </a:p>
        </p:txBody>
      </p:sp>
      <p:pic>
        <p:nvPicPr>
          <p:cNvPr id="136" name="Google Shape;224;p22" descr="image.png"/>
          <p:cNvPicPr/>
          <p:nvPr/>
        </p:nvPicPr>
        <p:blipFill>
          <a:blip r:embed="rId4"/>
          <a:stretch/>
        </p:blipFill>
        <p:spPr>
          <a:xfrm>
            <a:off x="961920" y="2822400"/>
            <a:ext cx="570960" cy="456480"/>
          </a:xfrm>
          <a:prstGeom prst="rect">
            <a:avLst/>
          </a:prstGeom>
          <a:ln w="0">
            <a:noFill/>
          </a:ln>
        </p:spPr>
      </p:pic>
      <p:pic>
        <p:nvPicPr>
          <p:cNvPr id="137" name="Google Shape;225;p22" descr="image.png"/>
          <p:cNvPicPr/>
          <p:nvPr/>
        </p:nvPicPr>
        <p:blipFill>
          <a:blip r:embed="rId5"/>
          <a:stretch/>
        </p:blipFill>
        <p:spPr>
          <a:xfrm>
            <a:off x="4740480" y="2822400"/>
            <a:ext cx="570960" cy="456480"/>
          </a:xfrm>
          <a:prstGeom prst="rect">
            <a:avLst/>
          </a:prstGeom>
          <a:ln w="0">
            <a:noFill/>
          </a:ln>
        </p:spPr>
      </p:pic>
      <p:pic>
        <p:nvPicPr>
          <p:cNvPr id="138" name="Google Shape;226;p22" descr="image.png"/>
          <p:cNvPicPr/>
          <p:nvPr/>
        </p:nvPicPr>
        <p:blipFill>
          <a:blip r:embed="rId6"/>
          <a:stretch/>
        </p:blipFill>
        <p:spPr>
          <a:xfrm>
            <a:off x="8518680" y="2822400"/>
            <a:ext cx="570960" cy="456480"/>
          </a:xfrm>
          <a:prstGeom prst="rect">
            <a:avLst/>
          </a:prstGeom>
          <a:ln w="0">
            <a:noFill/>
          </a:ln>
        </p:spPr>
      </p:pic>
      <p:sp>
        <p:nvSpPr>
          <p:cNvPr id="139" name="Google Shape;227;p22"/>
          <p:cNvSpPr/>
          <p:nvPr/>
        </p:nvSpPr>
        <p:spPr>
          <a:xfrm>
            <a:off x="762120" y="571680"/>
            <a:ext cx="98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Core Efficiency Drivers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40" name="Google Shape;228;p22"/>
          <p:cNvSpPr/>
          <p:nvPr/>
        </p:nvSpPr>
        <p:spPr>
          <a:xfrm>
            <a:off x="571680" y="571680"/>
            <a:ext cx="56520" cy="59940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234;p23"/>
          <p:cNvSpPr/>
          <p:nvPr/>
        </p:nvSpPr>
        <p:spPr>
          <a:xfrm>
            <a:off x="571680" y="2221200"/>
            <a:ext cx="5500080" cy="3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1e293b"/>
                </a:solidFill>
                <a:latin typeface="Poppins"/>
                <a:ea typeface="Poppins"/>
              </a:rPr>
              <a:t>Connecting Global Markets</a:t>
            </a:r>
            <a:endParaRPr b="0" lang="en-HK" sz="2400" spc="-1" strike="noStrike">
              <a:latin typeface="Arial"/>
            </a:endParaRPr>
          </a:p>
        </p:txBody>
      </p:sp>
      <p:sp>
        <p:nvSpPr>
          <p:cNvPr id="142" name="Google Shape;235;p23"/>
          <p:cNvSpPr/>
          <p:nvPr/>
        </p:nvSpPr>
        <p:spPr>
          <a:xfrm>
            <a:off x="571680" y="3088080"/>
            <a:ext cx="5238000" cy="131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Our infrastructure now supports cross-border operations in over 20 countries. We focus on low-latency cloud architecture to ensure unified user experience across diverse geographical zones.</a:t>
            </a:r>
            <a:endParaRPr b="0" lang="en-HK" sz="1350" spc="-1" strike="noStrike">
              <a:latin typeface="Arial"/>
            </a:endParaRPr>
          </a:p>
        </p:txBody>
      </p:sp>
      <p:pic>
        <p:nvPicPr>
          <p:cNvPr id="143" name="Google Shape;236;p23" descr="image.png"/>
          <p:cNvPicPr/>
          <p:nvPr/>
        </p:nvPicPr>
        <p:blipFill>
          <a:blip r:embed="rId1"/>
          <a:stretch/>
        </p:blipFill>
        <p:spPr>
          <a:xfrm>
            <a:off x="6381720" y="1552680"/>
            <a:ext cx="5238000" cy="4733280"/>
          </a:xfrm>
          <a:prstGeom prst="rect">
            <a:avLst/>
          </a:prstGeom>
          <a:ln w="0">
            <a:noFill/>
          </a:ln>
        </p:spPr>
      </p:pic>
      <p:sp>
        <p:nvSpPr>
          <p:cNvPr id="144" name="Google Shape;237;p23"/>
          <p:cNvSpPr/>
          <p:nvPr/>
        </p:nvSpPr>
        <p:spPr>
          <a:xfrm>
            <a:off x="857160" y="4641480"/>
            <a:ext cx="94680" cy="20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•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45" name="Google Shape;238;p23"/>
          <p:cNvSpPr/>
          <p:nvPr/>
        </p:nvSpPr>
        <p:spPr>
          <a:xfrm>
            <a:off x="952560" y="4642560"/>
            <a:ext cx="485712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Tier-4 Data Centers in Sydney &amp; Singapore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46" name="Google Shape;239;p23"/>
          <p:cNvSpPr/>
          <p:nvPr/>
        </p:nvSpPr>
        <p:spPr>
          <a:xfrm>
            <a:off x="857160" y="4915800"/>
            <a:ext cx="94680" cy="20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•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47" name="Google Shape;240;p23"/>
          <p:cNvSpPr/>
          <p:nvPr/>
        </p:nvSpPr>
        <p:spPr>
          <a:xfrm>
            <a:off x="952560" y="4916520"/>
            <a:ext cx="485712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Localized Support Hubs in 8 Timezones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48" name="Google Shape;241;p23"/>
          <p:cNvSpPr/>
          <p:nvPr/>
        </p:nvSpPr>
        <p:spPr>
          <a:xfrm>
            <a:off x="857160" y="5190120"/>
            <a:ext cx="94680" cy="20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•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49" name="Google Shape;242;p23"/>
          <p:cNvSpPr/>
          <p:nvPr/>
        </p:nvSpPr>
        <p:spPr>
          <a:xfrm>
            <a:off x="952560" y="5190840"/>
            <a:ext cx="485712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Compliance-Ready Data Sovereignty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50" name="Google Shape;243;p23"/>
          <p:cNvSpPr/>
          <p:nvPr/>
        </p:nvSpPr>
        <p:spPr>
          <a:xfrm>
            <a:off x="762120" y="571680"/>
            <a:ext cx="98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Strategic Global Presence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51" name="Google Shape;244;p23"/>
          <p:cNvSpPr/>
          <p:nvPr/>
        </p:nvSpPr>
        <p:spPr>
          <a:xfrm>
            <a:off x="571680" y="571680"/>
            <a:ext cx="56520" cy="59940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250;p24" descr="image.png"/>
          <p:cNvPicPr/>
          <p:nvPr/>
        </p:nvPicPr>
        <p:blipFill>
          <a:blip r:embed="rId1"/>
          <a:stretch/>
        </p:blipFill>
        <p:spPr>
          <a:xfrm>
            <a:off x="571680" y="2808000"/>
            <a:ext cx="5333400" cy="2222280"/>
          </a:xfrm>
          <a:prstGeom prst="rect">
            <a:avLst/>
          </a:prstGeom>
          <a:ln w="0">
            <a:noFill/>
          </a:ln>
        </p:spPr>
      </p:pic>
      <p:pic>
        <p:nvPicPr>
          <p:cNvPr id="153" name="Google Shape;251;p24" descr="image.png"/>
          <p:cNvPicPr/>
          <p:nvPr/>
        </p:nvPicPr>
        <p:blipFill>
          <a:blip r:embed="rId2"/>
          <a:stretch/>
        </p:blipFill>
        <p:spPr>
          <a:xfrm>
            <a:off x="6286680" y="2808000"/>
            <a:ext cx="5333400" cy="2222280"/>
          </a:xfrm>
          <a:prstGeom prst="rect">
            <a:avLst/>
          </a:prstGeom>
          <a:ln w="0">
            <a:noFill/>
          </a:ln>
        </p:spPr>
      </p:pic>
      <p:sp>
        <p:nvSpPr>
          <p:cNvPr id="154" name="Google Shape;252;p24"/>
          <p:cNvSpPr/>
          <p:nvPr/>
        </p:nvSpPr>
        <p:spPr>
          <a:xfrm>
            <a:off x="961920" y="3198600"/>
            <a:ext cx="47797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108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10" spc="-1" strike="noStrike">
                <a:solidFill>
                  <a:srgbClr val="1d4ed8"/>
                </a:solidFill>
                <a:latin typeface="Poppins"/>
                <a:ea typeface="Poppins"/>
              </a:rPr>
              <a:t>AI Engine v3.0</a:t>
            </a:r>
            <a:endParaRPr b="0" lang="en-HK" sz="1410" spc="-1" strike="noStrike">
              <a:latin typeface="Arial"/>
            </a:endParaRPr>
          </a:p>
        </p:txBody>
      </p:sp>
      <p:sp>
        <p:nvSpPr>
          <p:cNvPr id="155" name="Google Shape;253;p24"/>
          <p:cNvSpPr/>
          <p:nvPr/>
        </p:nvSpPr>
        <p:spPr>
          <a:xfrm>
            <a:off x="961920" y="3646080"/>
            <a:ext cx="455220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Integrating generative capabilities for automated report generation and predictive analytics, currently in Beta testing with 50 enterprise clients.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56" name="Google Shape;254;p24"/>
          <p:cNvSpPr/>
          <p:nvPr/>
        </p:nvSpPr>
        <p:spPr>
          <a:xfrm>
            <a:off x="6676920" y="3198600"/>
            <a:ext cx="477972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1924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10" spc="-1" strike="noStrike">
                <a:solidFill>
                  <a:srgbClr val="047857"/>
                </a:solidFill>
                <a:latin typeface="Poppins"/>
                <a:ea typeface="Poppins"/>
              </a:rPr>
              <a:t>Cloud Native Transition</a:t>
            </a:r>
            <a:endParaRPr b="0" lang="en-HK" sz="1410" spc="-1" strike="noStrike">
              <a:latin typeface="Arial"/>
            </a:endParaRPr>
          </a:p>
        </p:txBody>
      </p:sp>
      <p:sp>
        <p:nvSpPr>
          <p:cNvPr id="157" name="Google Shape;255;p24"/>
          <p:cNvSpPr/>
          <p:nvPr/>
        </p:nvSpPr>
        <p:spPr>
          <a:xfrm>
            <a:off x="6676920" y="3646080"/>
            <a:ext cx="4552200" cy="9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90% of legacy systems successfully migrated to serverless architecture, reducing operational downtime by 99.9%.</a:t>
            </a:r>
            <a:endParaRPr b="0" lang="en-HK" sz="1350" spc="-1" strike="noStrike">
              <a:latin typeface="Arial"/>
            </a:endParaRPr>
          </a:p>
        </p:txBody>
      </p:sp>
      <p:pic>
        <p:nvPicPr>
          <p:cNvPr id="158" name="Google Shape;256;p24" descr="image.png"/>
          <p:cNvPicPr/>
          <p:nvPr/>
        </p:nvPicPr>
        <p:blipFill>
          <a:blip r:embed="rId3"/>
          <a:stretch/>
        </p:blipFill>
        <p:spPr>
          <a:xfrm>
            <a:off x="961920" y="3246120"/>
            <a:ext cx="180360" cy="177480"/>
          </a:xfrm>
          <a:prstGeom prst="rect">
            <a:avLst/>
          </a:prstGeom>
          <a:ln w="0">
            <a:noFill/>
          </a:ln>
        </p:spPr>
      </p:pic>
      <p:pic>
        <p:nvPicPr>
          <p:cNvPr id="159" name="Google Shape;257;p24" descr="image.png"/>
          <p:cNvPicPr/>
          <p:nvPr/>
        </p:nvPicPr>
        <p:blipFill>
          <a:blip r:embed="rId4"/>
          <a:stretch/>
        </p:blipFill>
        <p:spPr>
          <a:xfrm>
            <a:off x="6676920" y="3246120"/>
            <a:ext cx="218520" cy="177480"/>
          </a:xfrm>
          <a:prstGeom prst="rect">
            <a:avLst/>
          </a:prstGeom>
          <a:ln w="0">
            <a:noFill/>
          </a:ln>
        </p:spPr>
      </p:pic>
      <p:sp>
        <p:nvSpPr>
          <p:cNvPr id="160" name="Google Shape;258;p24"/>
          <p:cNvSpPr/>
          <p:nvPr/>
        </p:nvSpPr>
        <p:spPr>
          <a:xfrm>
            <a:off x="762120" y="571680"/>
            <a:ext cx="98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Product Roadmap &amp; Innovation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61" name="Google Shape;259;p24"/>
          <p:cNvSpPr/>
          <p:nvPr/>
        </p:nvSpPr>
        <p:spPr>
          <a:xfrm>
            <a:off x="571680" y="571680"/>
            <a:ext cx="56520" cy="59940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265;p25" descr="image.png"/>
          <p:cNvPicPr/>
          <p:nvPr/>
        </p:nvPicPr>
        <p:blipFill>
          <a:blip r:embed="rId1"/>
          <a:stretch/>
        </p:blipFill>
        <p:spPr>
          <a:xfrm>
            <a:off x="571680" y="2500200"/>
            <a:ext cx="5238000" cy="2837880"/>
          </a:xfrm>
          <a:prstGeom prst="rect">
            <a:avLst/>
          </a:prstGeom>
          <a:ln w="0">
            <a:noFill/>
          </a:ln>
        </p:spPr>
      </p:pic>
      <p:pic>
        <p:nvPicPr>
          <p:cNvPr id="163" name="Google Shape;266;p25" descr="image.png"/>
          <p:cNvPicPr/>
          <p:nvPr/>
        </p:nvPicPr>
        <p:blipFill>
          <a:blip r:embed="rId2"/>
          <a:stretch/>
        </p:blipFill>
        <p:spPr>
          <a:xfrm>
            <a:off x="6381720" y="2638440"/>
            <a:ext cx="5238000" cy="2561400"/>
          </a:xfrm>
          <a:prstGeom prst="rect">
            <a:avLst/>
          </a:prstGeom>
          <a:ln w="0">
            <a:noFill/>
          </a:ln>
        </p:spPr>
      </p:pic>
      <p:sp>
        <p:nvSpPr>
          <p:cNvPr id="164" name="Google Shape;267;p25"/>
          <p:cNvSpPr/>
          <p:nvPr/>
        </p:nvSpPr>
        <p:spPr>
          <a:xfrm>
            <a:off x="1143000" y="3071880"/>
            <a:ext cx="409500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0" spc="-1" strike="noStrike">
                <a:solidFill>
                  <a:srgbClr val="10b981"/>
                </a:solidFill>
                <a:latin typeface="Poppins ExtraBold"/>
                <a:ea typeface="Poppins ExtraBold"/>
              </a:rPr>
              <a:t>98.2%</a:t>
            </a:r>
            <a:endParaRPr b="0" lang="en-HK" sz="9000" spc="-1" strike="noStrike">
              <a:latin typeface="Arial"/>
            </a:endParaRPr>
          </a:p>
        </p:txBody>
      </p:sp>
      <p:sp>
        <p:nvSpPr>
          <p:cNvPr id="165" name="Google Shape;268;p25"/>
          <p:cNvSpPr/>
          <p:nvPr/>
        </p:nvSpPr>
        <p:spPr>
          <a:xfrm>
            <a:off x="1143000" y="4214880"/>
            <a:ext cx="40950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64748b"/>
                </a:solidFill>
                <a:latin typeface="Inter Medium"/>
                <a:ea typeface="Inter Medium"/>
              </a:rPr>
              <a:t>CUSTOMER SATISFACTION SCORE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66" name="Google Shape;269;p25"/>
          <p:cNvSpPr/>
          <p:nvPr/>
        </p:nvSpPr>
        <p:spPr>
          <a:xfrm>
            <a:off x="6953400" y="3209760"/>
            <a:ext cx="409500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0" spc="-1" strike="noStrike">
                <a:solidFill>
                  <a:srgbClr val="3b82f6"/>
                </a:solidFill>
                <a:latin typeface="Poppins ExtraBold"/>
                <a:ea typeface="Poppins ExtraBold"/>
              </a:rPr>
              <a:t>15.4k</a:t>
            </a:r>
            <a:endParaRPr b="0" lang="en-HK" sz="9000" spc="-1" strike="noStrike">
              <a:latin typeface="Arial"/>
            </a:endParaRPr>
          </a:p>
        </p:txBody>
      </p:sp>
      <p:sp>
        <p:nvSpPr>
          <p:cNvPr id="167" name="Google Shape;270;p25"/>
          <p:cNvSpPr/>
          <p:nvPr/>
        </p:nvSpPr>
        <p:spPr>
          <a:xfrm>
            <a:off x="6953400" y="4352760"/>
            <a:ext cx="40950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64748b"/>
                </a:solidFill>
                <a:latin typeface="Inter Medium"/>
                <a:ea typeface="Inter Medium"/>
              </a:rPr>
              <a:t>NET NEW SUBSCRIBERS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168" name="Google Shape;271;p25"/>
          <p:cNvSpPr/>
          <p:nvPr/>
        </p:nvSpPr>
        <p:spPr>
          <a:xfrm>
            <a:off x="762120" y="571680"/>
            <a:ext cx="98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Client Satisfaction &amp; Growth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69" name="Google Shape;272;p25"/>
          <p:cNvSpPr/>
          <p:nvPr/>
        </p:nvSpPr>
        <p:spPr>
          <a:xfrm>
            <a:off x="571680" y="571680"/>
            <a:ext cx="56520" cy="59940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278;p26" descr="image.png"/>
          <p:cNvPicPr/>
          <p:nvPr/>
        </p:nvPicPr>
        <p:blipFill>
          <a:blip r:embed="rId1"/>
          <a:stretch/>
        </p:blipFill>
        <p:spPr>
          <a:xfrm>
            <a:off x="571680" y="1166040"/>
            <a:ext cx="11048400" cy="608760"/>
          </a:xfrm>
          <a:prstGeom prst="rect">
            <a:avLst/>
          </a:prstGeom>
          <a:ln w="0">
            <a:noFill/>
          </a:ln>
        </p:spPr>
      </p:pic>
      <p:sp>
        <p:nvSpPr>
          <p:cNvPr id="171" name="Google Shape;279;p26"/>
          <p:cNvSpPr/>
          <p:nvPr/>
        </p:nvSpPr>
        <p:spPr>
          <a:xfrm>
            <a:off x="571680" y="2156760"/>
            <a:ext cx="11048400" cy="30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4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0f172a"/>
                </a:solidFill>
                <a:latin typeface="Inter Light"/>
                <a:ea typeface="Inter Light"/>
              </a:rPr>
              <a:t>"Innovation is the heartbeat of our Q3 success. By focusing on fundamental excellence, we've transformed market volatility into a competitive advantage."</a:t>
            </a:r>
            <a:endParaRPr b="0" lang="en-HK" sz="3600" spc="-1" strike="noStrike">
              <a:latin typeface="Arial"/>
            </a:endParaRPr>
          </a:p>
        </p:txBody>
      </p:sp>
      <p:sp>
        <p:nvSpPr>
          <p:cNvPr id="172" name="Google Shape;280;p26"/>
          <p:cNvSpPr/>
          <p:nvPr/>
        </p:nvSpPr>
        <p:spPr>
          <a:xfrm>
            <a:off x="571680" y="5097600"/>
            <a:ext cx="1104840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3b82f6"/>
                </a:solidFill>
                <a:latin typeface="Inter SemiBold"/>
                <a:ea typeface="Inter SemiBold"/>
              </a:rPr>
              <a:t>— </a:t>
            </a:r>
            <a:r>
              <a:rPr b="0" lang="en-US" sz="1800" spc="-1" strike="noStrike">
                <a:solidFill>
                  <a:srgbClr val="3b82f6"/>
                </a:solidFill>
                <a:latin typeface="Inter SemiBold"/>
                <a:ea typeface="Inter SemiBold"/>
              </a:rPr>
              <a:t>CEO, FutureVision Dynamics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286;p27"/>
          <p:cNvSpPr/>
          <p:nvPr/>
        </p:nvSpPr>
        <p:spPr>
          <a:xfrm>
            <a:off x="571680" y="1897560"/>
            <a:ext cx="11048400" cy="1783080"/>
          </a:xfrm>
          <a:prstGeom prst="rect">
            <a:avLst/>
          </a:prstGeom>
          <a:solidFill>
            <a:srgbClr val="f8faf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Google Shape;287;p27"/>
          <p:cNvSpPr/>
          <p:nvPr/>
        </p:nvSpPr>
        <p:spPr>
          <a:xfrm>
            <a:off x="571680" y="3919680"/>
            <a:ext cx="11048400" cy="1783080"/>
          </a:xfrm>
          <a:prstGeom prst="rect">
            <a:avLst/>
          </a:prstGeom>
          <a:solidFill>
            <a:srgbClr val="f8faf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Google Shape;288;p27"/>
          <p:cNvSpPr/>
          <p:nvPr/>
        </p:nvSpPr>
        <p:spPr>
          <a:xfrm>
            <a:off x="571680" y="1897560"/>
            <a:ext cx="75600" cy="1783080"/>
          </a:xfrm>
          <a:prstGeom prst="rect">
            <a:avLst/>
          </a:prstGeom>
          <a:solidFill>
            <a:srgbClr val="ef444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Google Shape;289;p27"/>
          <p:cNvSpPr/>
          <p:nvPr/>
        </p:nvSpPr>
        <p:spPr>
          <a:xfrm>
            <a:off x="933480" y="2183400"/>
            <a:ext cx="10920600" cy="38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80" spc="-1" strike="noStrike">
                <a:solidFill>
                  <a:srgbClr val="1e293b"/>
                </a:solidFill>
                <a:latin typeface="Poppins"/>
                <a:ea typeface="Poppins"/>
              </a:rPr>
              <a:t>Supply Chain Volatility</a:t>
            </a:r>
            <a:endParaRPr b="0" lang="en-HK" sz="1580" spc="-1" strike="noStrike">
              <a:latin typeface="Arial"/>
            </a:endParaRPr>
          </a:p>
        </p:txBody>
      </p:sp>
      <p:sp>
        <p:nvSpPr>
          <p:cNvPr id="177" name="Google Shape;290;p27"/>
          <p:cNvSpPr/>
          <p:nvPr/>
        </p:nvSpPr>
        <p:spPr>
          <a:xfrm>
            <a:off x="933480" y="2675520"/>
            <a:ext cx="10400760" cy="49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Challenge: Delayed hardware shipments in EMEA. </a:t>
            </a:r>
            <a:br>
              <a:rPr sz="1800"/>
            </a:b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 Mitigation: Diversified to local regional suppliers and increased safety stock levels by 20%.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78" name="Google Shape;291;p27"/>
          <p:cNvSpPr/>
          <p:nvPr/>
        </p:nvSpPr>
        <p:spPr>
          <a:xfrm>
            <a:off x="571680" y="3919680"/>
            <a:ext cx="75600" cy="1783080"/>
          </a:xfrm>
          <a:prstGeom prst="rect">
            <a:avLst/>
          </a:prstGeom>
          <a:solidFill>
            <a:srgbClr val="f59e0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Google Shape;292;p27"/>
          <p:cNvSpPr/>
          <p:nvPr/>
        </p:nvSpPr>
        <p:spPr>
          <a:xfrm>
            <a:off x="933480" y="4205160"/>
            <a:ext cx="10920600" cy="38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80" spc="-1" strike="noStrike">
                <a:solidFill>
                  <a:srgbClr val="1e293b"/>
                </a:solidFill>
                <a:latin typeface="Poppins"/>
                <a:ea typeface="Poppins"/>
              </a:rPr>
              <a:t>Market Consolidation</a:t>
            </a:r>
            <a:endParaRPr b="0" lang="en-HK" sz="1580" spc="-1" strike="noStrike">
              <a:latin typeface="Arial"/>
            </a:endParaRPr>
          </a:p>
        </p:txBody>
      </p:sp>
      <p:sp>
        <p:nvSpPr>
          <p:cNvPr id="180" name="Google Shape;293;p27"/>
          <p:cNvSpPr/>
          <p:nvPr/>
        </p:nvSpPr>
        <p:spPr>
          <a:xfrm>
            <a:off x="933480" y="4697640"/>
            <a:ext cx="10400760" cy="49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2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Challenge: Increased M&amp;A activity among competitors. </a:t>
            </a:r>
            <a:br>
              <a:rPr sz="1800"/>
            </a:b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 Mitigation: Accelerated product feature release cycle to maintain 'First-Mover' advantage.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81" name="Google Shape;294;p27"/>
          <p:cNvSpPr/>
          <p:nvPr/>
        </p:nvSpPr>
        <p:spPr>
          <a:xfrm>
            <a:off x="762120" y="571680"/>
            <a:ext cx="98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Challenges &amp; Mitigation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82" name="Google Shape;295;p27"/>
          <p:cNvSpPr/>
          <p:nvPr/>
        </p:nvSpPr>
        <p:spPr>
          <a:xfrm>
            <a:off x="571680" y="571680"/>
            <a:ext cx="56520" cy="59940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301;p28" descr="image.png"/>
          <p:cNvPicPr/>
          <p:nvPr/>
        </p:nvPicPr>
        <p:blipFill>
          <a:blip r:embed="rId1"/>
          <a:stretch/>
        </p:blipFill>
        <p:spPr>
          <a:xfrm>
            <a:off x="1698480" y="2228040"/>
            <a:ext cx="1428120" cy="3148200"/>
          </a:xfrm>
          <a:prstGeom prst="rect">
            <a:avLst/>
          </a:prstGeom>
          <a:ln w="0">
            <a:noFill/>
          </a:ln>
        </p:spPr>
      </p:pic>
      <p:pic>
        <p:nvPicPr>
          <p:cNvPr id="184" name="Google Shape;302;p28" descr="image.png"/>
          <p:cNvPicPr/>
          <p:nvPr/>
        </p:nvPicPr>
        <p:blipFill>
          <a:blip r:embed="rId2"/>
          <a:stretch/>
        </p:blipFill>
        <p:spPr>
          <a:xfrm>
            <a:off x="5381640" y="3056760"/>
            <a:ext cx="1428120" cy="2319480"/>
          </a:xfrm>
          <a:prstGeom prst="rect">
            <a:avLst/>
          </a:prstGeom>
          <a:ln w="0">
            <a:noFill/>
          </a:ln>
        </p:spPr>
      </p:pic>
      <p:pic>
        <p:nvPicPr>
          <p:cNvPr id="185" name="Google Shape;303;p28" descr="image.png"/>
          <p:cNvPicPr/>
          <p:nvPr/>
        </p:nvPicPr>
        <p:blipFill>
          <a:blip r:embed="rId3"/>
          <a:stretch/>
        </p:blipFill>
        <p:spPr>
          <a:xfrm>
            <a:off x="9064440" y="3387960"/>
            <a:ext cx="1428120" cy="1987920"/>
          </a:xfrm>
          <a:prstGeom prst="rect">
            <a:avLst/>
          </a:prstGeom>
          <a:ln w="0">
            <a:noFill/>
          </a:ln>
        </p:spPr>
      </p:pic>
      <p:sp>
        <p:nvSpPr>
          <p:cNvPr id="186" name="Google Shape;304;p28"/>
          <p:cNvSpPr/>
          <p:nvPr/>
        </p:nvSpPr>
        <p:spPr>
          <a:xfrm>
            <a:off x="571680" y="5586480"/>
            <a:ext cx="1104840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200" spc="-1" strike="noStrike">
                <a:solidFill>
                  <a:srgbClr val="000000"/>
                </a:solidFill>
                <a:latin typeface="Inter"/>
                <a:ea typeface="Inter"/>
              </a:rPr>
              <a:t>Our Firm Competitor A Market Avg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187" name="Google Shape;305;p28"/>
          <p:cNvSpPr/>
          <p:nvPr/>
        </p:nvSpPr>
        <p:spPr>
          <a:xfrm>
            <a:off x="762120" y="571680"/>
            <a:ext cx="98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Market Competitiveness Index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88" name="Google Shape;306;p28"/>
          <p:cNvSpPr/>
          <p:nvPr/>
        </p:nvSpPr>
        <p:spPr>
          <a:xfrm>
            <a:off x="571680" y="571680"/>
            <a:ext cx="56520" cy="59940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312;p29" descr="image.png"/>
          <p:cNvPicPr/>
          <p:nvPr/>
        </p:nvPicPr>
        <p:blipFill>
          <a:blip r:embed="rId1"/>
          <a:stretch/>
        </p:blipFill>
        <p:spPr>
          <a:xfrm>
            <a:off x="571680" y="2316600"/>
            <a:ext cx="3332880" cy="32054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90" name="Google Shape;313;p29"/>
          <p:cNvGraphicFramePr/>
          <p:nvPr/>
        </p:nvGraphicFramePr>
        <p:xfrm>
          <a:off x="4476600" y="2316600"/>
          <a:ext cx="7143120" cy="3205440"/>
        </p:xfrm>
        <a:graphic>
          <a:graphicData uri="http://schemas.openxmlformats.org/drawingml/2006/table">
            <a:tbl>
              <a:tblPr/>
              <a:tblGrid>
                <a:gridCol w="3116520"/>
                <a:gridCol w="2095920"/>
                <a:gridCol w="1931040"/>
              </a:tblGrid>
              <a:tr h="641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f172a"/>
                          </a:solidFill>
                          <a:latin typeface="Inter SemiBold"/>
                          <a:ea typeface="Inter SemiBold"/>
                        </a:rPr>
                        <a:t>Department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f172a"/>
                          </a:solidFill>
                          <a:latin typeface="Inter SemiBold"/>
                          <a:ea typeface="Inter SemiBold"/>
                        </a:rPr>
                        <a:t>Hiring Status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f172a"/>
                          </a:solidFill>
                          <a:latin typeface="Inter SemiBold"/>
                          <a:ea typeface="Inter SemiBold"/>
                        </a:rPr>
                        <a:t>Completion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1f5f9"/>
                    </a:solidFill>
                  </a:tcPr>
                </a:tc>
              </a:tr>
              <a:tr h="641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Engineering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Active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85%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641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Product Management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Filled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100%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641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Sales &amp; Marketing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Active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60%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641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Customer Success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Filled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100%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sp>
        <p:nvSpPr>
          <p:cNvPr id="191" name="Google Shape;314;p29"/>
          <p:cNvSpPr/>
          <p:nvPr/>
        </p:nvSpPr>
        <p:spPr>
          <a:xfrm>
            <a:off x="952560" y="2697480"/>
            <a:ext cx="2571120" cy="96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300" spc="-1" strike="noStrike">
                <a:solidFill>
                  <a:srgbClr val="ffffff"/>
                </a:solidFill>
                <a:latin typeface="Inter ExtraBold"/>
                <a:ea typeface="Inter ExtraBold"/>
              </a:rPr>
              <a:t>+45</a:t>
            </a:r>
            <a:endParaRPr b="0" lang="en-HK" sz="6300" spc="-1" strike="noStrike">
              <a:latin typeface="Arial"/>
            </a:endParaRPr>
          </a:p>
        </p:txBody>
      </p:sp>
      <p:sp>
        <p:nvSpPr>
          <p:cNvPr id="192" name="Google Shape;315;p29"/>
          <p:cNvSpPr/>
          <p:nvPr/>
        </p:nvSpPr>
        <p:spPr>
          <a:xfrm>
            <a:off x="952560" y="3831120"/>
            <a:ext cx="257112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ffffff"/>
                </a:solidFill>
                <a:latin typeface="Inter Medium"/>
                <a:ea typeface="Inter Medium"/>
              </a:rPr>
              <a:t>New Key Hires in Q3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93" name="Google Shape;316;p29"/>
          <p:cNvSpPr/>
          <p:nvPr/>
        </p:nvSpPr>
        <p:spPr>
          <a:xfrm>
            <a:off x="952560" y="4390920"/>
            <a:ext cx="2571120" cy="18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Google Shape;317;p29"/>
          <p:cNvSpPr/>
          <p:nvPr/>
        </p:nvSpPr>
        <p:spPr>
          <a:xfrm>
            <a:off x="952560" y="4695840"/>
            <a:ext cx="257112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Low attrition rate of 4.2%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95" name="Google Shape;318;p29"/>
          <p:cNvSpPr/>
          <p:nvPr/>
        </p:nvSpPr>
        <p:spPr>
          <a:xfrm>
            <a:off x="4476600" y="3594960"/>
            <a:ext cx="311616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Google Shape;319;p29"/>
          <p:cNvSpPr/>
          <p:nvPr/>
        </p:nvSpPr>
        <p:spPr>
          <a:xfrm>
            <a:off x="7593480" y="3594960"/>
            <a:ext cx="209520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Google Shape;320;p29"/>
          <p:cNvSpPr/>
          <p:nvPr/>
        </p:nvSpPr>
        <p:spPr>
          <a:xfrm>
            <a:off x="9689760" y="3594960"/>
            <a:ext cx="193032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Google Shape;321;p29"/>
          <p:cNvSpPr/>
          <p:nvPr/>
        </p:nvSpPr>
        <p:spPr>
          <a:xfrm>
            <a:off x="4476600" y="4232520"/>
            <a:ext cx="311616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Google Shape;322;p29"/>
          <p:cNvSpPr/>
          <p:nvPr/>
        </p:nvSpPr>
        <p:spPr>
          <a:xfrm>
            <a:off x="7593480" y="4232520"/>
            <a:ext cx="209520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Google Shape;323;p29"/>
          <p:cNvSpPr/>
          <p:nvPr/>
        </p:nvSpPr>
        <p:spPr>
          <a:xfrm>
            <a:off x="9689760" y="4232520"/>
            <a:ext cx="193032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Google Shape;324;p29"/>
          <p:cNvSpPr/>
          <p:nvPr/>
        </p:nvSpPr>
        <p:spPr>
          <a:xfrm>
            <a:off x="4476600" y="4870080"/>
            <a:ext cx="311616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Google Shape;325;p29"/>
          <p:cNvSpPr/>
          <p:nvPr/>
        </p:nvSpPr>
        <p:spPr>
          <a:xfrm>
            <a:off x="7593480" y="4870080"/>
            <a:ext cx="209520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Google Shape;326;p29"/>
          <p:cNvSpPr/>
          <p:nvPr/>
        </p:nvSpPr>
        <p:spPr>
          <a:xfrm>
            <a:off x="9689760" y="4870080"/>
            <a:ext cx="193032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Google Shape;327;p29"/>
          <p:cNvSpPr/>
          <p:nvPr/>
        </p:nvSpPr>
        <p:spPr>
          <a:xfrm>
            <a:off x="4476600" y="5508360"/>
            <a:ext cx="311616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Google Shape;328;p29"/>
          <p:cNvSpPr/>
          <p:nvPr/>
        </p:nvSpPr>
        <p:spPr>
          <a:xfrm>
            <a:off x="7593480" y="5508360"/>
            <a:ext cx="209520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Google Shape;329;p29"/>
          <p:cNvSpPr/>
          <p:nvPr/>
        </p:nvSpPr>
        <p:spPr>
          <a:xfrm>
            <a:off x="9689760" y="5508360"/>
            <a:ext cx="193032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Google Shape;330;p29"/>
          <p:cNvSpPr/>
          <p:nvPr/>
        </p:nvSpPr>
        <p:spPr>
          <a:xfrm>
            <a:off x="762120" y="571680"/>
            <a:ext cx="98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Talent Acquisition &amp; Culture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208" name="Google Shape;331;p29"/>
          <p:cNvSpPr/>
          <p:nvPr/>
        </p:nvSpPr>
        <p:spPr>
          <a:xfrm>
            <a:off x="571680" y="571680"/>
            <a:ext cx="56520" cy="59940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337;p30" descr="image.png"/>
          <p:cNvPicPr/>
          <p:nvPr/>
        </p:nvPicPr>
        <p:blipFill>
          <a:blip r:embed="rId1"/>
          <a:stretch/>
        </p:blipFill>
        <p:spPr>
          <a:xfrm>
            <a:off x="571680" y="1552680"/>
            <a:ext cx="11048400" cy="4733280"/>
          </a:xfrm>
          <a:prstGeom prst="rect">
            <a:avLst/>
          </a:prstGeom>
          <a:ln w="0">
            <a:noFill/>
          </a:ln>
        </p:spPr>
      </p:pic>
      <p:sp>
        <p:nvSpPr>
          <p:cNvPr id="210" name="Google Shape;338;p30"/>
          <p:cNvSpPr/>
          <p:nvPr/>
        </p:nvSpPr>
        <p:spPr>
          <a:xfrm>
            <a:off x="571680" y="5687280"/>
            <a:ext cx="1104840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i="1" lang="en-US" sz="1350" spc="-1" strike="noStrike">
                <a:solidFill>
                  <a:srgbClr val="64748b"/>
                </a:solidFill>
                <a:latin typeface="Inter"/>
                <a:ea typeface="Inter"/>
              </a:rPr>
              <a:t>*Forecast assumes stable currency valuation and continued APAC growth trends.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211" name="Google Shape;339;p30"/>
          <p:cNvSpPr/>
          <p:nvPr/>
        </p:nvSpPr>
        <p:spPr>
          <a:xfrm>
            <a:off x="762120" y="571680"/>
            <a:ext cx="98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Q4 Financial Guidance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212" name="Google Shape;340;p30"/>
          <p:cNvSpPr/>
          <p:nvPr/>
        </p:nvSpPr>
        <p:spPr>
          <a:xfrm>
            <a:off x="571680" y="571680"/>
            <a:ext cx="56520" cy="59940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346;p31"/>
          <p:cNvSpPr/>
          <p:nvPr/>
        </p:nvSpPr>
        <p:spPr>
          <a:xfrm>
            <a:off x="762120" y="571680"/>
            <a:ext cx="50000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Vision for 2024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214" name="Google Shape;347;p31"/>
          <p:cNvSpPr/>
          <p:nvPr/>
        </p:nvSpPr>
        <p:spPr>
          <a:xfrm>
            <a:off x="571680" y="571680"/>
            <a:ext cx="56520" cy="59940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5" name="Google Shape;348;p31" descr="image.png"/>
          <p:cNvPicPr/>
          <p:nvPr/>
        </p:nvPicPr>
        <p:blipFill>
          <a:blip r:embed="rId1"/>
          <a:stretch/>
        </p:blipFill>
        <p:spPr>
          <a:xfrm>
            <a:off x="6095880" y="0"/>
            <a:ext cx="6095160" cy="6857280"/>
          </a:xfrm>
          <a:prstGeom prst="rect">
            <a:avLst/>
          </a:prstGeom>
          <a:ln w="0">
            <a:noFill/>
          </a:ln>
        </p:spPr>
      </p:pic>
      <p:sp>
        <p:nvSpPr>
          <p:cNvPr id="216" name="Google Shape;349;p31"/>
          <p:cNvSpPr/>
          <p:nvPr/>
        </p:nvSpPr>
        <p:spPr>
          <a:xfrm>
            <a:off x="571680" y="1362240"/>
            <a:ext cx="5199840" cy="4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700" spc="-1" strike="noStrike">
                <a:solidFill>
                  <a:srgbClr val="3b82f6"/>
                </a:solidFill>
                <a:latin typeface="Poppins"/>
                <a:ea typeface="Poppins"/>
              </a:rPr>
              <a:t>Building a Sustainable Future</a:t>
            </a:r>
            <a:endParaRPr b="0" lang="en-HK" sz="2700" spc="-1" strike="noStrike">
              <a:latin typeface="Arial"/>
            </a:endParaRPr>
          </a:p>
        </p:txBody>
      </p:sp>
      <p:sp>
        <p:nvSpPr>
          <p:cNvPr id="217" name="Google Shape;350;p31"/>
          <p:cNvSpPr/>
          <p:nvPr/>
        </p:nvSpPr>
        <p:spPr>
          <a:xfrm>
            <a:off x="571680" y="2771640"/>
            <a:ext cx="4952160" cy="131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Our goal for the next fiscal year is to integrate sustainability into our core tech stack. We are targeting carbon-neutral operations by Q4 2024 through data center optimization and green logistics partners.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218" name="Google Shape;351;p31"/>
          <p:cNvSpPr/>
          <p:nvPr/>
        </p:nvSpPr>
        <p:spPr>
          <a:xfrm>
            <a:off x="571680" y="4421520"/>
            <a:ext cx="238068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200" spc="-1" strike="noStrike">
                <a:solidFill>
                  <a:srgbClr val="1e293b"/>
                </a:solidFill>
                <a:latin typeface="Inter"/>
                <a:ea typeface="Inter"/>
              </a:rPr>
              <a:t>Scale</a:t>
            </a:r>
            <a:br>
              <a:rPr sz="1800"/>
            </a:br>
            <a:r>
              <a:rPr b="0" lang="en-US" sz="1200" spc="-1" strike="noStrike">
                <a:solidFill>
                  <a:srgbClr val="000000"/>
                </a:solidFill>
                <a:latin typeface="Inter"/>
                <a:ea typeface="Inter"/>
              </a:rPr>
              <a:t> 10M Active Users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19" name="Google Shape;352;p31"/>
          <p:cNvSpPr/>
          <p:nvPr/>
        </p:nvSpPr>
        <p:spPr>
          <a:xfrm>
            <a:off x="571680" y="4897800"/>
            <a:ext cx="2380680" cy="1836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Google Shape;353;p31"/>
          <p:cNvSpPr/>
          <p:nvPr/>
        </p:nvSpPr>
        <p:spPr>
          <a:xfrm>
            <a:off x="3143160" y="4421520"/>
            <a:ext cx="238068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200" spc="-1" strike="noStrike">
                <a:solidFill>
                  <a:srgbClr val="1e293b"/>
                </a:solidFill>
                <a:latin typeface="Inter"/>
                <a:ea typeface="Inter"/>
              </a:rPr>
              <a:t>Reach</a:t>
            </a:r>
            <a:br>
              <a:rPr sz="1800"/>
            </a:br>
            <a:r>
              <a:rPr b="0" lang="en-US" sz="1200" spc="-1" strike="noStrike">
                <a:solidFill>
                  <a:srgbClr val="000000"/>
                </a:solidFill>
                <a:latin typeface="Inter"/>
                <a:ea typeface="Inter"/>
              </a:rPr>
              <a:t> Global Top 5 Provider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21" name="Google Shape;354;p31"/>
          <p:cNvSpPr/>
          <p:nvPr/>
        </p:nvSpPr>
        <p:spPr>
          <a:xfrm>
            <a:off x="3143160" y="4897800"/>
            <a:ext cx="2380680" cy="1836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89;p14" descr="image.png"/>
          <p:cNvPicPr/>
          <p:nvPr/>
        </p:nvPicPr>
        <p:blipFill>
          <a:blip r:embed="rId1"/>
          <a:stretch/>
        </p:blipFill>
        <p:spPr>
          <a:xfrm>
            <a:off x="571680" y="2109960"/>
            <a:ext cx="3492000" cy="3618720"/>
          </a:xfrm>
          <a:prstGeom prst="rect">
            <a:avLst/>
          </a:prstGeom>
          <a:ln w="0">
            <a:noFill/>
          </a:ln>
        </p:spPr>
      </p:pic>
      <p:pic>
        <p:nvPicPr>
          <p:cNvPr id="42" name="Google Shape;90;p14" descr="image.png"/>
          <p:cNvPicPr/>
          <p:nvPr/>
        </p:nvPicPr>
        <p:blipFill>
          <a:blip r:embed="rId2"/>
          <a:stretch/>
        </p:blipFill>
        <p:spPr>
          <a:xfrm>
            <a:off x="4349880" y="2109960"/>
            <a:ext cx="3492000" cy="3618720"/>
          </a:xfrm>
          <a:prstGeom prst="rect">
            <a:avLst/>
          </a:prstGeom>
          <a:ln w="0">
            <a:noFill/>
          </a:ln>
        </p:spPr>
      </p:pic>
      <p:pic>
        <p:nvPicPr>
          <p:cNvPr id="43" name="Google Shape;91;p14" descr="image.png"/>
          <p:cNvPicPr/>
          <p:nvPr/>
        </p:nvPicPr>
        <p:blipFill>
          <a:blip r:embed="rId3"/>
          <a:stretch/>
        </p:blipFill>
        <p:spPr>
          <a:xfrm>
            <a:off x="8128080" y="2109960"/>
            <a:ext cx="3492000" cy="3618720"/>
          </a:xfrm>
          <a:prstGeom prst="rect">
            <a:avLst/>
          </a:prstGeom>
          <a:ln w="0">
            <a:noFill/>
          </a:ln>
        </p:spPr>
      </p:pic>
      <p:sp>
        <p:nvSpPr>
          <p:cNvPr id="44" name="Google Shape;92;p14"/>
          <p:cNvSpPr/>
          <p:nvPr/>
        </p:nvSpPr>
        <p:spPr>
          <a:xfrm>
            <a:off x="961920" y="3252960"/>
            <a:ext cx="2846520" cy="29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950" spc="-1" strike="noStrike">
                <a:solidFill>
                  <a:srgbClr val="0f172a"/>
                </a:solidFill>
                <a:latin typeface="Poppins"/>
                <a:ea typeface="Poppins"/>
              </a:rPr>
              <a:t>Record Revenue</a:t>
            </a:r>
            <a:endParaRPr b="0" lang="en-HK" sz="1950" spc="-1" strike="noStrike">
              <a:latin typeface="Arial"/>
            </a:endParaRPr>
          </a:p>
        </p:txBody>
      </p:sp>
      <p:sp>
        <p:nvSpPr>
          <p:cNvPr id="45" name="Google Shape;93;p14"/>
          <p:cNvSpPr/>
          <p:nvPr/>
        </p:nvSpPr>
        <p:spPr>
          <a:xfrm>
            <a:off x="961920" y="3795840"/>
            <a:ext cx="2710800" cy="164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Achieved a historic $125M in quarterly revenue, surpassing previous forecasts by 12% through aggressive sales strategies.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46" name="Google Shape;94;p14"/>
          <p:cNvSpPr/>
          <p:nvPr/>
        </p:nvSpPr>
        <p:spPr>
          <a:xfrm>
            <a:off x="4740480" y="3252960"/>
            <a:ext cx="2846520" cy="29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950" spc="-1" strike="noStrike">
                <a:solidFill>
                  <a:srgbClr val="0f172a"/>
                </a:solidFill>
                <a:latin typeface="Poppins"/>
                <a:ea typeface="Poppins"/>
              </a:rPr>
              <a:t>Global Expansion</a:t>
            </a:r>
            <a:endParaRPr b="0" lang="en-HK" sz="1950" spc="-1" strike="noStrike">
              <a:latin typeface="Arial"/>
            </a:endParaRPr>
          </a:p>
        </p:txBody>
      </p:sp>
      <p:sp>
        <p:nvSpPr>
          <p:cNvPr id="47" name="Google Shape;95;p14"/>
          <p:cNvSpPr/>
          <p:nvPr/>
        </p:nvSpPr>
        <p:spPr>
          <a:xfrm>
            <a:off x="4740480" y="3795840"/>
            <a:ext cx="2710800" cy="131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Successfully penetrated five new APAC markets, establishing regional hubs in Singapore and Tokyo for long-term presence.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48" name="Google Shape;96;p14"/>
          <p:cNvSpPr/>
          <p:nvPr/>
        </p:nvSpPr>
        <p:spPr>
          <a:xfrm>
            <a:off x="8518680" y="3252960"/>
            <a:ext cx="2846520" cy="29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950" spc="-1" strike="noStrike">
                <a:solidFill>
                  <a:srgbClr val="0f172a"/>
                </a:solidFill>
                <a:latin typeface="Poppins"/>
                <a:ea typeface="Poppins"/>
              </a:rPr>
              <a:t>Talent Density</a:t>
            </a:r>
            <a:endParaRPr b="0" lang="en-HK" sz="1950" spc="-1" strike="noStrike">
              <a:latin typeface="Arial"/>
            </a:endParaRPr>
          </a:p>
        </p:txBody>
      </p:sp>
      <p:sp>
        <p:nvSpPr>
          <p:cNvPr id="49" name="Google Shape;97;p14"/>
          <p:cNvSpPr/>
          <p:nvPr/>
        </p:nvSpPr>
        <p:spPr>
          <a:xfrm>
            <a:off x="8518680" y="3795840"/>
            <a:ext cx="2710800" cy="164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Expanded the engineering and product teams by 15%, onboarding top-tier industry veterans to lead next-gen innovation.</a:t>
            </a:r>
            <a:endParaRPr b="0" lang="en-HK" sz="1350" spc="-1" strike="noStrike">
              <a:latin typeface="Arial"/>
            </a:endParaRPr>
          </a:p>
        </p:txBody>
      </p:sp>
      <p:pic>
        <p:nvPicPr>
          <p:cNvPr id="50" name="Google Shape;98;p14" descr="image.png"/>
          <p:cNvPicPr/>
          <p:nvPr/>
        </p:nvPicPr>
        <p:blipFill>
          <a:blip r:embed="rId4"/>
          <a:stretch/>
        </p:blipFill>
        <p:spPr>
          <a:xfrm>
            <a:off x="961920" y="2548080"/>
            <a:ext cx="456480" cy="456480"/>
          </a:xfrm>
          <a:prstGeom prst="rect">
            <a:avLst/>
          </a:prstGeom>
          <a:ln w="0">
            <a:noFill/>
          </a:ln>
        </p:spPr>
      </p:pic>
      <p:pic>
        <p:nvPicPr>
          <p:cNvPr id="51" name="Google Shape;99;p14" descr="image.png"/>
          <p:cNvPicPr/>
          <p:nvPr/>
        </p:nvPicPr>
        <p:blipFill>
          <a:blip r:embed="rId5"/>
          <a:stretch/>
        </p:blipFill>
        <p:spPr>
          <a:xfrm>
            <a:off x="4740480" y="2548080"/>
            <a:ext cx="456480" cy="456480"/>
          </a:xfrm>
          <a:prstGeom prst="rect">
            <a:avLst/>
          </a:prstGeom>
          <a:ln w="0">
            <a:noFill/>
          </a:ln>
        </p:spPr>
      </p:pic>
      <p:pic>
        <p:nvPicPr>
          <p:cNvPr id="52" name="Google Shape;100;p14" descr="image.png"/>
          <p:cNvPicPr/>
          <p:nvPr/>
        </p:nvPicPr>
        <p:blipFill>
          <a:blip r:embed="rId6"/>
          <a:stretch/>
        </p:blipFill>
        <p:spPr>
          <a:xfrm>
            <a:off x="8518680" y="2548080"/>
            <a:ext cx="570960" cy="456480"/>
          </a:xfrm>
          <a:prstGeom prst="rect">
            <a:avLst/>
          </a:prstGeom>
          <a:ln w="0">
            <a:noFill/>
          </a:ln>
        </p:spPr>
      </p:pic>
      <p:sp>
        <p:nvSpPr>
          <p:cNvPr id="53" name="Google Shape;101;p14"/>
          <p:cNvSpPr/>
          <p:nvPr/>
        </p:nvSpPr>
        <p:spPr>
          <a:xfrm>
            <a:off x="762120" y="571680"/>
            <a:ext cx="98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Executive Summary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54" name="Google Shape;102;p14"/>
          <p:cNvSpPr/>
          <p:nvPr/>
        </p:nvSpPr>
        <p:spPr>
          <a:xfrm>
            <a:off x="571680" y="571680"/>
            <a:ext cx="56520" cy="59940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360;p32"/>
          <p:cNvSpPr/>
          <p:nvPr/>
        </p:nvSpPr>
        <p:spPr>
          <a:xfrm>
            <a:off x="3867120" y="4511880"/>
            <a:ext cx="217116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5228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94a3b8"/>
                </a:solidFill>
                <a:latin typeface="Inter"/>
                <a:ea typeface="Inter"/>
              </a:rPr>
              <a:t>analytics@futurevision.com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23" name="Google Shape;361;p32"/>
          <p:cNvSpPr/>
          <p:nvPr/>
        </p:nvSpPr>
        <p:spPr>
          <a:xfrm>
            <a:off x="6419880" y="4511880"/>
            <a:ext cx="190440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9044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94a3b8"/>
                </a:solidFill>
                <a:latin typeface="Inter"/>
                <a:ea typeface="Inter"/>
              </a:rPr>
              <a:t>portal.futurevision.com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24" name="Google Shape;362;p32" descr="image.png"/>
          <p:cNvPicPr/>
          <p:nvPr/>
        </p:nvPicPr>
        <p:blipFill>
          <a:blip r:embed="rId1"/>
          <a:stretch/>
        </p:blipFill>
        <p:spPr>
          <a:xfrm>
            <a:off x="3867120" y="4530960"/>
            <a:ext cx="151560" cy="151560"/>
          </a:xfrm>
          <a:prstGeom prst="rect">
            <a:avLst/>
          </a:prstGeom>
          <a:ln w="0">
            <a:noFill/>
          </a:ln>
        </p:spPr>
      </p:pic>
      <p:pic>
        <p:nvPicPr>
          <p:cNvPr id="225" name="Google Shape;363;p32" descr="image.png"/>
          <p:cNvPicPr/>
          <p:nvPr/>
        </p:nvPicPr>
        <p:blipFill>
          <a:blip r:embed="rId2"/>
          <a:stretch/>
        </p:blipFill>
        <p:spPr>
          <a:xfrm>
            <a:off x="6419880" y="4530960"/>
            <a:ext cx="189720" cy="151560"/>
          </a:xfrm>
          <a:prstGeom prst="rect">
            <a:avLst/>
          </a:prstGeom>
          <a:ln w="0">
            <a:noFill/>
          </a:ln>
        </p:spPr>
      </p:pic>
      <p:sp>
        <p:nvSpPr>
          <p:cNvPr id="226" name="Google Shape;364;p32"/>
          <p:cNvSpPr/>
          <p:nvPr/>
        </p:nvSpPr>
        <p:spPr>
          <a:xfrm>
            <a:off x="295200" y="2155320"/>
            <a:ext cx="11600640" cy="96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300" spc="-1" strike="noStrike">
                <a:solidFill>
                  <a:srgbClr val="ffffff"/>
                </a:solidFill>
                <a:latin typeface="Poppins"/>
                <a:ea typeface="Poppins"/>
              </a:rPr>
              <a:t>Questions?</a:t>
            </a:r>
            <a:endParaRPr b="0" lang="en-HK" sz="6300" spc="-1" strike="noStrike">
              <a:latin typeface="Arial"/>
            </a:endParaRPr>
          </a:p>
        </p:txBody>
      </p:sp>
      <p:sp>
        <p:nvSpPr>
          <p:cNvPr id="227" name="Google Shape;365;p32"/>
          <p:cNvSpPr/>
          <p:nvPr/>
        </p:nvSpPr>
        <p:spPr>
          <a:xfrm>
            <a:off x="571680" y="3574800"/>
            <a:ext cx="1104840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3b82f6"/>
                </a:solidFill>
                <a:latin typeface="Inter"/>
                <a:ea typeface="Inter"/>
              </a:rPr>
              <a:t>Thank you for your partnership and vision.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371;p33"/>
          <p:cNvSpPr/>
          <p:nvPr/>
        </p:nvSpPr>
        <p:spPr>
          <a:xfrm>
            <a:off x="571680" y="2548800"/>
            <a:ext cx="11048400" cy="98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Google Shape;372;p33"/>
          <p:cNvSpPr/>
          <p:nvPr/>
        </p:nvSpPr>
        <p:spPr>
          <a:xfrm>
            <a:off x="571680" y="3531960"/>
            <a:ext cx="11048400" cy="98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Google Shape;373;p33"/>
          <p:cNvSpPr/>
          <p:nvPr/>
        </p:nvSpPr>
        <p:spPr>
          <a:xfrm>
            <a:off x="571680" y="352224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Google Shape;374;p33"/>
          <p:cNvSpPr/>
          <p:nvPr/>
        </p:nvSpPr>
        <p:spPr>
          <a:xfrm>
            <a:off x="571680" y="352224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Google Shape;375;p33"/>
          <p:cNvSpPr/>
          <p:nvPr/>
        </p:nvSpPr>
        <p:spPr>
          <a:xfrm>
            <a:off x="571680" y="450504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Google Shape;376;p33"/>
          <p:cNvSpPr/>
          <p:nvPr/>
        </p:nvSpPr>
        <p:spPr>
          <a:xfrm>
            <a:off x="571680" y="450504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4" name="Google Shape;377;p33" descr="image.png"/>
          <p:cNvPicPr/>
          <p:nvPr/>
        </p:nvPicPr>
        <p:blipFill>
          <a:blip r:embed="rId1"/>
          <a:stretch/>
        </p:blipFill>
        <p:spPr>
          <a:xfrm>
            <a:off x="571680" y="279756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35" name="Google Shape;378;p33"/>
          <p:cNvSpPr/>
          <p:nvPr/>
        </p:nvSpPr>
        <p:spPr>
          <a:xfrm>
            <a:off x="1666800" y="2691720"/>
            <a:ext cx="995292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475569"/>
                </a:solidFill>
                <a:latin typeface="Inter"/>
                <a:ea typeface="Inter"/>
              </a:rPr>
              <a:t>https://static.vecteezy.com/system/resources/previews/026/781/409/non_2x/reflective-glass-skyscrapers-and-business-office-buildings-with-blue-sky-in-the-background-photo.jpg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36" name="Google Shape;379;p33"/>
          <p:cNvSpPr/>
          <p:nvPr/>
        </p:nvSpPr>
        <p:spPr>
          <a:xfrm>
            <a:off x="1666800" y="313560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475569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www.vecteezy.com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37" name="Google Shape;380;p33" descr="image.png"/>
          <p:cNvPicPr/>
          <p:nvPr/>
        </p:nvPicPr>
        <p:blipFill>
          <a:blip r:embed="rId2"/>
          <a:stretch/>
        </p:blipFill>
        <p:spPr>
          <a:xfrm>
            <a:off x="571680" y="378036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38" name="Google Shape;381;p33"/>
          <p:cNvSpPr/>
          <p:nvPr/>
        </p:nvSpPr>
        <p:spPr>
          <a:xfrm>
            <a:off x="1666800" y="3674880"/>
            <a:ext cx="995292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475569"/>
                </a:solidFill>
                <a:latin typeface="Inter"/>
                <a:ea typeface="Inter"/>
              </a:rPr>
              <a:t>https://media.istockphoto.com/id/2148674008/photo/successful-team-of-business-people-smiling-at-the-camera-in-a-startup-office.jpg?s=612x612&amp;w=0&amp;k=20&amp;c=8x8iDCvkNE_4wTNh6DxMJEdOm7zp0OOCp-KzrdpYPF4=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39" name="Google Shape;382;p33"/>
          <p:cNvSpPr/>
          <p:nvPr/>
        </p:nvSpPr>
        <p:spPr>
          <a:xfrm>
            <a:off x="1666800" y="411840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475569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www.istockphoto.com</a:t>
            </a:r>
            <a:endParaRPr b="0" lang="en-HK" sz="1200" spc="-1" strike="noStrike">
              <a:latin typeface="Arial"/>
            </a:endParaRPr>
          </a:p>
        </p:txBody>
      </p:sp>
      <p:pic>
        <p:nvPicPr>
          <p:cNvPr id="240" name="Google Shape;383;p33" descr="image.png"/>
          <p:cNvPicPr/>
          <p:nvPr/>
        </p:nvPicPr>
        <p:blipFill>
          <a:blip r:embed="rId3"/>
          <a:stretch/>
        </p:blipFill>
        <p:spPr>
          <a:xfrm>
            <a:off x="571680" y="466416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41" name="Google Shape;384;p33"/>
          <p:cNvSpPr/>
          <p:nvPr/>
        </p:nvSpPr>
        <p:spPr>
          <a:xfrm>
            <a:off x="1666800" y="4657680"/>
            <a:ext cx="99529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475569"/>
                </a:solidFill>
                <a:latin typeface="Inter"/>
                <a:ea typeface="Inter"/>
              </a:rPr>
              <a:t>https://cdn.decorilla.com/online-decorating/wp-content/uploads/2023/10/Contemporary-executive-office-by-Decorilla.jpg?width=900</a:t>
            </a:r>
            <a:endParaRPr b="0" lang="en-HK" sz="980" spc="-1" strike="noStrike">
              <a:latin typeface="Arial"/>
            </a:endParaRPr>
          </a:p>
        </p:txBody>
      </p:sp>
      <p:sp>
        <p:nvSpPr>
          <p:cNvPr id="242" name="Google Shape;385;p33"/>
          <p:cNvSpPr/>
          <p:nvPr/>
        </p:nvSpPr>
        <p:spPr>
          <a:xfrm>
            <a:off x="1666800" y="490320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475569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www.decorilla.com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243" name="Google Shape;386;p33"/>
          <p:cNvSpPr/>
          <p:nvPr/>
        </p:nvSpPr>
        <p:spPr>
          <a:xfrm>
            <a:off x="762120" y="571680"/>
            <a:ext cx="98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Image Sources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244" name="Google Shape;387;p33"/>
          <p:cNvSpPr/>
          <p:nvPr/>
        </p:nvSpPr>
        <p:spPr>
          <a:xfrm>
            <a:off x="571680" y="571680"/>
            <a:ext cx="56520" cy="59940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08;p15"/>
          <p:cNvSpPr/>
          <p:nvPr/>
        </p:nvSpPr>
        <p:spPr>
          <a:xfrm>
            <a:off x="571680" y="2901240"/>
            <a:ext cx="52380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64748b"/>
                </a:solidFill>
                <a:latin typeface="Inter Medium"/>
                <a:ea typeface="Inter Medium"/>
              </a:rPr>
              <a:t>TOTAL REVENUE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6" name="Google Shape;109;p15"/>
          <p:cNvSpPr/>
          <p:nvPr/>
        </p:nvSpPr>
        <p:spPr>
          <a:xfrm>
            <a:off x="571680" y="3177360"/>
            <a:ext cx="523800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0" spc="-1" strike="noStrike">
                <a:solidFill>
                  <a:srgbClr val="3b82f6"/>
                </a:solidFill>
                <a:latin typeface="Poppins ExtraBold"/>
                <a:ea typeface="Poppins ExtraBold"/>
              </a:rPr>
              <a:t>$125.4M</a:t>
            </a:r>
            <a:endParaRPr b="0" lang="en-HK" sz="9000" spc="-1" strike="noStrike">
              <a:latin typeface="Arial"/>
            </a:endParaRPr>
          </a:p>
        </p:txBody>
      </p:sp>
      <p:sp>
        <p:nvSpPr>
          <p:cNvPr id="57" name="Google Shape;110;p15"/>
          <p:cNvSpPr/>
          <p:nvPr/>
        </p:nvSpPr>
        <p:spPr>
          <a:xfrm>
            <a:off x="571680" y="4492080"/>
            <a:ext cx="523800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10b981"/>
                </a:solidFill>
                <a:latin typeface="Inter SemiBold"/>
                <a:ea typeface="Inter SemiBold"/>
              </a:rPr>
              <a:t>+18% Year-over-Year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58" name="Google Shape;111;p15"/>
          <p:cNvSpPr/>
          <p:nvPr/>
        </p:nvSpPr>
        <p:spPr>
          <a:xfrm>
            <a:off x="6381720" y="2901240"/>
            <a:ext cx="52380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64748b"/>
                </a:solidFill>
                <a:latin typeface="Inter Medium"/>
                <a:ea typeface="Inter Medium"/>
              </a:rPr>
              <a:t>NET PROFIT MARGIN</a:t>
            </a:r>
            <a:endParaRPr b="0" lang="en-HK" sz="1800" spc="-1" strike="noStrike">
              <a:latin typeface="Arial"/>
            </a:endParaRPr>
          </a:p>
        </p:txBody>
      </p:sp>
      <p:sp>
        <p:nvSpPr>
          <p:cNvPr id="59" name="Google Shape;112;p15"/>
          <p:cNvSpPr/>
          <p:nvPr/>
        </p:nvSpPr>
        <p:spPr>
          <a:xfrm>
            <a:off x="6381720" y="3177360"/>
            <a:ext cx="523800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0" spc="-1" strike="noStrike">
                <a:solidFill>
                  <a:srgbClr val="3b82f6"/>
                </a:solidFill>
                <a:latin typeface="Poppins ExtraBold"/>
                <a:ea typeface="Poppins ExtraBold"/>
              </a:rPr>
              <a:t>22.4%</a:t>
            </a:r>
            <a:endParaRPr b="0" lang="en-HK" sz="9000" spc="-1" strike="noStrike">
              <a:latin typeface="Arial"/>
            </a:endParaRPr>
          </a:p>
        </p:txBody>
      </p:sp>
      <p:sp>
        <p:nvSpPr>
          <p:cNvPr id="60" name="Google Shape;113;p15"/>
          <p:cNvSpPr/>
          <p:nvPr/>
        </p:nvSpPr>
        <p:spPr>
          <a:xfrm>
            <a:off x="6381720" y="4492080"/>
            <a:ext cx="523800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10b981"/>
                </a:solidFill>
                <a:latin typeface="Inter SemiBold"/>
                <a:ea typeface="Inter SemiBold"/>
              </a:rPr>
              <a:t>+240bps Q-on-Q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61" name="Google Shape;114;p15"/>
          <p:cNvSpPr/>
          <p:nvPr/>
        </p:nvSpPr>
        <p:spPr>
          <a:xfrm>
            <a:off x="762120" y="571680"/>
            <a:ext cx="98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Q3 Financial Snapshot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62" name="Google Shape;115;p15"/>
          <p:cNvSpPr/>
          <p:nvPr/>
        </p:nvSpPr>
        <p:spPr>
          <a:xfrm>
            <a:off x="571680" y="571680"/>
            <a:ext cx="56520" cy="59940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121;p16" descr="image.png"/>
          <p:cNvPicPr/>
          <p:nvPr/>
        </p:nvPicPr>
        <p:blipFill>
          <a:blip r:embed="rId1"/>
          <a:stretch/>
        </p:blipFill>
        <p:spPr>
          <a:xfrm>
            <a:off x="571680" y="1552680"/>
            <a:ext cx="11048400" cy="4733280"/>
          </a:xfrm>
          <a:prstGeom prst="rect">
            <a:avLst/>
          </a:prstGeom>
          <a:ln w="0">
            <a:noFill/>
          </a:ln>
        </p:spPr>
      </p:pic>
      <p:sp>
        <p:nvSpPr>
          <p:cNvPr id="64" name="Google Shape;122;p16"/>
          <p:cNvSpPr/>
          <p:nvPr/>
        </p:nvSpPr>
        <p:spPr>
          <a:xfrm>
            <a:off x="1749240" y="5782680"/>
            <a:ext cx="99000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July ($35M)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65" name="Google Shape;123;p16"/>
          <p:cNvSpPr/>
          <p:nvPr/>
        </p:nvSpPr>
        <p:spPr>
          <a:xfrm>
            <a:off x="5095800" y="5782680"/>
            <a:ext cx="124704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August ($42M)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66" name="Google Shape;124;p16"/>
          <p:cNvSpPr/>
          <p:nvPr/>
        </p:nvSpPr>
        <p:spPr>
          <a:xfrm>
            <a:off x="8699400" y="5782680"/>
            <a:ext cx="174240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September ($48.4M)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67" name="Google Shape;125;p16"/>
          <p:cNvSpPr/>
          <p:nvPr/>
        </p:nvSpPr>
        <p:spPr>
          <a:xfrm>
            <a:off x="762120" y="571680"/>
            <a:ext cx="98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Quarterly Revenue Progression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68" name="Google Shape;126;p16"/>
          <p:cNvSpPr/>
          <p:nvPr/>
        </p:nvSpPr>
        <p:spPr>
          <a:xfrm>
            <a:off x="571680" y="571680"/>
            <a:ext cx="56520" cy="59940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132;p17" descr="image.png"/>
          <p:cNvPicPr/>
          <p:nvPr/>
        </p:nvPicPr>
        <p:blipFill>
          <a:blip r:embed="rId1"/>
          <a:stretch/>
        </p:blipFill>
        <p:spPr>
          <a:xfrm>
            <a:off x="1428840" y="2014560"/>
            <a:ext cx="3809160" cy="3809160"/>
          </a:xfrm>
          <a:prstGeom prst="rect">
            <a:avLst/>
          </a:prstGeom>
          <a:ln w="0">
            <a:noFill/>
          </a:ln>
        </p:spPr>
      </p:pic>
      <p:sp>
        <p:nvSpPr>
          <p:cNvPr id="70" name="Google Shape;133;p17"/>
          <p:cNvSpPr/>
          <p:nvPr/>
        </p:nvSpPr>
        <p:spPr>
          <a:xfrm>
            <a:off x="2143080" y="2728800"/>
            <a:ext cx="2380680" cy="238068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Google Shape;134;p17"/>
          <p:cNvSpPr/>
          <p:nvPr/>
        </p:nvSpPr>
        <p:spPr>
          <a:xfrm>
            <a:off x="6953400" y="3298320"/>
            <a:ext cx="38091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522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North America (45%)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72" name="Google Shape;135;p17"/>
          <p:cNvSpPr/>
          <p:nvPr/>
        </p:nvSpPr>
        <p:spPr>
          <a:xfrm>
            <a:off x="6953400" y="3763440"/>
            <a:ext cx="38091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522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Europe (30%)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73" name="Google Shape;136;p17"/>
          <p:cNvSpPr/>
          <p:nvPr/>
        </p:nvSpPr>
        <p:spPr>
          <a:xfrm>
            <a:off x="6953400" y="4228200"/>
            <a:ext cx="38091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5228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APAC (25%)</a:t>
            </a:r>
            <a:endParaRPr b="0" lang="en-HK" sz="1350" spc="-1" strike="noStrike">
              <a:latin typeface="Arial"/>
            </a:endParaRPr>
          </a:p>
        </p:txBody>
      </p:sp>
      <p:pic>
        <p:nvPicPr>
          <p:cNvPr id="74" name="Google Shape;137;p17" descr="image.png"/>
          <p:cNvPicPr/>
          <p:nvPr/>
        </p:nvPicPr>
        <p:blipFill>
          <a:blip r:embed="rId2"/>
          <a:stretch/>
        </p:blipFill>
        <p:spPr>
          <a:xfrm>
            <a:off x="6953400" y="3341520"/>
            <a:ext cx="151560" cy="180360"/>
          </a:xfrm>
          <a:prstGeom prst="rect">
            <a:avLst/>
          </a:prstGeom>
          <a:ln w="0">
            <a:noFill/>
          </a:ln>
        </p:spPr>
      </p:pic>
      <p:pic>
        <p:nvPicPr>
          <p:cNvPr id="75" name="Google Shape;138;p17" descr="image.png"/>
          <p:cNvPicPr/>
          <p:nvPr/>
        </p:nvPicPr>
        <p:blipFill>
          <a:blip r:embed="rId3"/>
          <a:stretch/>
        </p:blipFill>
        <p:spPr>
          <a:xfrm>
            <a:off x="6953400" y="3806280"/>
            <a:ext cx="151560" cy="180360"/>
          </a:xfrm>
          <a:prstGeom prst="rect">
            <a:avLst/>
          </a:prstGeom>
          <a:ln w="0">
            <a:noFill/>
          </a:ln>
        </p:spPr>
      </p:pic>
      <p:pic>
        <p:nvPicPr>
          <p:cNvPr id="76" name="Google Shape;139;p17" descr="image.png"/>
          <p:cNvPicPr/>
          <p:nvPr/>
        </p:nvPicPr>
        <p:blipFill>
          <a:blip r:embed="rId4"/>
          <a:stretch/>
        </p:blipFill>
        <p:spPr>
          <a:xfrm>
            <a:off x="6953400" y="4271040"/>
            <a:ext cx="151560" cy="180360"/>
          </a:xfrm>
          <a:prstGeom prst="rect">
            <a:avLst/>
          </a:prstGeom>
          <a:ln w="0">
            <a:noFill/>
          </a:ln>
        </p:spPr>
      </p:pic>
      <p:sp>
        <p:nvSpPr>
          <p:cNvPr id="77" name="Google Shape;140;p17"/>
          <p:cNvSpPr/>
          <p:nvPr/>
        </p:nvSpPr>
        <p:spPr>
          <a:xfrm>
            <a:off x="762120" y="571680"/>
            <a:ext cx="98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Market Share by Region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78" name="Google Shape;141;p17"/>
          <p:cNvSpPr/>
          <p:nvPr/>
        </p:nvSpPr>
        <p:spPr>
          <a:xfrm>
            <a:off x="571680" y="571680"/>
            <a:ext cx="56520" cy="59940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147;p18" descr="image.png"/>
          <p:cNvPicPr/>
          <p:nvPr/>
        </p:nvPicPr>
        <p:blipFill>
          <a:blip r:embed="rId1"/>
          <a:stretch/>
        </p:blipFill>
        <p:spPr>
          <a:xfrm>
            <a:off x="2666880" y="3062160"/>
            <a:ext cx="8000280" cy="380160"/>
          </a:xfrm>
          <a:prstGeom prst="rect">
            <a:avLst/>
          </a:prstGeom>
          <a:ln w="0">
            <a:noFill/>
          </a:ln>
        </p:spPr>
      </p:pic>
      <p:pic>
        <p:nvPicPr>
          <p:cNvPr id="80" name="Google Shape;148;p18" descr="image.png"/>
          <p:cNvPicPr/>
          <p:nvPr/>
        </p:nvPicPr>
        <p:blipFill>
          <a:blip r:embed="rId2"/>
          <a:stretch/>
        </p:blipFill>
        <p:spPr>
          <a:xfrm>
            <a:off x="2666880" y="3728880"/>
            <a:ext cx="8000280" cy="380160"/>
          </a:xfrm>
          <a:prstGeom prst="rect">
            <a:avLst/>
          </a:prstGeom>
          <a:ln w="0">
            <a:noFill/>
          </a:ln>
        </p:spPr>
      </p:pic>
      <p:pic>
        <p:nvPicPr>
          <p:cNvPr id="81" name="Google Shape;149;p18" descr="image.png"/>
          <p:cNvPicPr/>
          <p:nvPr/>
        </p:nvPicPr>
        <p:blipFill>
          <a:blip r:embed="rId3"/>
          <a:stretch/>
        </p:blipFill>
        <p:spPr>
          <a:xfrm>
            <a:off x="2666880" y="4395960"/>
            <a:ext cx="8000280" cy="380160"/>
          </a:xfrm>
          <a:prstGeom prst="rect">
            <a:avLst/>
          </a:prstGeom>
          <a:ln w="0">
            <a:noFill/>
          </a:ln>
        </p:spPr>
      </p:pic>
      <p:sp>
        <p:nvSpPr>
          <p:cNvPr id="82" name="Google Shape;150;p18"/>
          <p:cNvSpPr/>
          <p:nvPr/>
        </p:nvSpPr>
        <p:spPr>
          <a:xfrm>
            <a:off x="571680" y="3157560"/>
            <a:ext cx="190440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Inter SemiBold"/>
                <a:ea typeface="Inter SemiBold"/>
              </a:rPr>
              <a:t>Marketing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83" name="Google Shape;151;p18"/>
          <p:cNvSpPr/>
          <p:nvPr/>
        </p:nvSpPr>
        <p:spPr>
          <a:xfrm>
            <a:off x="10858680" y="3157560"/>
            <a:ext cx="76140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Inter"/>
                <a:ea typeface="Inter"/>
              </a:rPr>
              <a:t>$12.5M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84" name="Google Shape;152;p18"/>
          <p:cNvSpPr/>
          <p:nvPr/>
        </p:nvSpPr>
        <p:spPr>
          <a:xfrm>
            <a:off x="571680" y="3824280"/>
            <a:ext cx="190440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Inter SemiBold"/>
                <a:ea typeface="Inter SemiBold"/>
              </a:rPr>
              <a:t>R&amp;D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85" name="Google Shape;153;p18"/>
          <p:cNvSpPr/>
          <p:nvPr/>
        </p:nvSpPr>
        <p:spPr>
          <a:xfrm>
            <a:off x="10858680" y="3824280"/>
            <a:ext cx="76140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Inter"/>
                <a:ea typeface="Inter"/>
              </a:rPr>
              <a:t>$18.2M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86" name="Google Shape;154;p18"/>
          <p:cNvSpPr/>
          <p:nvPr/>
        </p:nvSpPr>
        <p:spPr>
          <a:xfrm>
            <a:off x="571680" y="4491000"/>
            <a:ext cx="190440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Inter SemiBold"/>
                <a:ea typeface="Inter SemiBold"/>
              </a:rPr>
              <a:t>Administration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87" name="Google Shape;155;p18"/>
          <p:cNvSpPr/>
          <p:nvPr/>
        </p:nvSpPr>
        <p:spPr>
          <a:xfrm>
            <a:off x="10858680" y="4491000"/>
            <a:ext cx="76140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Inter"/>
                <a:ea typeface="Inter"/>
              </a:rPr>
              <a:t>$9.8M</a:t>
            </a:r>
            <a:endParaRPr b="0" lang="en-HK" sz="1200" spc="-1" strike="noStrike">
              <a:latin typeface="Arial"/>
            </a:endParaRPr>
          </a:p>
        </p:txBody>
      </p:sp>
      <p:sp>
        <p:nvSpPr>
          <p:cNvPr id="88" name="Google Shape;156;p18"/>
          <p:cNvSpPr/>
          <p:nvPr/>
        </p:nvSpPr>
        <p:spPr>
          <a:xfrm>
            <a:off x="2666880" y="3062160"/>
            <a:ext cx="3599640" cy="38016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Google Shape;157;p18"/>
          <p:cNvSpPr/>
          <p:nvPr/>
        </p:nvSpPr>
        <p:spPr>
          <a:xfrm>
            <a:off x="2666880" y="3728880"/>
            <a:ext cx="5199840" cy="380160"/>
          </a:xfrm>
          <a:prstGeom prst="rect">
            <a:avLst/>
          </a:prstGeom>
          <a:solidFill>
            <a:srgbClr val="10b98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Google Shape;158;p18"/>
          <p:cNvSpPr/>
          <p:nvPr/>
        </p:nvSpPr>
        <p:spPr>
          <a:xfrm>
            <a:off x="2666880" y="4395960"/>
            <a:ext cx="2799720" cy="380160"/>
          </a:xfrm>
          <a:prstGeom prst="rect">
            <a:avLst/>
          </a:prstGeom>
          <a:solidFill>
            <a:srgbClr val="f59e0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Google Shape;159;p18"/>
          <p:cNvSpPr/>
          <p:nvPr/>
        </p:nvSpPr>
        <p:spPr>
          <a:xfrm>
            <a:off x="762120" y="571680"/>
            <a:ext cx="98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Operating Expenditure Overview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92" name="Google Shape;160;p18"/>
          <p:cNvSpPr/>
          <p:nvPr/>
        </p:nvSpPr>
        <p:spPr>
          <a:xfrm>
            <a:off x="571680" y="571680"/>
            <a:ext cx="56520" cy="59940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166;p19"/>
          <p:cNvSpPr/>
          <p:nvPr/>
        </p:nvSpPr>
        <p:spPr>
          <a:xfrm>
            <a:off x="571680" y="4395960"/>
            <a:ext cx="11048400" cy="374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Google Shape;167;p19"/>
          <p:cNvSpPr/>
          <p:nvPr/>
        </p:nvSpPr>
        <p:spPr>
          <a:xfrm>
            <a:off x="488520" y="3121200"/>
            <a:ext cx="347976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10" spc="-1" strike="noStrike">
                <a:solidFill>
                  <a:srgbClr val="3b82f6"/>
                </a:solidFill>
                <a:latin typeface="Poppins"/>
                <a:ea typeface="Poppins"/>
              </a:rPr>
              <a:t>JULY</a:t>
            </a:r>
            <a:endParaRPr b="0" lang="en-HK" sz="1410" spc="-1" strike="noStrike">
              <a:latin typeface="Arial"/>
            </a:endParaRPr>
          </a:p>
        </p:txBody>
      </p:sp>
      <p:sp>
        <p:nvSpPr>
          <p:cNvPr id="95" name="Google Shape;168;p19"/>
          <p:cNvSpPr/>
          <p:nvPr/>
        </p:nvSpPr>
        <p:spPr>
          <a:xfrm>
            <a:off x="571680" y="3569040"/>
            <a:ext cx="33141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Alpha V2.0 Launch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96" name="Google Shape;169;p19"/>
          <p:cNvSpPr/>
          <p:nvPr/>
        </p:nvSpPr>
        <p:spPr>
          <a:xfrm>
            <a:off x="4355640" y="4776840"/>
            <a:ext cx="347976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10" spc="-1" strike="noStrike">
                <a:solidFill>
                  <a:srgbClr val="3b82f6"/>
                </a:solidFill>
                <a:latin typeface="Poppins"/>
                <a:ea typeface="Poppins"/>
              </a:rPr>
              <a:t>AUGUST</a:t>
            </a:r>
            <a:endParaRPr b="0" lang="en-HK" sz="1410" spc="-1" strike="noStrike">
              <a:latin typeface="Arial"/>
            </a:endParaRPr>
          </a:p>
        </p:txBody>
      </p:sp>
      <p:sp>
        <p:nvSpPr>
          <p:cNvPr id="97" name="Google Shape;170;p19"/>
          <p:cNvSpPr/>
          <p:nvPr/>
        </p:nvSpPr>
        <p:spPr>
          <a:xfrm>
            <a:off x="4438800" y="5224320"/>
            <a:ext cx="33141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Series B Funding Closure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98" name="Google Shape;171;p19"/>
          <p:cNvSpPr/>
          <p:nvPr/>
        </p:nvSpPr>
        <p:spPr>
          <a:xfrm>
            <a:off x="8222760" y="3121200"/>
            <a:ext cx="347976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410" spc="-1" strike="noStrike">
                <a:solidFill>
                  <a:srgbClr val="3b82f6"/>
                </a:solidFill>
                <a:latin typeface="Poppins"/>
                <a:ea typeface="Poppins"/>
              </a:rPr>
              <a:t>SEPTEMBER</a:t>
            </a:r>
            <a:endParaRPr b="0" lang="en-HK" sz="1410" spc="-1" strike="noStrike">
              <a:latin typeface="Arial"/>
            </a:endParaRPr>
          </a:p>
        </p:txBody>
      </p:sp>
      <p:sp>
        <p:nvSpPr>
          <p:cNvPr id="99" name="Google Shape;172;p19"/>
          <p:cNvSpPr/>
          <p:nvPr/>
        </p:nvSpPr>
        <p:spPr>
          <a:xfrm>
            <a:off x="8305920" y="3569040"/>
            <a:ext cx="331416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350" spc="-1" strike="noStrike">
                <a:solidFill>
                  <a:srgbClr val="475569"/>
                </a:solidFill>
                <a:latin typeface="Inter"/>
                <a:ea typeface="Inter"/>
              </a:rPr>
              <a:t>London Market Entry</a:t>
            </a:r>
            <a:endParaRPr b="0" lang="en-HK" sz="1350" spc="-1" strike="noStrike">
              <a:latin typeface="Arial"/>
            </a:endParaRPr>
          </a:p>
        </p:txBody>
      </p:sp>
      <p:sp>
        <p:nvSpPr>
          <p:cNvPr id="100" name="Google Shape;173;p19"/>
          <p:cNvSpPr/>
          <p:nvPr/>
        </p:nvSpPr>
        <p:spPr>
          <a:xfrm>
            <a:off x="762120" y="571680"/>
            <a:ext cx="98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Q3 Operational Milestones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01" name="Google Shape;174;p19"/>
          <p:cNvSpPr/>
          <p:nvPr/>
        </p:nvSpPr>
        <p:spPr>
          <a:xfrm>
            <a:off x="571680" y="571680"/>
            <a:ext cx="56520" cy="59940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Google Shape;175;p19"/>
          <p:cNvSpPr/>
          <p:nvPr/>
        </p:nvSpPr>
        <p:spPr>
          <a:xfrm>
            <a:off x="2114640" y="4281480"/>
            <a:ext cx="227880" cy="227880"/>
          </a:xfrm>
          <a:prstGeom prst="roundRect">
            <a:avLst>
              <a:gd name="adj" fmla="val 50000"/>
            </a:avLst>
          </a:prstGeom>
          <a:solidFill>
            <a:srgbClr val="3b82f6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Google Shape;176;p19"/>
          <p:cNvSpPr/>
          <p:nvPr/>
        </p:nvSpPr>
        <p:spPr>
          <a:xfrm>
            <a:off x="5981760" y="4281480"/>
            <a:ext cx="227880" cy="227880"/>
          </a:xfrm>
          <a:prstGeom prst="roundRect">
            <a:avLst>
              <a:gd name="adj" fmla="val 50000"/>
            </a:avLst>
          </a:prstGeom>
          <a:solidFill>
            <a:srgbClr val="3b82f6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Google Shape;177;p19"/>
          <p:cNvSpPr/>
          <p:nvPr/>
        </p:nvSpPr>
        <p:spPr>
          <a:xfrm>
            <a:off x="9848880" y="4281480"/>
            <a:ext cx="227880" cy="227880"/>
          </a:xfrm>
          <a:prstGeom prst="roundRect">
            <a:avLst>
              <a:gd name="adj" fmla="val 50000"/>
            </a:avLst>
          </a:prstGeom>
          <a:solidFill>
            <a:srgbClr val="3b82f6"/>
          </a:solidFill>
          <a:ln w="381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83;p20"/>
          <p:cNvGraphicFramePr/>
          <p:nvPr/>
        </p:nvGraphicFramePr>
        <p:xfrm>
          <a:off x="571680" y="2338560"/>
          <a:ext cx="11048400" cy="3161520"/>
        </p:xfrm>
        <a:graphic>
          <a:graphicData uri="http://schemas.openxmlformats.org/drawingml/2006/table">
            <a:tbl>
              <a:tblPr/>
              <a:tblGrid>
                <a:gridCol w="3134880"/>
                <a:gridCol w="2504160"/>
                <a:gridCol w="2484720"/>
                <a:gridCol w="2925000"/>
              </a:tblGrid>
              <a:tr h="632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f172a"/>
                          </a:solidFill>
                          <a:latin typeface="Inter SemiBold"/>
                          <a:ea typeface="Inter SemiBold"/>
                        </a:rPr>
                        <a:t>Region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f172a"/>
                          </a:solidFill>
                          <a:latin typeface="Inter SemiBold"/>
                          <a:ea typeface="Inter SemiBold"/>
                        </a:rPr>
                        <a:t>Target (M)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f172a"/>
                          </a:solidFill>
                          <a:latin typeface="Inter SemiBold"/>
                          <a:ea typeface="Inter SemiBold"/>
                        </a:rPr>
                        <a:t>Actual (M)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f172a"/>
                          </a:solidFill>
                          <a:latin typeface="Inter SemiBold"/>
                          <a:ea typeface="Inter SemiBold"/>
                        </a:rPr>
                        <a:t>Variance (%)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1f5f9"/>
                    </a:solidFill>
                  </a:tcPr>
                </a:tc>
              </a:tr>
              <a:tr h="632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North America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$50.0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$56.4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10b981"/>
                          </a:solidFill>
                          <a:latin typeface="Inter"/>
                          <a:ea typeface="Inter"/>
                        </a:rPr>
                        <a:t>+12.8%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632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EMEA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$35.0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$37.6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10b981"/>
                          </a:solidFill>
                          <a:latin typeface="Inter"/>
                          <a:ea typeface="Inter"/>
                        </a:rPr>
                        <a:t>+7.4%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632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APAC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$25.0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$31.4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10b981"/>
                          </a:solidFill>
                          <a:latin typeface="Inter"/>
                          <a:ea typeface="Inter"/>
                        </a:rPr>
                        <a:t>+25.6%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63324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Total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$110.0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350" spc="-1" strike="noStrike">
                          <a:solidFill>
                            <a:srgbClr val="475569"/>
                          </a:solidFill>
                          <a:latin typeface="Inter"/>
                          <a:ea typeface="Inter"/>
                        </a:rPr>
                        <a:t>$125.4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350" spc="-1" strike="noStrike">
                          <a:solidFill>
                            <a:srgbClr val="10b981"/>
                          </a:solidFill>
                          <a:latin typeface="Inter"/>
                          <a:ea typeface="Inter"/>
                        </a:rPr>
                        <a:t>+14.0%</a:t>
                      </a:r>
                      <a:endParaRPr b="0" lang="en-HK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f8fafc"/>
                    </a:solidFill>
                  </a:tcPr>
                </a:tc>
              </a:tr>
            </a:tbl>
          </a:graphicData>
        </a:graphic>
      </p:graphicFrame>
      <p:sp>
        <p:nvSpPr>
          <p:cNvPr id="106" name="Google Shape;184;p20"/>
          <p:cNvSpPr/>
          <p:nvPr/>
        </p:nvSpPr>
        <p:spPr>
          <a:xfrm>
            <a:off x="571680" y="3606120"/>
            <a:ext cx="313416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Google Shape;185;p20"/>
          <p:cNvSpPr/>
          <p:nvPr/>
        </p:nvSpPr>
        <p:spPr>
          <a:xfrm>
            <a:off x="3706560" y="3606120"/>
            <a:ext cx="250344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Google Shape;186;p20"/>
          <p:cNvSpPr/>
          <p:nvPr/>
        </p:nvSpPr>
        <p:spPr>
          <a:xfrm>
            <a:off x="6210720" y="3606120"/>
            <a:ext cx="248436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Google Shape;187;p20"/>
          <p:cNvSpPr/>
          <p:nvPr/>
        </p:nvSpPr>
        <p:spPr>
          <a:xfrm>
            <a:off x="8695440" y="3606120"/>
            <a:ext cx="292428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Google Shape;188;p20"/>
          <p:cNvSpPr/>
          <p:nvPr/>
        </p:nvSpPr>
        <p:spPr>
          <a:xfrm>
            <a:off x="571680" y="4232880"/>
            <a:ext cx="313416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Google Shape;189;p20"/>
          <p:cNvSpPr/>
          <p:nvPr/>
        </p:nvSpPr>
        <p:spPr>
          <a:xfrm>
            <a:off x="3706560" y="4232880"/>
            <a:ext cx="250344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Google Shape;190;p20"/>
          <p:cNvSpPr/>
          <p:nvPr/>
        </p:nvSpPr>
        <p:spPr>
          <a:xfrm>
            <a:off x="6210720" y="4232880"/>
            <a:ext cx="248436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Google Shape;191;p20"/>
          <p:cNvSpPr/>
          <p:nvPr/>
        </p:nvSpPr>
        <p:spPr>
          <a:xfrm>
            <a:off x="8695440" y="4232880"/>
            <a:ext cx="292428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Google Shape;192;p20"/>
          <p:cNvSpPr/>
          <p:nvPr/>
        </p:nvSpPr>
        <p:spPr>
          <a:xfrm>
            <a:off x="571680" y="4859640"/>
            <a:ext cx="313416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Google Shape;193;p20"/>
          <p:cNvSpPr/>
          <p:nvPr/>
        </p:nvSpPr>
        <p:spPr>
          <a:xfrm>
            <a:off x="3706560" y="4859640"/>
            <a:ext cx="250344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Google Shape;194;p20"/>
          <p:cNvSpPr/>
          <p:nvPr/>
        </p:nvSpPr>
        <p:spPr>
          <a:xfrm>
            <a:off x="6210720" y="4859640"/>
            <a:ext cx="248436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Google Shape;195;p20"/>
          <p:cNvSpPr/>
          <p:nvPr/>
        </p:nvSpPr>
        <p:spPr>
          <a:xfrm>
            <a:off x="8695440" y="4859640"/>
            <a:ext cx="292428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Google Shape;196;p20"/>
          <p:cNvSpPr/>
          <p:nvPr/>
        </p:nvSpPr>
        <p:spPr>
          <a:xfrm>
            <a:off x="571680" y="5486400"/>
            <a:ext cx="313416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Google Shape;197;p20"/>
          <p:cNvSpPr/>
          <p:nvPr/>
        </p:nvSpPr>
        <p:spPr>
          <a:xfrm>
            <a:off x="3706560" y="5486400"/>
            <a:ext cx="250344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Google Shape;198;p20"/>
          <p:cNvSpPr/>
          <p:nvPr/>
        </p:nvSpPr>
        <p:spPr>
          <a:xfrm>
            <a:off x="6210720" y="5486400"/>
            <a:ext cx="248436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Google Shape;199;p20"/>
          <p:cNvSpPr/>
          <p:nvPr/>
        </p:nvSpPr>
        <p:spPr>
          <a:xfrm>
            <a:off x="8695440" y="5486400"/>
            <a:ext cx="2924280" cy="8640"/>
          </a:xfrm>
          <a:prstGeom prst="rect">
            <a:avLst/>
          </a:prstGeom>
          <a:solidFill>
            <a:srgbClr val="e2e8f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Google Shape;200;p20"/>
          <p:cNvSpPr/>
          <p:nvPr/>
        </p:nvSpPr>
        <p:spPr>
          <a:xfrm>
            <a:off x="762120" y="571680"/>
            <a:ext cx="9800640" cy="4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150" spc="-1" strike="noStrike">
                <a:solidFill>
                  <a:srgbClr val="0f172a"/>
                </a:solidFill>
                <a:latin typeface="Poppins"/>
                <a:ea typeface="Poppins"/>
              </a:rPr>
              <a:t>Regional Sales Performance</a:t>
            </a:r>
            <a:endParaRPr b="0" lang="en-HK" sz="3150" spc="-1" strike="noStrike">
              <a:latin typeface="Arial"/>
            </a:endParaRPr>
          </a:p>
        </p:txBody>
      </p:sp>
      <p:sp>
        <p:nvSpPr>
          <p:cNvPr id="123" name="Google Shape;201;p20"/>
          <p:cNvSpPr/>
          <p:nvPr/>
        </p:nvSpPr>
        <p:spPr>
          <a:xfrm>
            <a:off x="571680" y="571680"/>
            <a:ext cx="56520" cy="59940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207;p21"/>
          <p:cNvSpPr/>
          <p:nvPr/>
        </p:nvSpPr>
        <p:spPr>
          <a:xfrm>
            <a:off x="5619600" y="2341080"/>
            <a:ext cx="951840" cy="37440"/>
          </a:xfrm>
          <a:prstGeom prst="rect">
            <a:avLst/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Google Shape;208;p21"/>
          <p:cNvSpPr/>
          <p:nvPr/>
        </p:nvSpPr>
        <p:spPr>
          <a:xfrm>
            <a:off x="295200" y="2665080"/>
            <a:ext cx="11600640" cy="82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5400" spc="-1" strike="noStrike">
                <a:solidFill>
                  <a:srgbClr val="ffffff"/>
                </a:solidFill>
                <a:latin typeface="Poppins"/>
                <a:ea typeface="Poppins"/>
              </a:rPr>
              <a:t>Deep Dive</a:t>
            </a:r>
            <a:endParaRPr b="0" lang="en-HK" sz="5400" spc="-1" strike="noStrike">
              <a:latin typeface="Arial"/>
            </a:endParaRPr>
          </a:p>
        </p:txBody>
      </p:sp>
      <p:sp>
        <p:nvSpPr>
          <p:cNvPr id="126" name="Google Shape;209;p21"/>
          <p:cNvSpPr/>
          <p:nvPr/>
        </p:nvSpPr>
        <p:spPr>
          <a:xfrm>
            <a:off x="571680" y="3922200"/>
            <a:ext cx="1104840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OPERATIONAL EFFICIENCY</a:t>
            </a:r>
            <a:endParaRPr b="0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en-HK</dc:language>
  <cp:lastModifiedBy/>
  <dcterms:modified xsi:type="dcterms:W3CDTF">2026-01-06T15:24:29Z</dcterms:modified>
  <cp:revision>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