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12.png" ContentType="image/png"/>
  <Override PartName="/ppt/media/image7.png" ContentType="image/png"/>
  <Override PartName="/ppt/media/image37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11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10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6814D6-FC37-4464-8F34-278EF67239E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4BF0EF-6188-4E85-9274-A1B79B366F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5C5636-2BBC-4BD3-B5DA-B7165C0F951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FC683FD-2403-404E-88D3-786E3158DF3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38FD993-2E8A-4358-ABA1-12037B9A12E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D3EC515-E250-4ECD-8804-0C7B35C1DC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F5AF597-72D7-472D-A001-785978D68C1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7CE2EE8-7D78-49D1-93BA-467DB3D2C8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6E8CBEE-D4D3-4911-9882-6F816112A13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2F54E49-F58F-4AE9-96C7-60CBD0D86EF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69DED8E-D13D-4037-BBD8-78845377E3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0AD45C-648B-473F-A9A4-76B00DD6C12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88F740A-7CC3-4F6F-9A58-6D2F202573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8739F63-1BF1-411F-9ABF-07DBCB09F85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37D69DD-BBF5-42AC-BF47-6556929CF0F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4976DF2-CCC0-4887-8688-1C73098F0BE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449B828-C4EF-43E0-A79C-F4367E133CE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FE03E91-647E-4840-B359-9962D5EDD18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FD70DB-A8DA-4117-BAFC-92D043F39DD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3E30B4E-A680-4A89-9F2A-9D3EA87D913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E6FAE3B-E1B0-48E9-8831-65A910287CD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D206F0-2B49-48F2-AB2E-B12957F04A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1021BB-C493-4DF9-B7BD-5836BD61B5D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7D7183-D61A-497E-916D-4698DF9DE5E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C7066523-106E-451D-A6FE-9F6F1FEC673C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HK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edit the title text 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5E352A4C-CD68-4F09-A614-ECF9E375E8C6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HK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edit the title text 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4;p13"/>
          <p:cNvSpPr/>
          <p:nvPr/>
        </p:nvSpPr>
        <p:spPr>
          <a:xfrm>
            <a:off x="5295960" y="2464920"/>
            <a:ext cx="15991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INTRODUCING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83" name="Google Shape;85;p13"/>
          <p:cNvSpPr/>
          <p:nvPr/>
        </p:nvSpPr>
        <p:spPr>
          <a:xfrm>
            <a:off x="1512000" y="2855520"/>
            <a:ext cx="942372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Project Mindscribe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84" name="Google Shape;86;p13"/>
          <p:cNvSpPr/>
          <p:nvPr/>
        </p:nvSpPr>
        <p:spPr>
          <a:xfrm>
            <a:off x="3843360" y="3884400"/>
            <a:ext cx="450432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The Future of Generative Creative Writing</a:t>
            </a:r>
            <a:endParaRPr b="0" lang="en-HK" sz="1800" spc="-1" strike="noStrike">
              <a:latin typeface="Arial"/>
            </a:endParaRPr>
          </a:p>
        </p:txBody>
      </p:sp>
      <p:pic>
        <p:nvPicPr>
          <p:cNvPr id="85" name="Google Shape;87;p13" descr="image.png"/>
          <p:cNvPicPr/>
          <p:nvPr/>
        </p:nvPicPr>
        <p:blipFill>
          <a:blip r:embed="rId1"/>
          <a:stretch/>
        </p:blipFill>
        <p:spPr>
          <a:xfrm>
            <a:off x="0" y="360"/>
            <a:ext cx="12191040" cy="685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84;p22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Target Audience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147" name="Google Shape;185;p22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5237640" cy="4752000"/>
          </a:xfrm>
          <a:prstGeom prst="rect">
            <a:avLst/>
          </a:prstGeom>
          <a:ln w="0">
            <a:noFill/>
          </a:ln>
        </p:spPr>
      </p:pic>
      <p:sp>
        <p:nvSpPr>
          <p:cNvPr id="148" name="Google Shape;186;p22"/>
          <p:cNvSpPr/>
          <p:nvPr/>
        </p:nvSpPr>
        <p:spPr>
          <a:xfrm>
            <a:off x="6381720" y="2762280"/>
            <a:ext cx="5499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Who needs Mindscribe?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49" name="Google Shape;187;p22"/>
          <p:cNvSpPr/>
          <p:nvPr/>
        </p:nvSpPr>
        <p:spPr>
          <a:xfrm>
            <a:off x="6620040" y="3257640"/>
            <a:ext cx="4999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Content Marketing Agencies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0" name="Google Shape;188;p22"/>
          <p:cNvSpPr/>
          <p:nvPr/>
        </p:nvSpPr>
        <p:spPr>
          <a:xfrm>
            <a:off x="6620040" y="3705120"/>
            <a:ext cx="4999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Freelance Copywriters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1" name="Google Shape;189;p22"/>
          <p:cNvSpPr/>
          <p:nvPr/>
        </p:nvSpPr>
        <p:spPr>
          <a:xfrm>
            <a:off x="6620040" y="4152960"/>
            <a:ext cx="4999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Enterprise Comms Teams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2" name="Google Shape;190;p22"/>
          <p:cNvSpPr/>
          <p:nvPr/>
        </p:nvSpPr>
        <p:spPr>
          <a:xfrm>
            <a:off x="6620040" y="4600440"/>
            <a:ext cx="4999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Fiction Authors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53" name="Google Shape;191;p22" descr="image.png"/>
          <p:cNvPicPr/>
          <p:nvPr/>
        </p:nvPicPr>
        <p:blipFill>
          <a:blip r:embed="rId2"/>
          <a:stretch/>
        </p:blipFill>
        <p:spPr>
          <a:xfrm>
            <a:off x="6343560" y="3314880"/>
            <a:ext cx="170280" cy="189360"/>
          </a:xfrm>
          <a:prstGeom prst="rect">
            <a:avLst/>
          </a:prstGeom>
          <a:ln w="0">
            <a:noFill/>
          </a:ln>
        </p:spPr>
      </p:pic>
      <p:pic>
        <p:nvPicPr>
          <p:cNvPr id="154" name="Google Shape;192;p22" descr="image.png"/>
          <p:cNvPicPr/>
          <p:nvPr/>
        </p:nvPicPr>
        <p:blipFill>
          <a:blip r:embed="rId3"/>
          <a:stretch/>
        </p:blipFill>
        <p:spPr>
          <a:xfrm>
            <a:off x="6343560" y="3762360"/>
            <a:ext cx="170280" cy="189360"/>
          </a:xfrm>
          <a:prstGeom prst="rect">
            <a:avLst/>
          </a:prstGeom>
          <a:ln w="0">
            <a:noFill/>
          </a:ln>
        </p:spPr>
      </p:pic>
      <p:pic>
        <p:nvPicPr>
          <p:cNvPr id="155" name="Google Shape;193;p22" descr="image.png"/>
          <p:cNvPicPr/>
          <p:nvPr/>
        </p:nvPicPr>
        <p:blipFill>
          <a:blip r:embed="rId4"/>
          <a:stretch/>
        </p:blipFill>
        <p:spPr>
          <a:xfrm>
            <a:off x="6343560" y="4210200"/>
            <a:ext cx="170280" cy="189360"/>
          </a:xfrm>
          <a:prstGeom prst="rect">
            <a:avLst/>
          </a:prstGeom>
          <a:ln w="0">
            <a:noFill/>
          </a:ln>
        </p:spPr>
      </p:pic>
      <p:pic>
        <p:nvPicPr>
          <p:cNvPr id="156" name="Google Shape;194;p22" descr="image.png"/>
          <p:cNvPicPr/>
          <p:nvPr/>
        </p:nvPicPr>
        <p:blipFill>
          <a:blip r:embed="rId5"/>
          <a:stretch/>
        </p:blipFill>
        <p:spPr>
          <a:xfrm>
            <a:off x="6343560" y="4657680"/>
            <a:ext cx="170280" cy="18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99;p23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1280" cy="4752000"/>
          </a:xfrm>
          <a:prstGeom prst="rect">
            <a:avLst/>
          </a:prstGeom>
          <a:ln w="0">
            <a:noFill/>
          </a:ln>
        </p:spPr>
      </p:pic>
      <p:pic>
        <p:nvPicPr>
          <p:cNvPr id="158" name="Google Shape;200;p23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1640" cy="4752000"/>
          </a:xfrm>
          <a:prstGeom prst="rect">
            <a:avLst/>
          </a:prstGeom>
          <a:ln w="0">
            <a:noFill/>
          </a:ln>
        </p:spPr>
      </p:pic>
      <p:pic>
        <p:nvPicPr>
          <p:cNvPr id="159" name="Google Shape;201;p23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1280" cy="4752000"/>
          </a:xfrm>
          <a:prstGeom prst="rect">
            <a:avLst/>
          </a:prstGeom>
          <a:ln w="0">
            <a:noFill/>
          </a:ln>
        </p:spPr>
      </p:pic>
      <p:sp>
        <p:nvSpPr>
          <p:cNvPr id="160" name="Google Shape;202;p23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Business Model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61" name="Google Shape;203;p23"/>
          <p:cNvSpPr/>
          <p:nvPr/>
        </p:nvSpPr>
        <p:spPr>
          <a:xfrm>
            <a:off x="857160" y="1866960"/>
            <a:ext cx="128916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Freemium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62" name="Google Shape;204;p23"/>
          <p:cNvSpPr/>
          <p:nvPr/>
        </p:nvSpPr>
        <p:spPr>
          <a:xfrm>
            <a:off x="857160" y="2352600"/>
            <a:ext cx="49896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$0</a:t>
            </a:r>
            <a:endParaRPr b="0" lang="en-HK" sz="3000" spc="-1" strike="noStrike">
              <a:latin typeface="Arial"/>
            </a:endParaRPr>
          </a:p>
        </p:txBody>
      </p:sp>
      <p:sp>
        <p:nvSpPr>
          <p:cNvPr id="163" name="Google Shape;205;p23"/>
          <p:cNvSpPr/>
          <p:nvPr/>
        </p:nvSpPr>
        <p:spPr>
          <a:xfrm>
            <a:off x="857160" y="2962440"/>
            <a:ext cx="29199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Basic features, limited generation.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64" name="Google Shape;206;p23"/>
          <p:cNvSpPr/>
          <p:nvPr/>
        </p:nvSpPr>
        <p:spPr>
          <a:xfrm>
            <a:off x="4654440" y="1838160"/>
            <a:ext cx="4388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Pro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65" name="Google Shape;207;p23"/>
          <p:cNvSpPr/>
          <p:nvPr/>
        </p:nvSpPr>
        <p:spPr>
          <a:xfrm>
            <a:off x="4654440" y="2324160"/>
            <a:ext cx="109908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$29/mo</a:t>
            </a:r>
            <a:endParaRPr b="0" lang="en-HK" sz="3000" spc="-1" strike="noStrike">
              <a:latin typeface="Arial"/>
            </a:endParaRPr>
          </a:p>
        </p:txBody>
      </p:sp>
      <p:sp>
        <p:nvSpPr>
          <p:cNvPr id="166" name="Google Shape;208;p23"/>
          <p:cNvSpPr/>
          <p:nvPr/>
        </p:nvSpPr>
        <p:spPr>
          <a:xfrm>
            <a:off x="4654440" y="2933640"/>
            <a:ext cx="28818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Unlimited words, Voiceprint learning.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67" name="Google Shape;209;p23"/>
          <p:cNvSpPr/>
          <p:nvPr/>
        </p:nvSpPr>
        <p:spPr>
          <a:xfrm>
            <a:off x="8413560" y="1866960"/>
            <a:ext cx="13892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Enterprise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68" name="Google Shape;210;p23"/>
          <p:cNvSpPr/>
          <p:nvPr/>
        </p:nvSpPr>
        <p:spPr>
          <a:xfrm>
            <a:off x="8413560" y="2352600"/>
            <a:ext cx="146916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Custom</a:t>
            </a:r>
            <a:endParaRPr b="0" lang="en-HK" sz="3000" spc="-1" strike="noStrike">
              <a:latin typeface="Arial"/>
            </a:endParaRPr>
          </a:p>
        </p:txBody>
      </p:sp>
      <p:sp>
        <p:nvSpPr>
          <p:cNvPr id="169" name="Google Shape;211;p23"/>
          <p:cNvSpPr/>
          <p:nvPr/>
        </p:nvSpPr>
        <p:spPr>
          <a:xfrm>
            <a:off x="8413560" y="2962440"/>
            <a:ext cx="29199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API access, SSO, dedicated support.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216;p24"/>
          <p:cNvSpPr/>
          <p:nvPr/>
        </p:nvSpPr>
        <p:spPr>
          <a:xfrm>
            <a:off x="5619600" y="2482200"/>
            <a:ext cx="951480" cy="3708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Google Shape;217;p24"/>
          <p:cNvSpPr/>
          <p:nvPr/>
        </p:nvSpPr>
        <p:spPr>
          <a:xfrm>
            <a:off x="295200" y="2806200"/>
            <a:ext cx="1160028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Go-To-Market Strategy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72" name="Google Shape;218;p24"/>
          <p:cNvSpPr/>
          <p:nvPr/>
        </p:nvSpPr>
        <p:spPr>
          <a:xfrm>
            <a:off x="2286000" y="3644280"/>
            <a:ext cx="761904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cbd5e1"/>
                </a:solidFill>
                <a:latin typeface="Inter"/>
                <a:ea typeface="Inter"/>
              </a:rPr>
              <a:t>Land and Expand: Focusing on bottom-up adoption in creative agencies before pushing Enterprise-wide licenses.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223;p25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1280" cy="4752000"/>
          </a:xfrm>
          <a:prstGeom prst="rect">
            <a:avLst/>
          </a:prstGeom>
          <a:ln w="0">
            <a:noFill/>
          </a:ln>
        </p:spPr>
      </p:pic>
      <p:pic>
        <p:nvPicPr>
          <p:cNvPr id="174" name="Google Shape;224;p25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1640" cy="4752000"/>
          </a:xfrm>
          <a:prstGeom prst="rect">
            <a:avLst/>
          </a:prstGeom>
          <a:ln w="0">
            <a:noFill/>
          </a:ln>
        </p:spPr>
      </p:pic>
      <p:pic>
        <p:nvPicPr>
          <p:cNvPr id="175" name="Google Shape;225;p25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1280" cy="4752000"/>
          </a:xfrm>
          <a:prstGeom prst="rect">
            <a:avLst/>
          </a:prstGeom>
          <a:ln w="0">
            <a:noFill/>
          </a:ln>
        </p:spPr>
      </p:pic>
      <p:sp>
        <p:nvSpPr>
          <p:cNvPr id="176" name="Google Shape;226;p25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Early Traction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77" name="Google Shape;227;p25"/>
          <p:cNvSpPr/>
          <p:nvPr/>
        </p:nvSpPr>
        <p:spPr>
          <a:xfrm>
            <a:off x="1672560" y="1819440"/>
            <a:ext cx="128916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38bdf8"/>
                </a:solidFill>
                <a:latin typeface="Space Grotesk"/>
                <a:ea typeface="Space Grotesk"/>
              </a:rPr>
              <a:t>15k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78" name="Google Shape;228;p25"/>
          <p:cNvSpPr/>
          <p:nvPr/>
        </p:nvSpPr>
        <p:spPr>
          <a:xfrm>
            <a:off x="1717560" y="2847960"/>
            <a:ext cx="1199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Beta Signups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79" name="Google Shape;229;p25"/>
          <p:cNvSpPr/>
          <p:nvPr/>
        </p:nvSpPr>
        <p:spPr>
          <a:xfrm>
            <a:off x="5140800" y="1819440"/>
            <a:ext cx="190908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38bdf8"/>
                </a:solidFill>
                <a:latin typeface="Space Grotesk"/>
                <a:ea typeface="Space Grotesk"/>
              </a:rPr>
              <a:t>2.5M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80" name="Google Shape;230;p25"/>
          <p:cNvSpPr/>
          <p:nvPr/>
        </p:nvSpPr>
        <p:spPr>
          <a:xfrm>
            <a:off x="5290920" y="2847960"/>
            <a:ext cx="1608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Words Generated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81" name="Google Shape;231;p25"/>
          <p:cNvSpPr/>
          <p:nvPr/>
        </p:nvSpPr>
        <p:spPr>
          <a:xfrm>
            <a:off x="9054000" y="1819440"/>
            <a:ext cx="163908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38bdf8"/>
                </a:solidFill>
                <a:latin typeface="Space Grotesk"/>
                <a:ea typeface="Space Grotesk"/>
              </a:rPr>
              <a:t>40%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82" name="Google Shape;232;p25"/>
          <p:cNvSpPr/>
          <p:nvPr/>
        </p:nvSpPr>
        <p:spPr>
          <a:xfrm>
            <a:off x="9283680" y="2847960"/>
            <a:ext cx="11800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MoM Growth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237;p26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User Feedback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84" name="Google Shape;238;p26"/>
          <p:cNvSpPr/>
          <p:nvPr/>
        </p:nvSpPr>
        <p:spPr>
          <a:xfrm>
            <a:off x="571680" y="1533600"/>
            <a:ext cx="1104804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94a3b8"/>
                </a:solidFill>
                <a:latin typeface="Inter"/>
                <a:ea typeface="Inter"/>
              </a:rPr>
              <a:t>- Sarah Jenkins, Senior Copywriter @ AdFlow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185" name="Google Shape;239;p26"/>
          <p:cNvSpPr/>
          <p:nvPr/>
        </p:nvSpPr>
        <p:spPr>
          <a:xfrm>
            <a:off x="952560" y="3273840"/>
            <a:ext cx="1028592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29000"/>
              </a:lnSpc>
              <a:buNone/>
              <a:tabLst>
                <a:tab algn="l" pos="0"/>
              </a:tabLst>
            </a:pPr>
            <a:r>
              <a:rPr b="0" lang="en-US" sz="2700" spc="-1" strike="noStrike">
                <a:solidFill>
                  <a:srgbClr val="38bdf8"/>
                </a:solidFill>
                <a:latin typeface="Space Grotesk Medium"/>
                <a:ea typeface="Space Grotesk Medium"/>
              </a:rPr>
              <a:t>"Mindscribe doesn't replace my creativity, it unblocks it. It's like having a brilliant editor over my shoulder 24/7."</a:t>
            </a:r>
            <a:endParaRPr b="0" lang="en-HK" sz="2700" spc="-1" strike="noStrike">
              <a:latin typeface="Arial"/>
            </a:endParaRPr>
          </a:p>
        </p:txBody>
      </p:sp>
      <p:sp>
        <p:nvSpPr>
          <p:cNvPr id="186" name="Google Shape;240;p26"/>
          <p:cNvSpPr/>
          <p:nvPr/>
        </p:nvSpPr>
        <p:spPr>
          <a:xfrm>
            <a:off x="571680" y="4736880"/>
            <a:ext cx="1104804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94a3b8"/>
                </a:solidFill>
                <a:latin typeface="Inter"/>
                <a:ea typeface="Inter"/>
              </a:rPr>
              <a:t>- Sarah Jenkins, Senior Copywriter @ AdFlow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245;p27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Under the Hood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88" name="Google Shape;246;p27"/>
          <p:cNvSpPr/>
          <p:nvPr/>
        </p:nvSpPr>
        <p:spPr>
          <a:xfrm>
            <a:off x="571680" y="2762280"/>
            <a:ext cx="5499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Architecture</a:t>
            </a:r>
            <a:endParaRPr b="0" lang="en-HK" sz="2100" spc="-1" strike="noStrike">
              <a:latin typeface="Arial"/>
            </a:endParaRPr>
          </a:p>
        </p:txBody>
      </p:sp>
      <p:pic>
        <p:nvPicPr>
          <p:cNvPr id="189" name="Google Shape;247;p27" descr="image.png"/>
          <p:cNvPicPr/>
          <p:nvPr/>
        </p:nvPicPr>
        <p:blipFill>
          <a:blip r:embed="rId1"/>
          <a:stretch/>
        </p:blipFill>
        <p:spPr>
          <a:xfrm>
            <a:off x="6381720" y="1533600"/>
            <a:ext cx="5237640" cy="4752000"/>
          </a:xfrm>
          <a:prstGeom prst="rect">
            <a:avLst/>
          </a:prstGeom>
          <a:ln w="0">
            <a:noFill/>
          </a:ln>
        </p:spPr>
      </p:pic>
      <p:sp>
        <p:nvSpPr>
          <p:cNvPr id="190" name="Google Shape;248;p27"/>
          <p:cNvSpPr/>
          <p:nvPr/>
        </p:nvSpPr>
        <p:spPr>
          <a:xfrm>
            <a:off x="847800" y="325764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1" name="Google Shape;249;p27"/>
          <p:cNvSpPr/>
          <p:nvPr/>
        </p:nvSpPr>
        <p:spPr>
          <a:xfrm>
            <a:off x="952560" y="3257640"/>
            <a:ext cx="4856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Frontend: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React &amp; WebGL for real-time visualization.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2" name="Google Shape;250;p27"/>
          <p:cNvSpPr/>
          <p:nvPr/>
        </p:nvSpPr>
        <p:spPr>
          <a:xfrm>
            <a:off x="847800" y="370512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3" name="Google Shape;251;p27"/>
          <p:cNvSpPr/>
          <p:nvPr/>
        </p:nvSpPr>
        <p:spPr>
          <a:xfrm>
            <a:off x="952560" y="3705120"/>
            <a:ext cx="4856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Backend: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Python &amp; Node.js microservices.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4" name="Google Shape;252;p27"/>
          <p:cNvSpPr/>
          <p:nvPr/>
        </p:nvSpPr>
        <p:spPr>
          <a:xfrm>
            <a:off x="847800" y="415296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5" name="Google Shape;253;p27"/>
          <p:cNvSpPr/>
          <p:nvPr/>
        </p:nvSpPr>
        <p:spPr>
          <a:xfrm>
            <a:off x="952560" y="4152960"/>
            <a:ext cx="4856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AI Core: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Fine-tuned GPT-4 &amp; Llama 2 models.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6" name="Google Shape;254;p27"/>
          <p:cNvSpPr/>
          <p:nvPr/>
        </p:nvSpPr>
        <p:spPr>
          <a:xfrm>
            <a:off x="847800" y="460044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7" name="Google Shape;255;p27"/>
          <p:cNvSpPr/>
          <p:nvPr/>
        </p:nvSpPr>
        <p:spPr>
          <a:xfrm>
            <a:off x="952560" y="4600440"/>
            <a:ext cx="4856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Infrastructure: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AWS auto-scaling clusters.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260;p28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040" cy="4752000"/>
          </a:xfrm>
          <a:prstGeom prst="rect">
            <a:avLst/>
          </a:prstGeom>
          <a:ln w="0">
            <a:noFill/>
          </a:ln>
        </p:spPr>
      </p:pic>
      <p:sp>
        <p:nvSpPr>
          <p:cNvPr id="199" name="Google Shape;261;p28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Product Roadmap</a:t>
            </a:r>
            <a:endParaRPr b="0" lang="en-H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66;p29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1280" cy="4752000"/>
          </a:xfrm>
          <a:prstGeom prst="rect">
            <a:avLst/>
          </a:prstGeom>
          <a:ln w="0">
            <a:noFill/>
          </a:ln>
        </p:spPr>
      </p:pic>
      <p:pic>
        <p:nvPicPr>
          <p:cNvPr id="201" name="Google Shape;267;p29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1640" cy="4752000"/>
          </a:xfrm>
          <a:prstGeom prst="rect">
            <a:avLst/>
          </a:prstGeom>
          <a:ln w="0">
            <a:noFill/>
          </a:ln>
        </p:spPr>
      </p:pic>
      <p:pic>
        <p:nvPicPr>
          <p:cNvPr id="202" name="Google Shape;268;p29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1280" cy="4752000"/>
          </a:xfrm>
          <a:prstGeom prst="rect">
            <a:avLst/>
          </a:prstGeom>
          <a:ln w="0">
            <a:noFill/>
          </a:ln>
        </p:spPr>
      </p:pic>
      <p:sp>
        <p:nvSpPr>
          <p:cNvPr id="203" name="Google Shape;269;p29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Marketing Channels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204" name="Google Shape;270;p29" descr="image.png"/>
          <p:cNvPicPr/>
          <p:nvPr/>
        </p:nvPicPr>
        <p:blipFill>
          <a:blip r:embed="rId4"/>
          <a:stretch/>
        </p:blipFill>
        <p:spPr>
          <a:xfrm>
            <a:off x="857160" y="1819440"/>
            <a:ext cx="342000" cy="303840"/>
          </a:xfrm>
          <a:prstGeom prst="rect">
            <a:avLst/>
          </a:prstGeom>
          <a:ln w="0">
            <a:noFill/>
          </a:ln>
        </p:spPr>
      </p:pic>
      <p:sp>
        <p:nvSpPr>
          <p:cNvPr id="205" name="Google Shape;271;p29"/>
          <p:cNvSpPr/>
          <p:nvPr/>
        </p:nvSpPr>
        <p:spPr>
          <a:xfrm>
            <a:off x="857160" y="2314440"/>
            <a:ext cx="10990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Content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06" name="Google Shape;272;p29"/>
          <p:cNvSpPr/>
          <p:nvPr/>
        </p:nvSpPr>
        <p:spPr>
          <a:xfrm>
            <a:off x="857160" y="2990880"/>
            <a:ext cx="29199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Tutorials on "Writing with AI" and creative workshops.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207" name="Google Shape;273;p29" descr="image.png"/>
          <p:cNvPicPr/>
          <p:nvPr/>
        </p:nvPicPr>
        <p:blipFill>
          <a:blip r:embed="rId5"/>
          <a:stretch/>
        </p:blipFill>
        <p:spPr>
          <a:xfrm>
            <a:off x="4635360" y="1819440"/>
            <a:ext cx="303840" cy="303840"/>
          </a:xfrm>
          <a:prstGeom prst="rect">
            <a:avLst/>
          </a:prstGeom>
          <a:ln w="0">
            <a:noFill/>
          </a:ln>
        </p:spPr>
      </p:pic>
      <p:sp>
        <p:nvSpPr>
          <p:cNvPr id="208" name="Google Shape;274;p29"/>
          <p:cNvSpPr/>
          <p:nvPr/>
        </p:nvSpPr>
        <p:spPr>
          <a:xfrm>
            <a:off x="4635360" y="2314440"/>
            <a:ext cx="6991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Email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09" name="Google Shape;275;p29"/>
          <p:cNvSpPr/>
          <p:nvPr/>
        </p:nvSpPr>
        <p:spPr>
          <a:xfrm>
            <a:off x="4635360" y="2990880"/>
            <a:ext cx="29199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Drip campaigns targeting agency owners.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210" name="Google Shape;276;p29" descr="image.png"/>
          <p:cNvPicPr/>
          <p:nvPr/>
        </p:nvPicPr>
        <p:blipFill>
          <a:blip r:embed="rId6"/>
          <a:stretch/>
        </p:blipFill>
        <p:spPr>
          <a:xfrm>
            <a:off x="8413560" y="1819440"/>
            <a:ext cx="379800" cy="303840"/>
          </a:xfrm>
          <a:prstGeom prst="rect">
            <a:avLst/>
          </a:prstGeom>
          <a:ln w="0">
            <a:noFill/>
          </a:ln>
        </p:spPr>
      </p:pic>
      <p:sp>
        <p:nvSpPr>
          <p:cNvPr id="211" name="Google Shape;277;p29"/>
          <p:cNvSpPr/>
          <p:nvPr/>
        </p:nvSpPr>
        <p:spPr>
          <a:xfrm>
            <a:off x="8413560" y="2314440"/>
            <a:ext cx="17290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Partnerships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12" name="Google Shape;278;p29"/>
          <p:cNvSpPr/>
          <p:nvPr/>
        </p:nvSpPr>
        <p:spPr>
          <a:xfrm>
            <a:off x="8413560" y="2990880"/>
            <a:ext cx="29199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Integrations with WordPress, Medium, and Substack.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83;p30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The Team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214" name="Google Shape;284;p30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5237640" cy="4752000"/>
          </a:xfrm>
          <a:prstGeom prst="rect">
            <a:avLst/>
          </a:prstGeom>
          <a:ln w="0">
            <a:noFill/>
          </a:ln>
        </p:spPr>
      </p:pic>
      <p:sp>
        <p:nvSpPr>
          <p:cNvPr id="215" name="Google Shape;285;p30"/>
          <p:cNvSpPr/>
          <p:nvPr/>
        </p:nvSpPr>
        <p:spPr>
          <a:xfrm>
            <a:off x="6381720" y="2828880"/>
            <a:ext cx="523764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3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Alex Chen (CEO)</a:t>
            </a:r>
            <a:br>
              <a:rPr sz="1800"/>
            </a:b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Ex-Google AI Research. 10 years NLP experience.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16" name="Google Shape;286;p30"/>
          <p:cNvSpPr/>
          <p:nvPr/>
        </p:nvSpPr>
        <p:spPr>
          <a:xfrm>
            <a:off x="6381720" y="3629160"/>
            <a:ext cx="523764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3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Maria Rodriguez (CTO)</a:t>
            </a:r>
            <a:br>
              <a:rPr sz="1800"/>
            </a:b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Full-stack architect. Scaled SaaS to 1M users.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17" name="Google Shape;287;p30"/>
          <p:cNvSpPr/>
          <p:nvPr/>
        </p:nvSpPr>
        <p:spPr>
          <a:xfrm>
            <a:off x="6381720" y="4429080"/>
            <a:ext cx="523764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3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David Kim (CPO)</a:t>
            </a:r>
            <a:br>
              <a:rPr sz="1800"/>
            </a:b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Award-winning novelist and product designer.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92;p31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Advisors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219" name="Google Shape;293;p31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761040" cy="761040"/>
          </a:xfrm>
          <a:prstGeom prst="rect">
            <a:avLst/>
          </a:prstGeom>
          <a:ln w="0">
            <a:noFill/>
          </a:ln>
        </p:spPr>
      </p:pic>
      <p:sp>
        <p:nvSpPr>
          <p:cNvPr id="220" name="Google Shape;294;p31"/>
          <p:cNvSpPr/>
          <p:nvPr/>
        </p:nvSpPr>
        <p:spPr>
          <a:xfrm>
            <a:off x="2095560" y="1533600"/>
            <a:ext cx="100000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Dr. Emily Vance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21" name="Google Shape;295;p31"/>
          <p:cNvSpPr/>
          <p:nvPr/>
        </p:nvSpPr>
        <p:spPr>
          <a:xfrm>
            <a:off x="2095560" y="2066760"/>
            <a:ext cx="9523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Professor of Computational Linguistics at Stanford. Advising on ethical AI implementation.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92;p14" descr="image.png"/>
          <p:cNvPicPr/>
          <p:nvPr/>
        </p:nvPicPr>
        <p:blipFill>
          <a:blip r:embed="rId1"/>
          <a:stretch/>
        </p:blipFill>
        <p:spPr>
          <a:xfrm>
            <a:off x="571680" y="3209760"/>
            <a:ext cx="3314160" cy="1399320"/>
          </a:xfrm>
          <a:prstGeom prst="rect">
            <a:avLst/>
          </a:prstGeom>
          <a:ln w="0">
            <a:noFill/>
          </a:ln>
        </p:spPr>
      </p:pic>
      <p:pic>
        <p:nvPicPr>
          <p:cNvPr id="87" name="Google Shape;93;p 2" descr="image.png"/>
          <p:cNvPicPr/>
          <p:nvPr/>
        </p:nvPicPr>
        <p:blipFill>
          <a:blip r:embed="rId2"/>
          <a:stretch/>
        </p:blipFill>
        <p:spPr>
          <a:xfrm>
            <a:off x="4438800" y="3209760"/>
            <a:ext cx="3314160" cy="1399320"/>
          </a:xfrm>
          <a:prstGeom prst="rect">
            <a:avLst/>
          </a:prstGeom>
          <a:ln w="0">
            <a:noFill/>
          </a:ln>
        </p:spPr>
      </p:pic>
      <p:pic>
        <p:nvPicPr>
          <p:cNvPr id="88" name="Google Shape;94;p 2" descr="image.png"/>
          <p:cNvPicPr/>
          <p:nvPr/>
        </p:nvPicPr>
        <p:blipFill>
          <a:blip r:embed="rId3"/>
          <a:stretch/>
        </p:blipFill>
        <p:spPr>
          <a:xfrm>
            <a:off x="8305920" y="3209760"/>
            <a:ext cx="3314160" cy="1399320"/>
          </a:xfrm>
          <a:prstGeom prst="rect">
            <a:avLst/>
          </a:prstGeom>
          <a:ln w="0">
            <a:noFill/>
          </a:ln>
        </p:spPr>
      </p:pic>
      <p:sp>
        <p:nvSpPr>
          <p:cNvPr id="89" name="Google Shape;95;p 2"/>
          <p:cNvSpPr/>
          <p:nvPr/>
        </p:nvSpPr>
        <p:spPr>
          <a:xfrm>
            <a:off x="571680" y="571680"/>
            <a:ext cx="1160100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Timeline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90" name="Google Shape;96;p 2"/>
          <p:cNvSpPr/>
          <p:nvPr/>
        </p:nvSpPr>
        <p:spPr>
          <a:xfrm>
            <a:off x="708840" y="3419640"/>
            <a:ext cx="303984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fafc"/>
                </a:solidFill>
                <a:latin typeface="Space Grotesk SemiBold"/>
                <a:ea typeface="Space Grotesk SemiBold"/>
              </a:rPr>
              <a:t>Phase 1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91" name="Google Shape;97;p 2"/>
          <p:cNvSpPr/>
          <p:nvPr/>
        </p:nvSpPr>
        <p:spPr>
          <a:xfrm>
            <a:off x="781200" y="3952800"/>
            <a:ext cx="2894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Concept &amp; Alpha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92" name="Google Shape;98;p 2"/>
          <p:cNvSpPr/>
          <p:nvPr/>
        </p:nvSpPr>
        <p:spPr>
          <a:xfrm>
            <a:off x="4575960" y="3419640"/>
            <a:ext cx="303984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fafc"/>
                </a:solidFill>
                <a:latin typeface="Space Grotesk SemiBold"/>
                <a:ea typeface="Space Grotesk SemiBold"/>
              </a:rPr>
              <a:t>Phase 2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93" name="Google Shape;99;p 2"/>
          <p:cNvSpPr/>
          <p:nvPr/>
        </p:nvSpPr>
        <p:spPr>
          <a:xfrm>
            <a:off x="4648320" y="3952800"/>
            <a:ext cx="2894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Beta Development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94" name="Google Shape;100;p 2"/>
          <p:cNvSpPr/>
          <p:nvPr/>
        </p:nvSpPr>
        <p:spPr>
          <a:xfrm>
            <a:off x="8443080" y="3419640"/>
            <a:ext cx="303984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fafc"/>
                </a:solidFill>
                <a:latin typeface="Space Grotesk SemiBold"/>
                <a:ea typeface="Space Grotesk SemiBold"/>
              </a:rPr>
              <a:t>Phase 3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95" name="Google Shape;101;p 2"/>
          <p:cNvSpPr/>
          <p:nvPr/>
        </p:nvSpPr>
        <p:spPr>
          <a:xfrm>
            <a:off x="8515440" y="3952800"/>
            <a:ext cx="2894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Global Launch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300;p32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Financial Projections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23" name="Google Shape;301;p32"/>
          <p:cNvSpPr/>
          <p:nvPr/>
        </p:nvSpPr>
        <p:spPr>
          <a:xfrm>
            <a:off x="571680" y="5781600"/>
            <a:ext cx="11048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Projected ARR of $15M by Year 3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224" name="Google Shape;302;p32" descr="image.png"/>
          <p:cNvPicPr/>
          <p:nvPr/>
        </p:nvPicPr>
        <p:blipFill>
          <a:blip r:embed="rId1"/>
          <a:stretch/>
        </p:blipFill>
        <p:spPr>
          <a:xfrm>
            <a:off x="590400" y="1590840"/>
            <a:ext cx="11028960" cy="3789720"/>
          </a:xfrm>
          <a:prstGeom prst="rect">
            <a:avLst/>
          </a:prstGeom>
          <a:ln w="0">
            <a:noFill/>
          </a:ln>
        </p:spPr>
      </p:pic>
      <p:sp>
        <p:nvSpPr>
          <p:cNvPr id="225" name="Google Shape;303;p32"/>
          <p:cNvSpPr/>
          <p:nvPr/>
        </p:nvSpPr>
        <p:spPr>
          <a:xfrm>
            <a:off x="590400" y="5477040"/>
            <a:ext cx="43704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e2e8f0"/>
                </a:solidFill>
                <a:latin typeface="Inter"/>
                <a:ea typeface="Inter"/>
              </a:rPr>
              <a:t>Year 1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26" name="Google Shape;304;p32"/>
          <p:cNvSpPr/>
          <p:nvPr/>
        </p:nvSpPr>
        <p:spPr>
          <a:xfrm>
            <a:off x="6105600" y="5477040"/>
            <a:ext cx="46548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e2e8f0"/>
                </a:solidFill>
                <a:latin typeface="Inter"/>
                <a:ea typeface="Inter"/>
              </a:rPr>
              <a:t>Year 2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27" name="Google Shape;305;p32"/>
          <p:cNvSpPr/>
          <p:nvPr/>
        </p:nvSpPr>
        <p:spPr>
          <a:xfrm>
            <a:off x="11153880" y="5477040"/>
            <a:ext cx="46548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e2e8f0"/>
                </a:solidFill>
                <a:latin typeface="Inter"/>
                <a:ea typeface="Inter"/>
              </a:rPr>
              <a:t>Year 3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310;p33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040" cy="4752000"/>
          </a:xfrm>
          <a:prstGeom prst="rect">
            <a:avLst/>
          </a:prstGeom>
          <a:ln w="0">
            <a:noFill/>
          </a:ln>
        </p:spPr>
      </p:pic>
      <p:sp>
        <p:nvSpPr>
          <p:cNvPr id="229" name="Google Shape;311;p33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Funding Ask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30" name="Google Shape;312;p33"/>
          <p:cNvSpPr/>
          <p:nvPr/>
        </p:nvSpPr>
        <p:spPr>
          <a:xfrm>
            <a:off x="3967200" y="2656440"/>
            <a:ext cx="4469400" cy="37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1250" spc="-1" strike="noStrike">
                <a:solidFill>
                  <a:srgbClr val="f8fafc"/>
                </a:solidFill>
                <a:latin typeface="Space Grotesk"/>
                <a:ea typeface="Space Grotesk"/>
              </a:rPr>
              <a:t>$2.5M</a:t>
            </a:r>
            <a:endParaRPr b="0" lang="en-HK" sz="11250" spc="-1" strike="noStrike">
              <a:latin typeface="Arial"/>
            </a:endParaRPr>
          </a:p>
        </p:txBody>
      </p:sp>
      <p:sp>
        <p:nvSpPr>
          <p:cNvPr id="231" name="Google Shape;313;p33"/>
          <p:cNvSpPr/>
          <p:nvPr/>
        </p:nvSpPr>
        <p:spPr>
          <a:xfrm>
            <a:off x="5210280" y="4533120"/>
            <a:ext cx="1770480" cy="5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cbd5e1"/>
                </a:solidFill>
                <a:latin typeface="Inter"/>
                <a:ea typeface="Inter"/>
              </a:rPr>
              <a:t>Seed Round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318;p34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040" cy="4752000"/>
          </a:xfrm>
          <a:prstGeom prst="rect">
            <a:avLst/>
          </a:prstGeom>
          <a:ln w="0">
            <a:noFill/>
          </a:ln>
        </p:spPr>
      </p:pic>
      <p:sp>
        <p:nvSpPr>
          <p:cNvPr id="233" name="Google Shape;319;p34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Use of Funds</a:t>
            </a:r>
            <a:endParaRPr b="0" lang="en-H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324;p35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Exit Strategy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35" name="Google Shape;325;p35"/>
          <p:cNvSpPr/>
          <p:nvPr/>
        </p:nvSpPr>
        <p:spPr>
          <a:xfrm>
            <a:off x="571680" y="2986200"/>
            <a:ext cx="5499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Acquisition Targets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36" name="Google Shape;326;p35"/>
          <p:cNvSpPr/>
          <p:nvPr/>
        </p:nvSpPr>
        <p:spPr>
          <a:xfrm>
            <a:off x="6381720" y="3267000"/>
            <a:ext cx="5499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Timeline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37" name="Google Shape;327;p35"/>
          <p:cNvSpPr/>
          <p:nvPr/>
        </p:nvSpPr>
        <p:spPr>
          <a:xfrm>
            <a:off x="6381720" y="3800520"/>
            <a:ext cx="52376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Targeting liquidity event in 5-7 years via strategic acquisition or IPO depending on market conditions.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38" name="Google Shape;328;p35"/>
          <p:cNvSpPr/>
          <p:nvPr/>
        </p:nvSpPr>
        <p:spPr>
          <a:xfrm>
            <a:off x="847800" y="348156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39" name="Google Shape;329;p35"/>
          <p:cNvSpPr/>
          <p:nvPr/>
        </p:nvSpPr>
        <p:spPr>
          <a:xfrm>
            <a:off x="952560" y="3481560"/>
            <a:ext cx="4856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Major Publishing Houses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0" name="Google Shape;330;p35"/>
          <p:cNvSpPr/>
          <p:nvPr/>
        </p:nvSpPr>
        <p:spPr>
          <a:xfrm>
            <a:off x="847800" y="392904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1" name="Google Shape;331;p35"/>
          <p:cNvSpPr/>
          <p:nvPr/>
        </p:nvSpPr>
        <p:spPr>
          <a:xfrm>
            <a:off x="952560" y="3929040"/>
            <a:ext cx="4856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Big Tech (Google, Microsoft)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2" name="Google Shape;332;p35"/>
          <p:cNvSpPr/>
          <p:nvPr/>
        </p:nvSpPr>
        <p:spPr>
          <a:xfrm>
            <a:off x="847800" y="437688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3" name="Google Shape;333;p35"/>
          <p:cNvSpPr/>
          <p:nvPr/>
        </p:nvSpPr>
        <p:spPr>
          <a:xfrm>
            <a:off x="952560" y="4376880"/>
            <a:ext cx="4856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EdTech Conglomerates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338;p36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1280" cy="4752000"/>
          </a:xfrm>
          <a:prstGeom prst="rect">
            <a:avLst/>
          </a:prstGeom>
          <a:ln w="0">
            <a:noFill/>
          </a:ln>
        </p:spPr>
      </p:pic>
      <p:pic>
        <p:nvPicPr>
          <p:cNvPr id="245" name="Google Shape;339;p36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1640" cy="4752000"/>
          </a:xfrm>
          <a:prstGeom prst="rect">
            <a:avLst/>
          </a:prstGeom>
          <a:ln w="0">
            <a:noFill/>
          </a:ln>
        </p:spPr>
      </p:pic>
      <p:pic>
        <p:nvPicPr>
          <p:cNvPr id="246" name="Google Shape;340;p36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1280" cy="4752000"/>
          </a:xfrm>
          <a:prstGeom prst="rect">
            <a:avLst/>
          </a:prstGeom>
          <a:ln w="0">
            <a:noFill/>
          </a:ln>
        </p:spPr>
      </p:pic>
      <p:sp>
        <p:nvSpPr>
          <p:cNvPr id="247" name="Google Shape;341;p36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Why Now?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48" name="Google Shape;342;p36"/>
          <p:cNvSpPr/>
          <p:nvPr/>
        </p:nvSpPr>
        <p:spPr>
          <a:xfrm>
            <a:off x="857160" y="1819440"/>
            <a:ext cx="25592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Technological Leap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49" name="Google Shape;343;p36"/>
          <p:cNvSpPr/>
          <p:nvPr/>
        </p:nvSpPr>
        <p:spPr>
          <a:xfrm>
            <a:off x="857160" y="2495520"/>
            <a:ext cx="29199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LLMs have reached maturity for consumer application.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50" name="Google Shape;344;p36"/>
          <p:cNvSpPr/>
          <p:nvPr/>
        </p:nvSpPr>
        <p:spPr>
          <a:xfrm>
            <a:off x="4635360" y="1819440"/>
            <a:ext cx="212904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Market Demand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51" name="Google Shape;345;p36"/>
          <p:cNvSpPr/>
          <p:nvPr/>
        </p:nvSpPr>
        <p:spPr>
          <a:xfrm>
            <a:off x="4635360" y="2495520"/>
            <a:ext cx="29199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Content explosion requires automated assistance.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52" name="Google Shape;346;p36"/>
          <p:cNvSpPr/>
          <p:nvPr/>
        </p:nvSpPr>
        <p:spPr>
          <a:xfrm>
            <a:off x="8413560" y="1819440"/>
            <a:ext cx="166896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Proven Team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53" name="Google Shape;347;p36"/>
          <p:cNvSpPr/>
          <p:nvPr/>
        </p:nvSpPr>
        <p:spPr>
          <a:xfrm>
            <a:off x="8413560" y="2495520"/>
            <a:ext cx="29199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 have built and sold AI products before.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352;p37"/>
          <p:cNvSpPr/>
          <p:nvPr/>
        </p:nvSpPr>
        <p:spPr>
          <a:xfrm>
            <a:off x="295200" y="1862280"/>
            <a:ext cx="1160028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Thank You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255" name="Google Shape;353;p37"/>
          <p:cNvSpPr/>
          <p:nvPr/>
        </p:nvSpPr>
        <p:spPr>
          <a:xfrm>
            <a:off x="571680" y="3081240"/>
            <a:ext cx="11048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Questions?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56" name="Google Shape;354;p37"/>
          <p:cNvSpPr/>
          <p:nvPr/>
        </p:nvSpPr>
        <p:spPr>
          <a:xfrm>
            <a:off x="571680" y="3909960"/>
            <a:ext cx="11048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contact@mindscribe.ai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57" name="Google Shape;355;p37"/>
          <p:cNvSpPr/>
          <p:nvPr/>
        </p:nvSpPr>
        <p:spPr>
          <a:xfrm>
            <a:off x="571680" y="4548240"/>
            <a:ext cx="11048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www.mindscribe.ai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106;p15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The Creative Bottleneck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97" name="Google Shape;107;p 2"/>
          <p:cNvSpPr/>
          <p:nvPr/>
        </p:nvSpPr>
        <p:spPr>
          <a:xfrm>
            <a:off x="571680" y="2433600"/>
            <a:ext cx="550008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7171"/>
                </a:solidFill>
                <a:latin typeface="Space Grotesk SemiBold"/>
                <a:ea typeface="Space Grotesk SemiBold"/>
              </a:rPr>
              <a:t>The Problem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98" name="Google Shape;108;p 2"/>
          <p:cNvSpPr/>
          <p:nvPr/>
        </p:nvSpPr>
        <p:spPr>
          <a:xfrm>
            <a:off x="571680" y="2967120"/>
            <a:ext cx="523800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Modern content demands are outpacing human capacity. Writers face burnout, repetitive tasks, and the constant pressure of "blank page syndrome."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99" name="Google Shape;109;p 2"/>
          <p:cNvSpPr/>
          <p:nvPr/>
        </p:nvSpPr>
        <p:spPr>
          <a:xfrm>
            <a:off x="847800" y="403380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0" name="Google Shape;110;p 2"/>
          <p:cNvSpPr/>
          <p:nvPr/>
        </p:nvSpPr>
        <p:spPr>
          <a:xfrm>
            <a:off x="952560" y="4033800"/>
            <a:ext cx="4857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Low output velocity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1" name="Google Shape;111;p 2"/>
          <p:cNvSpPr/>
          <p:nvPr/>
        </p:nvSpPr>
        <p:spPr>
          <a:xfrm>
            <a:off x="847800" y="448164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2" name="Google Shape;112;p 2"/>
          <p:cNvSpPr/>
          <p:nvPr/>
        </p:nvSpPr>
        <p:spPr>
          <a:xfrm>
            <a:off x="952560" y="4481640"/>
            <a:ext cx="4857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Inconsistent tone across large teams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3" name="Google Shape;113;p 2"/>
          <p:cNvSpPr/>
          <p:nvPr/>
        </p:nvSpPr>
        <p:spPr>
          <a:xfrm>
            <a:off x="847800" y="4929120"/>
            <a:ext cx="104040" cy="2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4" name="Google Shape;114;p 2"/>
          <p:cNvSpPr/>
          <p:nvPr/>
        </p:nvSpPr>
        <p:spPr>
          <a:xfrm>
            <a:off x="952560" y="4929120"/>
            <a:ext cx="4857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High cost of specialized copywriting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19;p16" descr="image.png"/>
          <p:cNvPicPr/>
          <p:nvPr/>
        </p:nvPicPr>
        <p:blipFill>
          <a:blip r:embed="rId1"/>
          <a:stretch/>
        </p:blipFill>
        <p:spPr>
          <a:xfrm>
            <a:off x="6095880" y="0"/>
            <a:ext cx="6094800" cy="6856920"/>
          </a:xfrm>
          <a:prstGeom prst="rect">
            <a:avLst/>
          </a:prstGeom>
          <a:ln w="0">
            <a:noFill/>
          </a:ln>
        </p:spPr>
      </p:pic>
      <p:sp>
        <p:nvSpPr>
          <p:cNvPr id="106" name="Google Shape;120;p16"/>
          <p:cNvSpPr/>
          <p:nvPr/>
        </p:nvSpPr>
        <p:spPr>
          <a:xfrm>
            <a:off x="571680" y="1938240"/>
            <a:ext cx="51994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The Mindscribe Solution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07" name="Google Shape;121;p16"/>
          <p:cNvSpPr/>
          <p:nvPr/>
        </p:nvSpPr>
        <p:spPr>
          <a:xfrm>
            <a:off x="571680" y="2614680"/>
            <a:ext cx="495180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An AI co-pilot that doesn't just write, but understands </a:t>
            </a:r>
            <a:r>
              <a:rPr b="0" i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style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. We combine large language models with proprietary style-transfer technology to amplify human creativity.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8" name="Google Shape;122;p16"/>
          <p:cNvSpPr/>
          <p:nvPr/>
        </p:nvSpPr>
        <p:spPr>
          <a:xfrm>
            <a:off x="571680" y="4167360"/>
            <a:ext cx="49518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Result: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10x faster drafting with 100% brand consistency.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27;p17" descr="image.png"/>
          <p:cNvPicPr/>
          <p:nvPr/>
        </p:nvPicPr>
        <p:blipFill>
          <a:blip r:embed="rId1"/>
          <a:stretch/>
        </p:blipFill>
        <p:spPr>
          <a:xfrm>
            <a:off x="1421640" y="2004840"/>
            <a:ext cx="3808800" cy="3808800"/>
          </a:xfrm>
          <a:prstGeom prst="rect">
            <a:avLst/>
          </a:prstGeom>
          <a:ln w="0">
            <a:noFill/>
          </a:ln>
        </p:spPr>
      </p:pic>
      <p:pic>
        <p:nvPicPr>
          <p:cNvPr id="110" name="Google Shape;128;p17" descr="image.png"/>
          <p:cNvPicPr/>
          <p:nvPr/>
        </p:nvPicPr>
        <p:blipFill>
          <a:blip r:embed="rId2"/>
          <a:stretch/>
        </p:blipFill>
        <p:spPr>
          <a:xfrm>
            <a:off x="2135880" y="2719440"/>
            <a:ext cx="2380320" cy="2380320"/>
          </a:xfrm>
          <a:prstGeom prst="rect">
            <a:avLst/>
          </a:prstGeom>
          <a:ln w="0">
            <a:noFill/>
          </a:ln>
        </p:spPr>
      </p:pic>
      <p:sp>
        <p:nvSpPr>
          <p:cNvPr id="111" name="Google Shape;129;p17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Market Opportunity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12" name="Google Shape;130;p17"/>
          <p:cNvSpPr/>
          <p:nvPr/>
        </p:nvSpPr>
        <p:spPr>
          <a:xfrm>
            <a:off x="7312680" y="3308760"/>
            <a:ext cx="34563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$48B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Content Marketing Software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3" name="Google Shape;131;p17"/>
          <p:cNvSpPr/>
          <p:nvPr/>
        </p:nvSpPr>
        <p:spPr>
          <a:xfrm>
            <a:off x="7312680" y="3756600"/>
            <a:ext cx="34563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$12B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AI Writing Assistants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4" name="Google Shape;132;p17"/>
          <p:cNvSpPr/>
          <p:nvPr/>
        </p:nvSpPr>
        <p:spPr>
          <a:xfrm>
            <a:off x="7312680" y="4204080"/>
            <a:ext cx="34563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$5B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Creative Tools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5" name="Google Shape;133;p17"/>
          <p:cNvSpPr/>
          <p:nvPr/>
        </p:nvSpPr>
        <p:spPr>
          <a:xfrm>
            <a:off x="7312680" y="3367080"/>
            <a:ext cx="189360" cy="18936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Google Shape;134;p17"/>
          <p:cNvSpPr/>
          <p:nvPr/>
        </p:nvSpPr>
        <p:spPr>
          <a:xfrm>
            <a:off x="7312680" y="3814920"/>
            <a:ext cx="189360" cy="189360"/>
          </a:xfrm>
          <a:prstGeom prst="rect">
            <a:avLst/>
          </a:prstGeom>
          <a:solidFill>
            <a:srgbClr val="818c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Google Shape;135;p17"/>
          <p:cNvSpPr/>
          <p:nvPr/>
        </p:nvSpPr>
        <p:spPr>
          <a:xfrm>
            <a:off x="7312680" y="4262400"/>
            <a:ext cx="189360" cy="189360"/>
          </a:xfrm>
          <a:prstGeom prst="rect">
            <a:avLst/>
          </a:prstGeom>
          <a:solidFill>
            <a:srgbClr val="94a3b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40;p18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040" cy="8328600"/>
          </a:xfrm>
          <a:prstGeom prst="rect">
            <a:avLst/>
          </a:prstGeom>
          <a:ln w="0">
            <a:noFill/>
          </a:ln>
        </p:spPr>
      </p:pic>
      <p:sp>
        <p:nvSpPr>
          <p:cNvPr id="119" name="Google Shape;141;p18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Intelligent Interface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120" name="Google Shape;142;p18" descr="image.png"/>
          <p:cNvPicPr/>
          <p:nvPr/>
        </p:nvPicPr>
        <p:blipFill>
          <a:blip r:embed="rId2"/>
          <a:stretch/>
        </p:blipFill>
        <p:spPr>
          <a:xfrm>
            <a:off x="581040" y="1542960"/>
            <a:ext cx="11028960" cy="830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47;p19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1280" cy="4752000"/>
          </a:xfrm>
          <a:prstGeom prst="rect">
            <a:avLst/>
          </a:prstGeom>
          <a:ln w="0">
            <a:noFill/>
          </a:ln>
        </p:spPr>
      </p:pic>
      <p:pic>
        <p:nvPicPr>
          <p:cNvPr id="122" name="Google Shape;148;p19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1640" cy="4752000"/>
          </a:xfrm>
          <a:prstGeom prst="rect">
            <a:avLst/>
          </a:prstGeom>
          <a:ln w="0">
            <a:noFill/>
          </a:ln>
        </p:spPr>
      </p:pic>
      <p:pic>
        <p:nvPicPr>
          <p:cNvPr id="123" name="Google Shape;149;p19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1280" cy="4752000"/>
          </a:xfrm>
          <a:prstGeom prst="rect">
            <a:avLst/>
          </a:prstGeom>
          <a:ln w="0">
            <a:noFill/>
          </a:ln>
        </p:spPr>
      </p:pic>
      <p:sp>
        <p:nvSpPr>
          <p:cNvPr id="124" name="Google Shape;150;p19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Why Mindscribe?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125" name="Google Shape;151;p19" descr="image.png"/>
          <p:cNvPicPr/>
          <p:nvPr/>
        </p:nvPicPr>
        <p:blipFill>
          <a:blip r:embed="rId4"/>
          <a:stretch/>
        </p:blipFill>
        <p:spPr>
          <a:xfrm>
            <a:off x="857160" y="1819440"/>
            <a:ext cx="265680" cy="303840"/>
          </a:xfrm>
          <a:prstGeom prst="rect">
            <a:avLst/>
          </a:prstGeom>
          <a:ln w="0">
            <a:noFill/>
          </a:ln>
        </p:spPr>
      </p:pic>
      <p:sp>
        <p:nvSpPr>
          <p:cNvPr id="126" name="Google Shape;152;p19"/>
          <p:cNvSpPr/>
          <p:nvPr/>
        </p:nvSpPr>
        <p:spPr>
          <a:xfrm>
            <a:off x="857160" y="2314440"/>
            <a:ext cx="8488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Speed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27" name="Google Shape;153;p19"/>
          <p:cNvSpPr/>
          <p:nvPr/>
        </p:nvSpPr>
        <p:spPr>
          <a:xfrm>
            <a:off x="857160" y="2990880"/>
            <a:ext cx="291996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Generate full blog posts, essays, or technical docs in seconds, not hours.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28" name="Google Shape;154;p19" descr="image.png"/>
          <p:cNvPicPr/>
          <p:nvPr/>
        </p:nvPicPr>
        <p:blipFill>
          <a:blip r:embed="rId5"/>
          <a:stretch/>
        </p:blipFill>
        <p:spPr>
          <a:xfrm>
            <a:off x="4635360" y="1819440"/>
            <a:ext cx="303840" cy="303840"/>
          </a:xfrm>
          <a:prstGeom prst="rect">
            <a:avLst/>
          </a:prstGeom>
          <a:ln w="0">
            <a:noFill/>
          </a:ln>
        </p:spPr>
      </p:pic>
      <p:sp>
        <p:nvSpPr>
          <p:cNvPr id="129" name="Google Shape;155;p19"/>
          <p:cNvSpPr/>
          <p:nvPr/>
        </p:nvSpPr>
        <p:spPr>
          <a:xfrm>
            <a:off x="4635360" y="2314440"/>
            <a:ext cx="20692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Personalization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0" name="Google Shape;156;p19"/>
          <p:cNvSpPr/>
          <p:nvPr/>
        </p:nvSpPr>
        <p:spPr>
          <a:xfrm>
            <a:off x="4635360" y="2990880"/>
            <a:ext cx="291996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Our "Voiceprint" technology learns your unique writing style after just 500 words.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31" name="Google Shape;157;p19" descr="image.png"/>
          <p:cNvPicPr/>
          <p:nvPr/>
        </p:nvPicPr>
        <p:blipFill>
          <a:blip r:embed="rId6"/>
          <a:stretch/>
        </p:blipFill>
        <p:spPr>
          <a:xfrm>
            <a:off x="8413560" y="1819440"/>
            <a:ext cx="303840" cy="303840"/>
          </a:xfrm>
          <a:prstGeom prst="rect">
            <a:avLst/>
          </a:prstGeom>
          <a:ln w="0">
            <a:noFill/>
          </a:ln>
        </p:spPr>
      </p:pic>
      <p:sp>
        <p:nvSpPr>
          <p:cNvPr id="132" name="Google Shape;158;p19"/>
          <p:cNvSpPr/>
          <p:nvPr/>
        </p:nvSpPr>
        <p:spPr>
          <a:xfrm>
            <a:off x="8413560" y="2314440"/>
            <a:ext cx="11390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Security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3" name="Google Shape;159;p19"/>
          <p:cNvSpPr/>
          <p:nvPr/>
        </p:nvSpPr>
        <p:spPr>
          <a:xfrm>
            <a:off x="8413560" y="2990880"/>
            <a:ext cx="291996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Enterprise-grade encryption ensuring your IP remains yours. No data training on user inputs.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64;p20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Competitive Landscape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35" name="Google Shape;165;p20"/>
          <p:cNvSpPr/>
          <p:nvPr/>
        </p:nvSpPr>
        <p:spPr>
          <a:xfrm>
            <a:off x="571680" y="7986240"/>
            <a:ext cx="11048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i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 sit at the intersection of High Creativity and High Automation.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36" name="Google Shape;166;p20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8040" cy="626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71;p21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Core Features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38" name="Google Shape;172;p21"/>
          <p:cNvSpPr/>
          <p:nvPr/>
        </p:nvSpPr>
        <p:spPr>
          <a:xfrm>
            <a:off x="571680" y="2633760"/>
            <a:ext cx="5380560" cy="98964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Google Shape;173;p21"/>
          <p:cNvSpPr/>
          <p:nvPr/>
        </p:nvSpPr>
        <p:spPr>
          <a:xfrm>
            <a:off x="762120" y="2824200"/>
            <a:ext cx="49996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Context Awareness: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Remembers facts from page 1 while writing page 50.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0" name="Google Shape;174;p21"/>
          <p:cNvSpPr/>
          <p:nvPr/>
        </p:nvSpPr>
        <p:spPr>
          <a:xfrm>
            <a:off x="6238800" y="2633760"/>
            <a:ext cx="5380560" cy="98964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Google Shape;175;p21"/>
          <p:cNvSpPr/>
          <p:nvPr/>
        </p:nvSpPr>
        <p:spPr>
          <a:xfrm>
            <a:off x="6429240" y="2824200"/>
            <a:ext cx="49996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Tone Toggle: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Switch from "Professional" to "Witty" with one click.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2" name="Google Shape;176;p21"/>
          <p:cNvSpPr/>
          <p:nvPr/>
        </p:nvSpPr>
        <p:spPr>
          <a:xfrm>
            <a:off x="571680" y="4052880"/>
            <a:ext cx="5380560" cy="98964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Google Shape;177;p21"/>
          <p:cNvSpPr/>
          <p:nvPr/>
        </p:nvSpPr>
        <p:spPr>
          <a:xfrm>
            <a:off x="762120" y="4243320"/>
            <a:ext cx="49996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SEO Optimization: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Real-time keyword suggestions and readability scoring.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4" name="Google Shape;178;p21"/>
          <p:cNvSpPr/>
          <p:nvPr/>
        </p:nvSpPr>
        <p:spPr>
          <a:xfrm>
            <a:off x="6238800" y="4052880"/>
            <a:ext cx="5380560" cy="98964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Google Shape;179;p21"/>
          <p:cNvSpPr/>
          <p:nvPr/>
        </p:nvSpPr>
        <p:spPr>
          <a:xfrm>
            <a:off x="6429240" y="4243320"/>
            <a:ext cx="49996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Plagiarism Check: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Integrated verification against billions of web pages.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en-HK</dc:language>
  <cp:lastModifiedBy/>
  <dcterms:modified xsi:type="dcterms:W3CDTF">2026-01-09T19:34:10Z</dcterms:modified>
  <cp:revision>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