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10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move the slide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2000" spc="-1" strike="noStrike">
                <a:latin typeface="Arial"/>
              </a:rPr>
              <a:t>Click to edit the notes format</a:t>
            </a:r>
            <a:endParaRPr b="0" lang="en-HK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HK" sz="1400" spc="-1" strike="noStrike">
                <a:latin typeface="Times New Roman"/>
              </a:rPr>
              <a:t>&lt;header&gt;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HK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4CE45EE6-371F-48C8-AA64-E26DBBCB0DAB}" type="slidenum">
              <a:rPr b="0" lang="en-HK" sz="1400" spc="-1" strike="noStrike">
                <a:latin typeface="Times New Roman"/>
              </a:rPr>
              <a:t>&lt;number&gt;</a:t>
            </a:fld>
            <a:endParaRPr b="0" lang="en-HK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920" cy="4008600"/>
          </a:xfrm>
          <a:prstGeom prst="rect">
            <a:avLst/>
          </a:prstGeom>
          <a:ln w="0">
            <a:noFill/>
          </a:ln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HK" sz="2000" spc="-1" strike="noStrike">
                <a:latin typeface="Arial"/>
              </a:rPr>
              <a:t>Writers are facing burnout, and businesses are struggling to maintain a consistent brand voice across growing teams.</a:t>
            </a:r>
            <a:endParaRPr b="0" lang="en-HK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6C73B6-6046-4369-B315-F3323858C5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E36323-3606-4B0F-A6C8-B63189A519D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DE4BAD-D8B4-438C-A6EF-CBECEB8E469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45CD78-C34D-4F04-92F0-4721D446A62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1F0EA0F-A8E7-49B8-B98A-C748B85413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78374CA-1780-480A-B9AB-C3B80AC912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355FE34-F294-4856-8EC0-7450D19680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16D15C0-DC9D-48E8-BC5F-DBAF0F94EE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E5A5A78-E49B-436D-9F73-4BFE97B69D7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9FF56D3-52D3-423A-9E20-A4FE48B1693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4C1A2F-DD16-4DA4-909B-4ED516076F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184558-1955-4EB0-A19B-86C6DE0443C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E766224-284D-4715-A70F-20FD141775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7B86BE6-F5E7-4262-999A-A6BF6576013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A2D22E7-B904-4C79-89F9-D72A52B276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DB9196F-3D42-4467-91F0-2AA65337256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DF4F89-76AF-41ED-A9D9-E5971893E68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FDA926-45D1-4265-8E9E-D41AD90FF4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985F82-53E2-4DA8-9420-74F323B9500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87861E-9074-4EA0-8E67-B2745A09001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99FF3DE-E358-4DDC-B18A-FBADCABFDFC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D0A411-E4F3-4BCB-8421-65E1C32BBD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A187E4-50F3-4926-99AC-FD680BEB0E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0D1954-39A6-4032-ACAE-941143721E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608B9BD-9D5C-44E3-8DF0-04F30DAAB162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132160F8-9BC1-4188-86DD-4CAB128BCD52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4;p13"/>
          <p:cNvSpPr/>
          <p:nvPr/>
        </p:nvSpPr>
        <p:spPr>
          <a:xfrm>
            <a:off x="5295960" y="2464920"/>
            <a:ext cx="159876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INTRODUCING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89" name="Google Shape;85;p13"/>
          <p:cNvSpPr/>
          <p:nvPr/>
        </p:nvSpPr>
        <p:spPr>
          <a:xfrm>
            <a:off x="1512000" y="2855520"/>
            <a:ext cx="942336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Project Mindscribe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90" name="Google Shape;86;p13"/>
          <p:cNvSpPr/>
          <p:nvPr/>
        </p:nvSpPr>
        <p:spPr>
          <a:xfrm>
            <a:off x="3843360" y="3884400"/>
            <a:ext cx="450396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The Future of Generative Creative Writing</a:t>
            </a:r>
            <a:endParaRPr b="0" lang="en-HK" sz="1800" spc="-1" strike="noStrike">
              <a:latin typeface="Arial"/>
            </a:endParaRPr>
          </a:p>
        </p:txBody>
      </p:sp>
      <p:pic>
        <p:nvPicPr>
          <p:cNvPr id="91" name="Google Shape;87;p13" descr="image.png"/>
          <p:cNvPicPr/>
          <p:nvPr/>
        </p:nvPicPr>
        <p:blipFill>
          <a:blip r:embed="rId1"/>
          <a:stretch/>
        </p:blipFill>
        <p:spPr>
          <a:xfrm>
            <a:off x="0" y="360"/>
            <a:ext cx="12190680" cy="685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84;p22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Target Audience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53" name="Google Shape;185;p22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5237280" cy="4751640"/>
          </a:xfrm>
          <a:prstGeom prst="rect">
            <a:avLst/>
          </a:prstGeom>
          <a:ln w="0">
            <a:noFill/>
          </a:ln>
        </p:spPr>
      </p:pic>
      <p:sp>
        <p:nvSpPr>
          <p:cNvPr id="154" name="Google Shape;186;p22"/>
          <p:cNvSpPr/>
          <p:nvPr/>
        </p:nvSpPr>
        <p:spPr>
          <a:xfrm>
            <a:off x="6381720" y="2762280"/>
            <a:ext cx="54993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Who needs Mindscribe?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55" name="Google Shape;187;p22"/>
          <p:cNvSpPr/>
          <p:nvPr/>
        </p:nvSpPr>
        <p:spPr>
          <a:xfrm>
            <a:off x="6620040" y="3257640"/>
            <a:ext cx="4999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Marketing Agencies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6" name="Google Shape;188;p22"/>
          <p:cNvSpPr/>
          <p:nvPr/>
        </p:nvSpPr>
        <p:spPr>
          <a:xfrm>
            <a:off x="6620040" y="3705120"/>
            <a:ext cx="4999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Freelance Copywriters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7" name="Google Shape;189;p22"/>
          <p:cNvSpPr/>
          <p:nvPr/>
        </p:nvSpPr>
        <p:spPr>
          <a:xfrm>
            <a:off x="6620040" y="4152960"/>
            <a:ext cx="4999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Enterprise Comms Teams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8" name="Google Shape;190;p22"/>
          <p:cNvSpPr/>
          <p:nvPr/>
        </p:nvSpPr>
        <p:spPr>
          <a:xfrm>
            <a:off x="6620040" y="4600440"/>
            <a:ext cx="4999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08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Fiction Authors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59" name="Google Shape;191;p22" descr="image.png"/>
          <p:cNvPicPr/>
          <p:nvPr/>
        </p:nvPicPr>
        <p:blipFill>
          <a:blip r:embed="rId2"/>
          <a:stretch/>
        </p:blipFill>
        <p:spPr>
          <a:xfrm>
            <a:off x="6343560" y="3314880"/>
            <a:ext cx="169920" cy="189000"/>
          </a:xfrm>
          <a:prstGeom prst="rect">
            <a:avLst/>
          </a:prstGeom>
          <a:ln w="0">
            <a:noFill/>
          </a:ln>
        </p:spPr>
      </p:pic>
      <p:pic>
        <p:nvPicPr>
          <p:cNvPr id="160" name="Google Shape;192;p22" descr="image.png"/>
          <p:cNvPicPr/>
          <p:nvPr/>
        </p:nvPicPr>
        <p:blipFill>
          <a:blip r:embed="rId3"/>
          <a:stretch/>
        </p:blipFill>
        <p:spPr>
          <a:xfrm>
            <a:off x="6343560" y="3762360"/>
            <a:ext cx="169920" cy="189000"/>
          </a:xfrm>
          <a:prstGeom prst="rect">
            <a:avLst/>
          </a:prstGeom>
          <a:ln w="0">
            <a:noFill/>
          </a:ln>
        </p:spPr>
      </p:pic>
      <p:pic>
        <p:nvPicPr>
          <p:cNvPr id="161" name="Google Shape;193;p22" descr="image.png"/>
          <p:cNvPicPr/>
          <p:nvPr/>
        </p:nvPicPr>
        <p:blipFill>
          <a:blip r:embed="rId4"/>
          <a:stretch/>
        </p:blipFill>
        <p:spPr>
          <a:xfrm>
            <a:off x="6343560" y="4210200"/>
            <a:ext cx="169920" cy="189000"/>
          </a:xfrm>
          <a:prstGeom prst="rect">
            <a:avLst/>
          </a:prstGeom>
          <a:ln w="0">
            <a:noFill/>
          </a:ln>
        </p:spPr>
      </p:pic>
      <p:pic>
        <p:nvPicPr>
          <p:cNvPr id="162" name="Google Shape;194;p22" descr="image.png"/>
          <p:cNvPicPr/>
          <p:nvPr/>
        </p:nvPicPr>
        <p:blipFill>
          <a:blip r:embed="rId5"/>
          <a:stretch/>
        </p:blipFill>
        <p:spPr>
          <a:xfrm>
            <a:off x="6343560" y="4657680"/>
            <a:ext cx="169920" cy="1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99;p23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0920" cy="4751640"/>
          </a:xfrm>
          <a:prstGeom prst="rect">
            <a:avLst/>
          </a:prstGeom>
          <a:ln w="0">
            <a:noFill/>
          </a:ln>
        </p:spPr>
      </p:pic>
      <p:pic>
        <p:nvPicPr>
          <p:cNvPr id="164" name="Google Shape;200;p23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280" cy="4751640"/>
          </a:xfrm>
          <a:prstGeom prst="rect">
            <a:avLst/>
          </a:prstGeom>
          <a:ln w="0">
            <a:noFill/>
          </a:ln>
        </p:spPr>
      </p:pic>
      <p:pic>
        <p:nvPicPr>
          <p:cNvPr id="165" name="Google Shape;201;p23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0920" cy="4751640"/>
          </a:xfrm>
          <a:prstGeom prst="rect">
            <a:avLst/>
          </a:prstGeom>
          <a:ln w="0">
            <a:noFill/>
          </a:ln>
        </p:spPr>
      </p:pic>
      <p:sp>
        <p:nvSpPr>
          <p:cNvPr id="166" name="Google Shape;202;p23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Business Model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67" name="Google Shape;203;p23"/>
          <p:cNvSpPr/>
          <p:nvPr/>
        </p:nvSpPr>
        <p:spPr>
          <a:xfrm>
            <a:off x="857160" y="1866960"/>
            <a:ext cx="12888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Freemium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68" name="Google Shape;204;p23"/>
          <p:cNvSpPr/>
          <p:nvPr/>
        </p:nvSpPr>
        <p:spPr>
          <a:xfrm>
            <a:off x="857160" y="2352600"/>
            <a:ext cx="49860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$0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69" name="Google Shape;205;p23"/>
          <p:cNvSpPr/>
          <p:nvPr/>
        </p:nvSpPr>
        <p:spPr>
          <a:xfrm>
            <a:off x="857160" y="296244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Basic features, limited generation.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0" name="Google Shape;206;p23"/>
          <p:cNvSpPr/>
          <p:nvPr/>
        </p:nvSpPr>
        <p:spPr>
          <a:xfrm>
            <a:off x="4654440" y="1838160"/>
            <a:ext cx="4384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Pro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71" name="Google Shape;207;p23"/>
          <p:cNvSpPr/>
          <p:nvPr/>
        </p:nvSpPr>
        <p:spPr>
          <a:xfrm>
            <a:off x="4654440" y="2324160"/>
            <a:ext cx="109872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$29/mo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72" name="Google Shape;208;p23"/>
          <p:cNvSpPr/>
          <p:nvPr/>
        </p:nvSpPr>
        <p:spPr>
          <a:xfrm>
            <a:off x="4654440" y="2933640"/>
            <a:ext cx="28814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Unlimited words, Voiceprint learning.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73" name="Google Shape;209;p23"/>
          <p:cNvSpPr/>
          <p:nvPr/>
        </p:nvSpPr>
        <p:spPr>
          <a:xfrm>
            <a:off x="8413560" y="1866960"/>
            <a:ext cx="13888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Enterprise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74" name="Google Shape;210;p23"/>
          <p:cNvSpPr/>
          <p:nvPr/>
        </p:nvSpPr>
        <p:spPr>
          <a:xfrm>
            <a:off x="8413560" y="2352600"/>
            <a:ext cx="1468800" cy="100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3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Custom</a:t>
            </a:r>
            <a:endParaRPr b="0" lang="en-HK" sz="3000" spc="-1" strike="noStrike">
              <a:latin typeface="Arial"/>
            </a:endParaRPr>
          </a:p>
        </p:txBody>
      </p:sp>
      <p:sp>
        <p:nvSpPr>
          <p:cNvPr id="175" name="Google Shape;211;p23"/>
          <p:cNvSpPr/>
          <p:nvPr/>
        </p:nvSpPr>
        <p:spPr>
          <a:xfrm>
            <a:off x="8413560" y="296244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API access, SSO, dedicated support.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216;p24"/>
          <p:cNvSpPr/>
          <p:nvPr/>
        </p:nvSpPr>
        <p:spPr>
          <a:xfrm>
            <a:off x="5619600" y="2482200"/>
            <a:ext cx="951120" cy="3672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Google Shape;217;p24"/>
          <p:cNvSpPr/>
          <p:nvPr/>
        </p:nvSpPr>
        <p:spPr>
          <a:xfrm>
            <a:off x="295200" y="2806200"/>
            <a:ext cx="1159992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Go-To-Market Strategy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78" name="Google Shape;218;p24"/>
          <p:cNvSpPr/>
          <p:nvPr/>
        </p:nvSpPr>
        <p:spPr>
          <a:xfrm>
            <a:off x="2286000" y="3644280"/>
            <a:ext cx="76186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cbd5e1"/>
                </a:solidFill>
                <a:latin typeface="Inter"/>
                <a:ea typeface="Inter"/>
              </a:rPr>
              <a:t>Land and Expand: Focusing on bottom-up adoption in creative agencies before pushing Enterprise-wide licenses.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223;p25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0920" cy="4751640"/>
          </a:xfrm>
          <a:prstGeom prst="rect">
            <a:avLst/>
          </a:prstGeom>
          <a:ln w="0">
            <a:noFill/>
          </a:ln>
        </p:spPr>
      </p:pic>
      <p:pic>
        <p:nvPicPr>
          <p:cNvPr id="180" name="Google Shape;224;p25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280" cy="4751640"/>
          </a:xfrm>
          <a:prstGeom prst="rect">
            <a:avLst/>
          </a:prstGeom>
          <a:ln w="0">
            <a:noFill/>
          </a:ln>
        </p:spPr>
      </p:pic>
      <p:pic>
        <p:nvPicPr>
          <p:cNvPr id="181" name="Google Shape;225;p25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0920" cy="4751640"/>
          </a:xfrm>
          <a:prstGeom prst="rect">
            <a:avLst/>
          </a:prstGeom>
          <a:ln w="0">
            <a:noFill/>
          </a:ln>
        </p:spPr>
      </p:pic>
      <p:sp>
        <p:nvSpPr>
          <p:cNvPr id="182" name="Google Shape;226;p25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Early Traction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83" name="Google Shape;227;p25"/>
          <p:cNvSpPr/>
          <p:nvPr/>
        </p:nvSpPr>
        <p:spPr>
          <a:xfrm>
            <a:off x="1672560" y="1819440"/>
            <a:ext cx="128880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15k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84" name="Google Shape;228;p25"/>
          <p:cNvSpPr/>
          <p:nvPr/>
        </p:nvSpPr>
        <p:spPr>
          <a:xfrm>
            <a:off x="1717560" y="2847960"/>
            <a:ext cx="1198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Beta Signups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85" name="Google Shape;229;p25"/>
          <p:cNvSpPr/>
          <p:nvPr/>
        </p:nvSpPr>
        <p:spPr>
          <a:xfrm>
            <a:off x="5140800" y="1819440"/>
            <a:ext cx="190872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2.5M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86" name="Google Shape;230;p25"/>
          <p:cNvSpPr/>
          <p:nvPr/>
        </p:nvSpPr>
        <p:spPr>
          <a:xfrm>
            <a:off x="5290920" y="2847960"/>
            <a:ext cx="1608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Words Generated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87" name="Google Shape;231;p25"/>
          <p:cNvSpPr/>
          <p:nvPr/>
        </p:nvSpPr>
        <p:spPr>
          <a:xfrm>
            <a:off x="9054000" y="1819440"/>
            <a:ext cx="1638720" cy="20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38bdf8"/>
                </a:solidFill>
                <a:latin typeface="Space Grotesk"/>
                <a:ea typeface="Space Grotesk"/>
              </a:rPr>
              <a:t>40%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188" name="Google Shape;232;p25"/>
          <p:cNvSpPr/>
          <p:nvPr/>
        </p:nvSpPr>
        <p:spPr>
          <a:xfrm>
            <a:off x="9283680" y="2847960"/>
            <a:ext cx="11797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MoM Growth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237;p26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User Feedback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90" name="Google Shape;238;p26"/>
          <p:cNvSpPr/>
          <p:nvPr/>
        </p:nvSpPr>
        <p:spPr>
          <a:xfrm>
            <a:off x="571680" y="1533600"/>
            <a:ext cx="1104768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- Sarah Jenkins, Senior Copywriter @ AdFlow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191" name="Google Shape;239;p26"/>
          <p:cNvSpPr/>
          <p:nvPr/>
        </p:nvSpPr>
        <p:spPr>
          <a:xfrm>
            <a:off x="952560" y="3273840"/>
            <a:ext cx="10285560" cy="10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29000"/>
              </a:lnSpc>
              <a:buNone/>
              <a:tabLst>
                <a:tab algn="l" pos="0"/>
              </a:tabLst>
            </a:pPr>
            <a:r>
              <a:rPr b="0" lang="en-US" sz="2700" spc="-1" strike="noStrike">
                <a:solidFill>
                  <a:srgbClr val="38bdf8"/>
                </a:solidFill>
                <a:latin typeface="Space Grotesk Medium"/>
                <a:ea typeface="Space Grotesk Medium"/>
              </a:rPr>
              <a:t>"Mindscribe doesn't replace my creativity, it unblocks it. It's like having a brilliant editor over my shoulder 24/7."</a:t>
            </a:r>
            <a:endParaRPr b="0" lang="en-HK" sz="2700" spc="-1" strike="noStrike">
              <a:latin typeface="Arial"/>
            </a:endParaRPr>
          </a:p>
        </p:txBody>
      </p:sp>
      <p:sp>
        <p:nvSpPr>
          <p:cNvPr id="192" name="Google Shape;240;p26"/>
          <p:cNvSpPr/>
          <p:nvPr/>
        </p:nvSpPr>
        <p:spPr>
          <a:xfrm>
            <a:off x="571680" y="4736880"/>
            <a:ext cx="1104768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- Sarah Jenkins, Senior Copywriter @ AdFlow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245;p27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Under the Hood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94" name="Google Shape;246;p27"/>
          <p:cNvSpPr/>
          <p:nvPr/>
        </p:nvSpPr>
        <p:spPr>
          <a:xfrm>
            <a:off x="571680" y="2762280"/>
            <a:ext cx="54993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Architecture</a:t>
            </a:r>
            <a:endParaRPr b="0" lang="en-HK" sz="2100" spc="-1" strike="noStrike">
              <a:latin typeface="Arial"/>
            </a:endParaRPr>
          </a:p>
        </p:txBody>
      </p:sp>
      <p:pic>
        <p:nvPicPr>
          <p:cNvPr id="195" name="Google Shape;247;p27" descr="image.png"/>
          <p:cNvPicPr/>
          <p:nvPr/>
        </p:nvPicPr>
        <p:blipFill>
          <a:blip r:embed="rId1"/>
          <a:stretch/>
        </p:blipFill>
        <p:spPr>
          <a:xfrm>
            <a:off x="6381720" y="1533600"/>
            <a:ext cx="5237280" cy="4751640"/>
          </a:xfrm>
          <a:prstGeom prst="rect">
            <a:avLst/>
          </a:prstGeom>
          <a:ln w="0">
            <a:noFill/>
          </a:ln>
        </p:spPr>
      </p:pic>
      <p:sp>
        <p:nvSpPr>
          <p:cNvPr id="196" name="Google Shape;248;p27"/>
          <p:cNvSpPr/>
          <p:nvPr/>
        </p:nvSpPr>
        <p:spPr>
          <a:xfrm>
            <a:off x="847800" y="325764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7" name="Google Shape;249;p27"/>
          <p:cNvSpPr/>
          <p:nvPr/>
        </p:nvSpPr>
        <p:spPr>
          <a:xfrm>
            <a:off x="952560" y="325764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Frontend: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React &amp; WebGL for real-time visualization.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8" name="Google Shape;250;p27"/>
          <p:cNvSpPr/>
          <p:nvPr/>
        </p:nvSpPr>
        <p:spPr>
          <a:xfrm>
            <a:off x="847800" y="370512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99" name="Google Shape;251;p27"/>
          <p:cNvSpPr/>
          <p:nvPr/>
        </p:nvSpPr>
        <p:spPr>
          <a:xfrm>
            <a:off x="952560" y="370512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Backend: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Python &amp; Node.js microservices.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0" name="Google Shape;252;p27"/>
          <p:cNvSpPr/>
          <p:nvPr/>
        </p:nvSpPr>
        <p:spPr>
          <a:xfrm>
            <a:off x="847800" y="415296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1" name="Google Shape;253;p27"/>
          <p:cNvSpPr/>
          <p:nvPr/>
        </p:nvSpPr>
        <p:spPr>
          <a:xfrm>
            <a:off x="952560" y="415296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AI Core: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Fine-tuned GPT-4 &amp; Llama 2 models.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2" name="Google Shape;254;p27"/>
          <p:cNvSpPr/>
          <p:nvPr/>
        </p:nvSpPr>
        <p:spPr>
          <a:xfrm>
            <a:off x="847800" y="460044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03" name="Google Shape;255;p27"/>
          <p:cNvSpPr/>
          <p:nvPr/>
        </p:nvSpPr>
        <p:spPr>
          <a:xfrm>
            <a:off x="952560" y="460044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Infrastructure: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AWS auto-scaling clusters.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60;p28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7680" cy="4751640"/>
          </a:xfrm>
          <a:prstGeom prst="rect">
            <a:avLst/>
          </a:prstGeom>
          <a:ln w="0">
            <a:noFill/>
          </a:ln>
        </p:spPr>
      </p:pic>
      <p:sp>
        <p:nvSpPr>
          <p:cNvPr id="205" name="Google Shape;261;p28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Product Roadmap</a:t>
            </a:r>
            <a:endParaRPr b="0" lang="en-H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66;p29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0920" cy="4751640"/>
          </a:xfrm>
          <a:prstGeom prst="rect">
            <a:avLst/>
          </a:prstGeom>
          <a:ln w="0">
            <a:noFill/>
          </a:ln>
        </p:spPr>
      </p:pic>
      <p:pic>
        <p:nvPicPr>
          <p:cNvPr id="207" name="Google Shape;267;p29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280" cy="4751640"/>
          </a:xfrm>
          <a:prstGeom prst="rect">
            <a:avLst/>
          </a:prstGeom>
          <a:ln w="0">
            <a:noFill/>
          </a:ln>
        </p:spPr>
      </p:pic>
      <p:pic>
        <p:nvPicPr>
          <p:cNvPr id="208" name="Google Shape;268;p29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0920" cy="4751640"/>
          </a:xfrm>
          <a:prstGeom prst="rect">
            <a:avLst/>
          </a:prstGeom>
          <a:ln w="0">
            <a:noFill/>
          </a:ln>
        </p:spPr>
      </p:pic>
      <p:sp>
        <p:nvSpPr>
          <p:cNvPr id="209" name="Google Shape;269;p29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Marketing Channels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210" name="Google Shape;270;p29" descr="image.png"/>
          <p:cNvPicPr/>
          <p:nvPr/>
        </p:nvPicPr>
        <p:blipFill>
          <a:blip r:embed="rId4"/>
          <a:stretch/>
        </p:blipFill>
        <p:spPr>
          <a:xfrm>
            <a:off x="857160" y="1819440"/>
            <a:ext cx="341640" cy="303480"/>
          </a:xfrm>
          <a:prstGeom prst="rect">
            <a:avLst/>
          </a:prstGeom>
          <a:ln w="0">
            <a:noFill/>
          </a:ln>
        </p:spPr>
      </p:pic>
      <p:sp>
        <p:nvSpPr>
          <p:cNvPr id="211" name="Google Shape;271;p29"/>
          <p:cNvSpPr/>
          <p:nvPr/>
        </p:nvSpPr>
        <p:spPr>
          <a:xfrm>
            <a:off x="857160" y="2314440"/>
            <a:ext cx="1098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Content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12" name="Google Shape;272;p29"/>
          <p:cNvSpPr/>
          <p:nvPr/>
        </p:nvSpPr>
        <p:spPr>
          <a:xfrm>
            <a:off x="857160" y="299088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Tutorials on "Writing with AI" and creative workshops.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213" name="Google Shape;273;p29" descr="image.png"/>
          <p:cNvPicPr/>
          <p:nvPr/>
        </p:nvPicPr>
        <p:blipFill>
          <a:blip r:embed="rId5"/>
          <a:stretch/>
        </p:blipFill>
        <p:spPr>
          <a:xfrm>
            <a:off x="4635360" y="1819440"/>
            <a:ext cx="303480" cy="303480"/>
          </a:xfrm>
          <a:prstGeom prst="rect">
            <a:avLst/>
          </a:prstGeom>
          <a:ln w="0">
            <a:noFill/>
          </a:ln>
        </p:spPr>
      </p:pic>
      <p:sp>
        <p:nvSpPr>
          <p:cNvPr id="214" name="Google Shape;274;p29"/>
          <p:cNvSpPr/>
          <p:nvPr/>
        </p:nvSpPr>
        <p:spPr>
          <a:xfrm>
            <a:off x="4635360" y="2314440"/>
            <a:ext cx="69876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Email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15" name="Google Shape;275;p29"/>
          <p:cNvSpPr/>
          <p:nvPr/>
        </p:nvSpPr>
        <p:spPr>
          <a:xfrm>
            <a:off x="4635360" y="299088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Drip campaigns targeting agency owners.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216" name="Google Shape;276;p29" descr="image.png"/>
          <p:cNvPicPr/>
          <p:nvPr/>
        </p:nvPicPr>
        <p:blipFill>
          <a:blip r:embed="rId6"/>
          <a:stretch/>
        </p:blipFill>
        <p:spPr>
          <a:xfrm>
            <a:off x="8413560" y="1819440"/>
            <a:ext cx="379440" cy="303480"/>
          </a:xfrm>
          <a:prstGeom prst="rect">
            <a:avLst/>
          </a:prstGeom>
          <a:ln w="0">
            <a:noFill/>
          </a:ln>
        </p:spPr>
      </p:pic>
      <p:sp>
        <p:nvSpPr>
          <p:cNvPr id="217" name="Google Shape;277;p29"/>
          <p:cNvSpPr/>
          <p:nvPr/>
        </p:nvSpPr>
        <p:spPr>
          <a:xfrm>
            <a:off x="8413560" y="2314440"/>
            <a:ext cx="1728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Partnerships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18" name="Google Shape;278;p29"/>
          <p:cNvSpPr/>
          <p:nvPr/>
        </p:nvSpPr>
        <p:spPr>
          <a:xfrm>
            <a:off x="8413560" y="299088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Integrations with WordPress, Medium, and Substack.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83;p30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The Team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220" name="Google Shape;284;p30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5237280" cy="4751640"/>
          </a:xfrm>
          <a:prstGeom prst="rect">
            <a:avLst/>
          </a:prstGeom>
          <a:ln w="0">
            <a:noFill/>
          </a:ln>
        </p:spPr>
      </p:pic>
      <p:sp>
        <p:nvSpPr>
          <p:cNvPr id="221" name="Google Shape;285;p30"/>
          <p:cNvSpPr/>
          <p:nvPr/>
        </p:nvSpPr>
        <p:spPr>
          <a:xfrm>
            <a:off x="6381720" y="2828880"/>
            <a:ext cx="523728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Alex Chen (CEO)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Ex-Google AI Research. 10 years NLP experience.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2" name="Google Shape;286;p30"/>
          <p:cNvSpPr/>
          <p:nvPr/>
        </p:nvSpPr>
        <p:spPr>
          <a:xfrm>
            <a:off x="6381720" y="3629160"/>
            <a:ext cx="523728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Maria Rodriguez (CTO)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Full-stack architect. Scaled SaaS to 1M users.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23" name="Google Shape;287;p30"/>
          <p:cNvSpPr/>
          <p:nvPr/>
        </p:nvSpPr>
        <p:spPr>
          <a:xfrm>
            <a:off x="6381720" y="4429080"/>
            <a:ext cx="523728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3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David Kim (CPO)</a:t>
            </a:r>
            <a:br>
              <a:rPr sz="1800"/>
            </a:b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Award-winning novelist and product designer.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92;p31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Advisors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225" name="Google Shape;293;p31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760680" cy="760680"/>
          </a:xfrm>
          <a:prstGeom prst="rect">
            <a:avLst/>
          </a:prstGeom>
          <a:ln w="0">
            <a:noFill/>
          </a:ln>
        </p:spPr>
      </p:pic>
      <p:sp>
        <p:nvSpPr>
          <p:cNvPr id="226" name="Google Shape;294;p31"/>
          <p:cNvSpPr/>
          <p:nvPr/>
        </p:nvSpPr>
        <p:spPr>
          <a:xfrm>
            <a:off x="2095560" y="1533600"/>
            <a:ext cx="9999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Dr. Emily Vance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27" name="Google Shape;295;p31"/>
          <p:cNvSpPr/>
          <p:nvPr/>
        </p:nvSpPr>
        <p:spPr>
          <a:xfrm>
            <a:off x="2095560" y="2066760"/>
            <a:ext cx="9523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Professor of Computational Linguistics at Stanford. Advising on ethical AI implementation.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/>
          <p:nvPr/>
        </p:nvPicPr>
        <p:blipFill>
          <a:blip r:embed="rId1"/>
          <a:stretch/>
        </p:blipFill>
        <p:spPr>
          <a:xfrm>
            <a:off x="571680" y="3209760"/>
            <a:ext cx="3313800" cy="139896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93;p 2" descr="image.png"/>
          <p:cNvPicPr/>
          <p:nvPr/>
        </p:nvPicPr>
        <p:blipFill>
          <a:blip r:embed="rId2"/>
          <a:stretch/>
        </p:blipFill>
        <p:spPr>
          <a:xfrm>
            <a:off x="4438800" y="3209760"/>
            <a:ext cx="3313800" cy="1398960"/>
          </a:xfrm>
          <a:prstGeom prst="rect">
            <a:avLst/>
          </a:prstGeom>
          <a:ln w="0">
            <a:noFill/>
          </a:ln>
        </p:spPr>
      </p:pic>
      <p:pic>
        <p:nvPicPr>
          <p:cNvPr id="94" name="Google Shape;94;p 2" descr="image.png"/>
          <p:cNvPicPr/>
          <p:nvPr/>
        </p:nvPicPr>
        <p:blipFill>
          <a:blip r:embed="rId3"/>
          <a:stretch/>
        </p:blipFill>
        <p:spPr>
          <a:xfrm>
            <a:off x="8305920" y="3209760"/>
            <a:ext cx="3313800" cy="1398960"/>
          </a:xfrm>
          <a:prstGeom prst="rect">
            <a:avLst/>
          </a:prstGeom>
          <a:ln w="0">
            <a:noFill/>
          </a:ln>
        </p:spPr>
      </p:pic>
      <p:sp>
        <p:nvSpPr>
          <p:cNvPr id="95" name="Google Shape;95;p 2"/>
          <p:cNvSpPr/>
          <p:nvPr/>
        </p:nvSpPr>
        <p:spPr>
          <a:xfrm>
            <a:off x="571680" y="571680"/>
            <a:ext cx="1160064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Timeline</a:t>
            </a:r>
            <a:endParaRPr b="0" lang="en-HK" sz="4000" spc="-1" strike="noStrike">
              <a:latin typeface="Arial"/>
            </a:endParaRPr>
          </a:p>
        </p:txBody>
      </p:sp>
      <p:sp>
        <p:nvSpPr>
          <p:cNvPr id="96" name="Google Shape;96;p 2"/>
          <p:cNvSpPr/>
          <p:nvPr/>
        </p:nvSpPr>
        <p:spPr>
          <a:xfrm>
            <a:off x="708840" y="3419640"/>
            <a:ext cx="30394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1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7" name="Google Shape;97;p 2"/>
          <p:cNvSpPr/>
          <p:nvPr/>
        </p:nvSpPr>
        <p:spPr>
          <a:xfrm>
            <a:off x="781200" y="3952800"/>
            <a:ext cx="289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Concept &amp; Alpha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98" name="Google Shape;98;p 2"/>
          <p:cNvSpPr/>
          <p:nvPr/>
        </p:nvSpPr>
        <p:spPr>
          <a:xfrm>
            <a:off x="4575960" y="3419640"/>
            <a:ext cx="30394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2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99" name="Google Shape;99;p 2"/>
          <p:cNvSpPr/>
          <p:nvPr/>
        </p:nvSpPr>
        <p:spPr>
          <a:xfrm>
            <a:off x="4648320" y="3952800"/>
            <a:ext cx="289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Beta Development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0" name="Google Shape;100;p 2"/>
          <p:cNvSpPr/>
          <p:nvPr/>
        </p:nvSpPr>
        <p:spPr>
          <a:xfrm>
            <a:off x="8443080" y="3419640"/>
            <a:ext cx="30394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fafc"/>
                </a:solidFill>
                <a:latin typeface="Space Grotesk SemiBold"/>
                <a:ea typeface="Space Grotesk SemiBold"/>
              </a:rPr>
              <a:t>Phase 3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01" name="Google Shape;101;p 2"/>
          <p:cNvSpPr/>
          <p:nvPr/>
        </p:nvSpPr>
        <p:spPr>
          <a:xfrm>
            <a:off x="8515440" y="3952800"/>
            <a:ext cx="2894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Global Launch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fill="hold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300;p32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Financial Projections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29" name="Google Shape;301;p32"/>
          <p:cNvSpPr/>
          <p:nvPr/>
        </p:nvSpPr>
        <p:spPr>
          <a:xfrm>
            <a:off x="571680" y="5781600"/>
            <a:ext cx="1104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Projected ARR of $15M by Year 3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230" name="Google Shape;302;p32" descr="image.png"/>
          <p:cNvPicPr/>
          <p:nvPr/>
        </p:nvPicPr>
        <p:blipFill>
          <a:blip r:embed="rId1"/>
          <a:stretch/>
        </p:blipFill>
        <p:spPr>
          <a:xfrm>
            <a:off x="590400" y="1590840"/>
            <a:ext cx="11028600" cy="3789360"/>
          </a:xfrm>
          <a:prstGeom prst="rect">
            <a:avLst/>
          </a:prstGeom>
          <a:ln w="0">
            <a:noFill/>
          </a:ln>
        </p:spPr>
      </p:pic>
      <p:sp>
        <p:nvSpPr>
          <p:cNvPr id="231" name="Google Shape;303;p32"/>
          <p:cNvSpPr/>
          <p:nvPr/>
        </p:nvSpPr>
        <p:spPr>
          <a:xfrm>
            <a:off x="590400" y="5477040"/>
            <a:ext cx="43668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1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32" name="Google Shape;304;p32"/>
          <p:cNvSpPr/>
          <p:nvPr/>
        </p:nvSpPr>
        <p:spPr>
          <a:xfrm>
            <a:off x="6105600" y="5477040"/>
            <a:ext cx="46512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2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33" name="Google Shape;305;p32"/>
          <p:cNvSpPr/>
          <p:nvPr/>
        </p:nvSpPr>
        <p:spPr>
          <a:xfrm>
            <a:off x="11153880" y="5477040"/>
            <a:ext cx="465120" cy="18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e2e8f0"/>
                </a:solidFill>
                <a:latin typeface="Inter"/>
                <a:ea typeface="Inter"/>
              </a:rPr>
              <a:t>Year 3</a:t>
            </a:r>
            <a:endParaRPr b="0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310;p33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7680" cy="4751640"/>
          </a:xfrm>
          <a:prstGeom prst="rect">
            <a:avLst/>
          </a:prstGeom>
          <a:ln w="0">
            <a:noFill/>
          </a:ln>
        </p:spPr>
      </p:pic>
      <p:sp>
        <p:nvSpPr>
          <p:cNvPr id="235" name="Google Shape;311;p33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Funding Ask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36" name="Google Shape;312;p33"/>
          <p:cNvSpPr/>
          <p:nvPr/>
        </p:nvSpPr>
        <p:spPr>
          <a:xfrm>
            <a:off x="3967200" y="2656440"/>
            <a:ext cx="4469040" cy="37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1250" spc="-1" strike="noStrike">
                <a:solidFill>
                  <a:srgbClr val="f8fafc"/>
                </a:solidFill>
                <a:latin typeface="Space Grotesk"/>
                <a:ea typeface="Space Grotesk"/>
              </a:rPr>
              <a:t>$2.5M</a:t>
            </a:r>
            <a:endParaRPr b="0" lang="en-HK" sz="11250" spc="-1" strike="noStrike">
              <a:latin typeface="Arial"/>
            </a:endParaRPr>
          </a:p>
        </p:txBody>
      </p:sp>
      <p:sp>
        <p:nvSpPr>
          <p:cNvPr id="237" name="Google Shape;313;p33"/>
          <p:cNvSpPr/>
          <p:nvPr/>
        </p:nvSpPr>
        <p:spPr>
          <a:xfrm>
            <a:off x="5210280" y="4533120"/>
            <a:ext cx="1770120" cy="58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cbd5e1"/>
                </a:solidFill>
                <a:latin typeface="Inter"/>
                <a:ea typeface="Inter"/>
              </a:rPr>
              <a:t>Seed Round</a:t>
            </a:r>
            <a:endParaRPr b="0" lang="en-H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318;p34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7680" cy="4751640"/>
          </a:xfrm>
          <a:prstGeom prst="rect">
            <a:avLst/>
          </a:prstGeom>
          <a:ln w="0">
            <a:noFill/>
          </a:ln>
        </p:spPr>
      </p:pic>
      <p:sp>
        <p:nvSpPr>
          <p:cNvPr id="239" name="Google Shape;319;p34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Use of Funds</a:t>
            </a:r>
            <a:endParaRPr b="0" lang="en-HK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324;p35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Exit Strategy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41" name="Google Shape;325;p35"/>
          <p:cNvSpPr/>
          <p:nvPr/>
        </p:nvSpPr>
        <p:spPr>
          <a:xfrm>
            <a:off x="571680" y="2986200"/>
            <a:ext cx="54993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Acquisition Targets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42" name="Google Shape;326;p35"/>
          <p:cNvSpPr/>
          <p:nvPr/>
        </p:nvSpPr>
        <p:spPr>
          <a:xfrm>
            <a:off x="6381720" y="3267000"/>
            <a:ext cx="549936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Timeline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43" name="Google Shape;327;p35"/>
          <p:cNvSpPr/>
          <p:nvPr/>
        </p:nvSpPr>
        <p:spPr>
          <a:xfrm>
            <a:off x="6381720" y="3800520"/>
            <a:ext cx="52372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Targeting liquidity event in 5-7 years via strategic acquisition or IPO depending on market conditions.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4" name="Google Shape;328;p35"/>
          <p:cNvSpPr/>
          <p:nvPr/>
        </p:nvSpPr>
        <p:spPr>
          <a:xfrm>
            <a:off x="847800" y="348156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5" name="Google Shape;329;p35"/>
          <p:cNvSpPr/>
          <p:nvPr/>
        </p:nvSpPr>
        <p:spPr>
          <a:xfrm>
            <a:off x="952560" y="348156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Major Publishing Houses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6" name="Google Shape;330;p35"/>
          <p:cNvSpPr/>
          <p:nvPr/>
        </p:nvSpPr>
        <p:spPr>
          <a:xfrm>
            <a:off x="847800" y="392904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7" name="Google Shape;331;p35"/>
          <p:cNvSpPr/>
          <p:nvPr/>
        </p:nvSpPr>
        <p:spPr>
          <a:xfrm>
            <a:off x="952560" y="392904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Big Tech (Google, Microsoft)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8" name="Google Shape;332;p35"/>
          <p:cNvSpPr/>
          <p:nvPr/>
        </p:nvSpPr>
        <p:spPr>
          <a:xfrm>
            <a:off x="847800" y="4376880"/>
            <a:ext cx="10332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49" name="Google Shape;333;p35"/>
          <p:cNvSpPr/>
          <p:nvPr/>
        </p:nvSpPr>
        <p:spPr>
          <a:xfrm>
            <a:off x="952560" y="4376880"/>
            <a:ext cx="4856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EdTech Conglomerates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338;p36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0920" cy="4751640"/>
          </a:xfrm>
          <a:prstGeom prst="rect">
            <a:avLst/>
          </a:prstGeom>
          <a:ln w="0">
            <a:noFill/>
          </a:ln>
        </p:spPr>
      </p:pic>
      <p:pic>
        <p:nvPicPr>
          <p:cNvPr id="251" name="Google Shape;339;p36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280" cy="4751640"/>
          </a:xfrm>
          <a:prstGeom prst="rect">
            <a:avLst/>
          </a:prstGeom>
          <a:ln w="0">
            <a:noFill/>
          </a:ln>
        </p:spPr>
      </p:pic>
      <p:pic>
        <p:nvPicPr>
          <p:cNvPr id="252" name="Google Shape;340;p36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0920" cy="4751640"/>
          </a:xfrm>
          <a:prstGeom prst="rect">
            <a:avLst/>
          </a:prstGeom>
          <a:ln w="0">
            <a:noFill/>
          </a:ln>
        </p:spPr>
      </p:pic>
      <p:sp>
        <p:nvSpPr>
          <p:cNvPr id="253" name="Google Shape;341;p36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Why Now?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254" name="Google Shape;342;p36"/>
          <p:cNvSpPr/>
          <p:nvPr/>
        </p:nvSpPr>
        <p:spPr>
          <a:xfrm>
            <a:off x="857160" y="1819440"/>
            <a:ext cx="25588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Technological Leap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55" name="Google Shape;343;p36"/>
          <p:cNvSpPr/>
          <p:nvPr/>
        </p:nvSpPr>
        <p:spPr>
          <a:xfrm>
            <a:off x="857160" y="249552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LLMs have reached maturity for consumer application.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56" name="Google Shape;344;p36"/>
          <p:cNvSpPr/>
          <p:nvPr/>
        </p:nvSpPr>
        <p:spPr>
          <a:xfrm>
            <a:off x="4635360" y="1819440"/>
            <a:ext cx="212868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Market Demand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57" name="Google Shape;345;p36"/>
          <p:cNvSpPr/>
          <p:nvPr/>
        </p:nvSpPr>
        <p:spPr>
          <a:xfrm>
            <a:off x="4635360" y="249552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explosion requires automated assistance.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58" name="Google Shape;346;p36"/>
          <p:cNvSpPr/>
          <p:nvPr/>
        </p:nvSpPr>
        <p:spPr>
          <a:xfrm>
            <a:off x="8413560" y="1819440"/>
            <a:ext cx="16686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Proven Team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259" name="Google Shape;347;p36"/>
          <p:cNvSpPr/>
          <p:nvPr/>
        </p:nvSpPr>
        <p:spPr>
          <a:xfrm>
            <a:off x="8413560" y="2495520"/>
            <a:ext cx="29196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 have built and sold AI products before.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352;p37"/>
          <p:cNvSpPr/>
          <p:nvPr/>
        </p:nvSpPr>
        <p:spPr>
          <a:xfrm>
            <a:off x="295200" y="1862280"/>
            <a:ext cx="1159992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60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Thank You</a:t>
            </a:r>
            <a:endParaRPr b="0" lang="en-HK" sz="6000" spc="-1" strike="noStrike">
              <a:latin typeface="Arial"/>
            </a:endParaRPr>
          </a:p>
        </p:txBody>
      </p:sp>
      <p:sp>
        <p:nvSpPr>
          <p:cNvPr id="261" name="Google Shape;353;p37"/>
          <p:cNvSpPr/>
          <p:nvPr/>
        </p:nvSpPr>
        <p:spPr>
          <a:xfrm>
            <a:off x="571680" y="3081240"/>
            <a:ext cx="1104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Questions?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62" name="Google Shape;354;p37"/>
          <p:cNvSpPr/>
          <p:nvPr/>
        </p:nvSpPr>
        <p:spPr>
          <a:xfrm>
            <a:off x="571680" y="3909960"/>
            <a:ext cx="1104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contact@mindscribe.ai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263" name="Google Shape;355;p37"/>
          <p:cNvSpPr/>
          <p:nvPr/>
        </p:nvSpPr>
        <p:spPr>
          <a:xfrm>
            <a:off x="571680" y="4548240"/>
            <a:ext cx="1104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www.mindscribe.ai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6;p15"/>
          <p:cNvSpPr/>
          <p:nvPr/>
        </p:nvSpPr>
        <p:spPr>
          <a:xfrm>
            <a:off x="571680" y="571680"/>
            <a:ext cx="116002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The Creative Bottleneck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03" name="Google Shape;107;p 2"/>
          <p:cNvSpPr/>
          <p:nvPr/>
        </p:nvSpPr>
        <p:spPr>
          <a:xfrm>
            <a:off x="571680" y="2433600"/>
            <a:ext cx="54997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87171"/>
                </a:solidFill>
                <a:latin typeface="Space Grotesk SemiBold"/>
                <a:ea typeface="Space Grotesk SemiBold"/>
              </a:rPr>
              <a:t>The Problem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04" name="Google Shape;108;p 2"/>
          <p:cNvSpPr/>
          <p:nvPr/>
        </p:nvSpPr>
        <p:spPr>
          <a:xfrm>
            <a:off x="571680" y="2967120"/>
            <a:ext cx="523764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Modern content demands are outpacing human capacity. Writers face burnout, repetitive tasks, and the constant pressure of "blank page syndrome."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5" name="Google Shape;109;p 2"/>
          <p:cNvSpPr/>
          <p:nvPr/>
        </p:nvSpPr>
        <p:spPr>
          <a:xfrm>
            <a:off x="847800" y="403380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6" name="Google Shape;110;p 2"/>
          <p:cNvSpPr/>
          <p:nvPr/>
        </p:nvSpPr>
        <p:spPr>
          <a:xfrm>
            <a:off x="952560" y="403380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Low output velocity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7" name="Google Shape;111;p 2"/>
          <p:cNvSpPr/>
          <p:nvPr/>
        </p:nvSpPr>
        <p:spPr>
          <a:xfrm>
            <a:off x="847800" y="448164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8" name="Google Shape;112;p 2"/>
          <p:cNvSpPr/>
          <p:nvPr/>
        </p:nvSpPr>
        <p:spPr>
          <a:xfrm>
            <a:off x="952560" y="448164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Inconsistent tone across large teams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09" name="Google Shape;113;p 2"/>
          <p:cNvSpPr/>
          <p:nvPr/>
        </p:nvSpPr>
        <p:spPr>
          <a:xfrm>
            <a:off x="847800" y="492912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0" name="Google Shape;114;p 2"/>
          <p:cNvSpPr/>
          <p:nvPr/>
        </p:nvSpPr>
        <p:spPr>
          <a:xfrm>
            <a:off x="952560" y="4929120"/>
            <a:ext cx="4856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High cost of specialized copywriting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9;p16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4440" cy="6856560"/>
          </a:xfrm>
          <a:prstGeom prst="rect">
            <a:avLst/>
          </a:prstGeom>
          <a:ln w="0">
            <a:noFill/>
          </a:ln>
        </p:spPr>
      </p:pic>
      <p:sp>
        <p:nvSpPr>
          <p:cNvPr id="112" name="Google Shape;120;p16"/>
          <p:cNvSpPr/>
          <p:nvPr/>
        </p:nvSpPr>
        <p:spPr>
          <a:xfrm>
            <a:off x="571680" y="1938240"/>
            <a:ext cx="51991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The Mindscribe Solution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13" name="Google Shape;121;p16"/>
          <p:cNvSpPr/>
          <p:nvPr/>
        </p:nvSpPr>
        <p:spPr>
          <a:xfrm>
            <a:off x="571680" y="2614680"/>
            <a:ext cx="495144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An AI co-pilot that doesn't just write, but understands </a:t>
            </a:r>
            <a:r>
              <a:rPr b="0" i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style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. We combine large language models with proprietary style-transfer technology to amplify human creativity.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4" name="Google Shape;122;p16"/>
          <p:cNvSpPr/>
          <p:nvPr/>
        </p:nvSpPr>
        <p:spPr>
          <a:xfrm>
            <a:off x="571680" y="4167360"/>
            <a:ext cx="49514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Result: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10x faster drafting with 100% brand consistency.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27;p17" descr="image.png"/>
          <p:cNvPicPr/>
          <p:nvPr/>
        </p:nvPicPr>
        <p:blipFill>
          <a:blip r:embed="rId1"/>
          <a:stretch/>
        </p:blipFill>
        <p:spPr>
          <a:xfrm>
            <a:off x="1421640" y="2004840"/>
            <a:ext cx="3808440" cy="3808440"/>
          </a:xfrm>
          <a:prstGeom prst="rect">
            <a:avLst/>
          </a:prstGeom>
          <a:ln w="0">
            <a:noFill/>
          </a:ln>
        </p:spPr>
      </p:pic>
      <p:pic>
        <p:nvPicPr>
          <p:cNvPr id="116" name="Google Shape;128;p17" descr="image.png"/>
          <p:cNvPicPr/>
          <p:nvPr/>
        </p:nvPicPr>
        <p:blipFill>
          <a:blip r:embed="rId2"/>
          <a:stretch/>
        </p:blipFill>
        <p:spPr>
          <a:xfrm>
            <a:off x="2135880" y="2719440"/>
            <a:ext cx="2379960" cy="2379960"/>
          </a:xfrm>
          <a:prstGeom prst="rect">
            <a:avLst/>
          </a:prstGeom>
          <a:ln w="0">
            <a:noFill/>
          </a:ln>
        </p:spPr>
      </p:pic>
      <p:sp>
        <p:nvSpPr>
          <p:cNvPr id="117" name="Google Shape;129;p17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Market Opportunity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18" name="Google Shape;130;p17"/>
          <p:cNvSpPr/>
          <p:nvPr/>
        </p:nvSpPr>
        <p:spPr>
          <a:xfrm>
            <a:off x="7312680" y="3308760"/>
            <a:ext cx="3456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$48B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Content Marketing Software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19" name="Google Shape;131;p17"/>
          <p:cNvSpPr/>
          <p:nvPr/>
        </p:nvSpPr>
        <p:spPr>
          <a:xfrm>
            <a:off x="7312680" y="3756600"/>
            <a:ext cx="3456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$12B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AI Writing Assistants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20" name="Google Shape;132;p17"/>
          <p:cNvSpPr/>
          <p:nvPr/>
        </p:nvSpPr>
        <p:spPr>
          <a:xfrm>
            <a:off x="7312680" y="4204080"/>
            <a:ext cx="345600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$5B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Creative Tools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21" name="Google Shape;133;p17"/>
          <p:cNvSpPr/>
          <p:nvPr/>
        </p:nvSpPr>
        <p:spPr>
          <a:xfrm>
            <a:off x="7312680" y="3367080"/>
            <a:ext cx="189000" cy="18900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Google Shape;134;p17"/>
          <p:cNvSpPr/>
          <p:nvPr/>
        </p:nvSpPr>
        <p:spPr>
          <a:xfrm>
            <a:off x="7312680" y="3814920"/>
            <a:ext cx="189000" cy="189000"/>
          </a:xfrm>
          <a:prstGeom prst="rect">
            <a:avLst/>
          </a:prstGeom>
          <a:solidFill>
            <a:srgbClr val="818c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Google Shape;135;p17"/>
          <p:cNvSpPr/>
          <p:nvPr/>
        </p:nvSpPr>
        <p:spPr>
          <a:xfrm>
            <a:off x="7312680" y="4262400"/>
            <a:ext cx="189000" cy="189000"/>
          </a:xfrm>
          <a:prstGeom prst="rect">
            <a:avLst/>
          </a:prstGeom>
          <a:solidFill>
            <a:srgbClr val="94a3b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40;p18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7680" cy="832824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141;p18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Intelligent Interface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26" name="Google Shape;142;p18" descr="image.png"/>
          <p:cNvPicPr/>
          <p:nvPr/>
        </p:nvPicPr>
        <p:blipFill>
          <a:blip r:embed="rId2"/>
          <a:stretch/>
        </p:blipFill>
        <p:spPr>
          <a:xfrm>
            <a:off x="581040" y="1542960"/>
            <a:ext cx="11028600" cy="830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47;p19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3490920" cy="4751640"/>
          </a:xfrm>
          <a:prstGeom prst="rect">
            <a:avLst/>
          </a:prstGeom>
          <a:ln w="0">
            <a:noFill/>
          </a:ln>
        </p:spPr>
      </p:pic>
      <p:pic>
        <p:nvPicPr>
          <p:cNvPr id="128" name="Google Shape;148;p19" descr="image.png"/>
          <p:cNvPicPr/>
          <p:nvPr/>
        </p:nvPicPr>
        <p:blipFill>
          <a:blip r:embed="rId2"/>
          <a:stretch/>
        </p:blipFill>
        <p:spPr>
          <a:xfrm>
            <a:off x="4349520" y="1533600"/>
            <a:ext cx="3491280" cy="4751640"/>
          </a:xfrm>
          <a:prstGeom prst="rect">
            <a:avLst/>
          </a:prstGeom>
          <a:ln w="0">
            <a:noFill/>
          </a:ln>
        </p:spPr>
      </p:pic>
      <p:pic>
        <p:nvPicPr>
          <p:cNvPr id="129" name="Google Shape;149;p19" descr="image.png"/>
          <p:cNvPicPr/>
          <p:nvPr/>
        </p:nvPicPr>
        <p:blipFill>
          <a:blip r:embed="rId3"/>
          <a:stretch/>
        </p:blipFill>
        <p:spPr>
          <a:xfrm>
            <a:off x="8128080" y="1533600"/>
            <a:ext cx="3490920" cy="4751640"/>
          </a:xfrm>
          <a:prstGeom prst="rect">
            <a:avLst/>
          </a:prstGeom>
          <a:ln w="0">
            <a:noFill/>
          </a:ln>
        </p:spPr>
      </p:pic>
      <p:sp>
        <p:nvSpPr>
          <p:cNvPr id="130" name="Google Shape;150;p19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Why Mindscribe?</a:t>
            </a:r>
            <a:endParaRPr b="0" lang="en-HK" sz="3600" spc="-1" strike="noStrike">
              <a:latin typeface="Arial"/>
            </a:endParaRPr>
          </a:p>
        </p:txBody>
      </p:sp>
      <p:pic>
        <p:nvPicPr>
          <p:cNvPr id="131" name="Google Shape;151;p19" descr="image.png"/>
          <p:cNvPicPr/>
          <p:nvPr/>
        </p:nvPicPr>
        <p:blipFill>
          <a:blip r:embed="rId4"/>
          <a:stretch/>
        </p:blipFill>
        <p:spPr>
          <a:xfrm>
            <a:off x="857160" y="1819440"/>
            <a:ext cx="265320" cy="30348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152;p19"/>
          <p:cNvSpPr/>
          <p:nvPr/>
        </p:nvSpPr>
        <p:spPr>
          <a:xfrm>
            <a:off x="857160" y="2314440"/>
            <a:ext cx="8485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Speed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3" name="Google Shape;153;p19"/>
          <p:cNvSpPr/>
          <p:nvPr/>
        </p:nvSpPr>
        <p:spPr>
          <a:xfrm>
            <a:off x="857160" y="2990880"/>
            <a:ext cx="29196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Generate full blog posts, essays, or technical docs in seconds, not hours.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34" name="Google Shape;154;p19" descr="image.png"/>
          <p:cNvPicPr/>
          <p:nvPr/>
        </p:nvPicPr>
        <p:blipFill>
          <a:blip r:embed="rId5"/>
          <a:stretch/>
        </p:blipFill>
        <p:spPr>
          <a:xfrm>
            <a:off x="4635360" y="1819440"/>
            <a:ext cx="303480" cy="303480"/>
          </a:xfrm>
          <a:prstGeom prst="rect">
            <a:avLst/>
          </a:prstGeom>
          <a:ln w="0">
            <a:noFill/>
          </a:ln>
        </p:spPr>
      </p:pic>
      <p:sp>
        <p:nvSpPr>
          <p:cNvPr id="135" name="Google Shape;155;p19"/>
          <p:cNvSpPr/>
          <p:nvPr/>
        </p:nvSpPr>
        <p:spPr>
          <a:xfrm>
            <a:off x="4635360" y="2314440"/>
            <a:ext cx="20689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Personalization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6" name="Google Shape;156;p19"/>
          <p:cNvSpPr/>
          <p:nvPr/>
        </p:nvSpPr>
        <p:spPr>
          <a:xfrm>
            <a:off x="4635360" y="2990880"/>
            <a:ext cx="29196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Our "Voiceprint" technology learns your unique writing style after just 500 words.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37" name="Google Shape;157;p19" descr="image.png"/>
          <p:cNvPicPr/>
          <p:nvPr/>
        </p:nvPicPr>
        <p:blipFill>
          <a:blip r:embed="rId6"/>
          <a:stretch/>
        </p:blipFill>
        <p:spPr>
          <a:xfrm>
            <a:off x="8413560" y="1819440"/>
            <a:ext cx="303480" cy="303480"/>
          </a:xfrm>
          <a:prstGeom prst="rect">
            <a:avLst/>
          </a:prstGeom>
          <a:ln w="0">
            <a:noFill/>
          </a:ln>
        </p:spPr>
      </p:pic>
      <p:sp>
        <p:nvSpPr>
          <p:cNvPr id="138" name="Google Shape;158;p19"/>
          <p:cNvSpPr/>
          <p:nvPr/>
        </p:nvSpPr>
        <p:spPr>
          <a:xfrm>
            <a:off x="8413560" y="2314440"/>
            <a:ext cx="11386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Space Grotesk SemiBold"/>
                <a:ea typeface="Space Grotesk SemiBold"/>
              </a:rPr>
              <a:t>Security</a:t>
            </a:r>
            <a:endParaRPr b="0" lang="en-HK" sz="2100" spc="-1" strike="noStrike">
              <a:latin typeface="Arial"/>
            </a:endParaRPr>
          </a:p>
        </p:txBody>
      </p:sp>
      <p:sp>
        <p:nvSpPr>
          <p:cNvPr id="139" name="Google Shape;159;p19"/>
          <p:cNvSpPr/>
          <p:nvPr/>
        </p:nvSpPr>
        <p:spPr>
          <a:xfrm>
            <a:off x="8413560" y="2990880"/>
            <a:ext cx="29196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Enterprise-grade encryption ensuring your IP remains yours. No data training on user inputs.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64;p20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Competitive Landscape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41" name="Google Shape;165;p20"/>
          <p:cNvSpPr/>
          <p:nvPr/>
        </p:nvSpPr>
        <p:spPr>
          <a:xfrm>
            <a:off x="571680" y="7986240"/>
            <a:ext cx="1104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 sit at the intersection of High Creativity and High Automation.</a:t>
            </a:r>
            <a:endParaRPr b="0" lang="en-HK" sz="1500" spc="-1" strike="noStrike">
              <a:latin typeface="Arial"/>
            </a:endParaRPr>
          </a:p>
        </p:txBody>
      </p:sp>
      <p:pic>
        <p:nvPicPr>
          <p:cNvPr id="142" name="Google Shape;166;p20" descr="image.png"/>
          <p:cNvPicPr/>
          <p:nvPr/>
        </p:nvPicPr>
        <p:blipFill>
          <a:blip r:embed="rId1"/>
          <a:stretch/>
        </p:blipFill>
        <p:spPr>
          <a:xfrm>
            <a:off x="571680" y="1533600"/>
            <a:ext cx="11047680" cy="6260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71;p21"/>
          <p:cNvSpPr/>
          <p:nvPr/>
        </p:nvSpPr>
        <p:spPr>
          <a:xfrm>
            <a:off x="571680" y="571680"/>
            <a:ext cx="115999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8fafc"/>
                </a:solidFill>
                <a:latin typeface="Space Grotesk"/>
                <a:ea typeface="Space Grotesk"/>
              </a:rPr>
              <a:t>Core Features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44" name="Google Shape;172;p21"/>
          <p:cNvSpPr/>
          <p:nvPr/>
        </p:nvSpPr>
        <p:spPr>
          <a:xfrm>
            <a:off x="571680" y="2633760"/>
            <a:ext cx="5380200" cy="98928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Google Shape;173;p21"/>
          <p:cNvSpPr/>
          <p:nvPr/>
        </p:nvSpPr>
        <p:spPr>
          <a:xfrm>
            <a:off x="762120" y="2824200"/>
            <a:ext cx="499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Context Awareness: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Remembers facts from page 1 while writing page 50.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6" name="Google Shape;174;p21"/>
          <p:cNvSpPr/>
          <p:nvPr/>
        </p:nvSpPr>
        <p:spPr>
          <a:xfrm>
            <a:off x="6238800" y="2633760"/>
            <a:ext cx="5380200" cy="98928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Google Shape;175;p21"/>
          <p:cNvSpPr/>
          <p:nvPr/>
        </p:nvSpPr>
        <p:spPr>
          <a:xfrm>
            <a:off x="6429240" y="2824200"/>
            <a:ext cx="499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Tone Toggle: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Switch from "Professional" to "Witty" with one click.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48" name="Google Shape;176;p21"/>
          <p:cNvSpPr/>
          <p:nvPr/>
        </p:nvSpPr>
        <p:spPr>
          <a:xfrm>
            <a:off x="571680" y="4052880"/>
            <a:ext cx="5380200" cy="98928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Google Shape;177;p21"/>
          <p:cNvSpPr/>
          <p:nvPr/>
        </p:nvSpPr>
        <p:spPr>
          <a:xfrm>
            <a:off x="762120" y="4243320"/>
            <a:ext cx="499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SEO Optimization: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Real-time keyword suggestions and readability scoring.</a:t>
            </a:r>
            <a:endParaRPr b="0" lang="en-HK" sz="1500" spc="-1" strike="noStrike">
              <a:latin typeface="Arial"/>
            </a:endParaRPr>
          </a:p>
        </p:txBody>
      </p:sp>
      <p:sp>
        <p:nvSpPr>
          <p:cNvPr id="150" name="Google Shape;178;p21"/>
          <p:cNvSpPr/>
          <p:nvPr/>
        </p:nvSpPr>
        <p:spPr>
          <a:xfrm>
            <a:off x="6238800" y="4052880"/>
            <a:ext cx="5380200" cy="989280"/>
          </a:xfrm>
          <a:prstGeom prst="roundRect">
            <a:avLst>
              <a:gd name="adj" fmla="val 9615"/>
            </a:avLst>
          </a:prstGeom>
          <a:solidFill>
            <a:srgbClr val="33415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Google Shape;179;p21"/>
          <p:cNvSpPr/>
          <p:nvPr/>
        </p:nvSpPr>
        <p:spPr>
          <a:xfrm>
            <a:off x="6429240" y="4243320"/>
            <a:ext cx="499932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38bdf8"/>
                </a:solidFill>
                <a:latin typeface="Inter"/>
                <a:ea typeface="Inter"/>
              </a:rPr>
              <a:t>Plagiarism Check:</a:t>
            </a: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 Integrated verification against billions of web pages.</a:t>
            </a:r>
            <a:endParaRPr b="0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2026-01-09T19:29:10Z</dcterms:modified>
  <cp:revision>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