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4.png" ContentType="image/png"/>
  <Override PartName="/ppt/media/image34.png" ContentType="image/png"/>
  <Override PartName="/ppt/media/image13.png" ContentType="image/png"/>
  <Override PartName="/ppt/media/image50.png" ContentType="image/png"/>
  <Override PartName="/ppt/media/image40.png" ContentType="image/png"/>
  <Override PartName="/ppt/media/image41.png" ContentType="image/png"/>
  <Override PartName="/ppt/media/image9.png" ContentType="image/png"/>
  <Override PartName="/ppt/media/image39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11.png" ContentType="image/png"/>
  <Override PartName="/ppt/media/image51.png" ContentType="image/png"/>
  <Override PartName="/ppt/media/image38.png" ContentType="image/png"/>
  <Override PartName="/ppt/media/image8.png" ContentType="image/png"/>
  <Override PartName="/ppt/media/image49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HK" sz="2000" spc="-1" strike="noStrike">
                <a:latin typeface="Arial"/>
              </a:rPr>
              <a:t>Click to edit the notes format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HK" sz="1400" spc="-1" strike="noStrike">
                <a:latin typeface="Times New Roman"/>
              </a:rPr>
              <a:t>&lt;header&gt;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6DEB7CBA-3F24-4A80-9C68-848736D06264}" type="slidenum">
              <a:rPr b="0" lang="en-HK" sz="1400" spc="-1" strike="noStrike"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r>
              <a:rPr b="0" lang="en-HK" sz="2000" spc="-1" strike="noStrike">
                <a:latin typeface="Arial"/>
              </a:rPr>
              <a:t>Writers are facing burnout, and businesses are struggling to maintain a consistent brand voice across growing teams.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sldImg"/>
          </p:nvPr>
        </p:nvSpPr>
        <p:spPr>
          <a:xfrm>
            <a:off x="1143360" y="685800"/>
            <a:ext cx="4572000" cy="3428640"/>
          </a:xfrm>
          <a:prstGeom prst="rect">
            <a:avLst/>
          </a:prstGeom>
          <a:ln w="0"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3034FA-0684-4986-83F1-32E9EC74E29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509ACD-9211-4E8C-BB93-6628532B165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004B5E-77D0-4551-A040-4C4B9612E81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50F173-81B1-44B6-B671-A9FD46DA447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DF3F1F-1D1B-4A64-80CC-71F5753A0A1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ABBF82-392B-4BF7-90EF-84F13BE9ACD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D56CBE-84DF-428B-A159-936E95744F2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72A74E0-3F0C-44AF-8728-7F95CCB368F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BF5806-B529-4DDD-9898-6D4E8D36044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E8A827-F9FA-4843-96A2-5E40370E1F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23B182-F9AC-4B28-AB67-B1AB0068994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B3AB74C-4BA5-4C94-80F4-A791A7F0D6C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29456A81-6B8F-4A5B-85EC-50A2E53FD84F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HK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HK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HK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HK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84;p13"/>
          <p:cNvSpPr/>
          <p:nvPr/>
        </p:nvSpPr>
        <p:spPr>
          <a:xfrm>
            <a:off x="5295960" y="2464920"/>
            <a:ext cx="15998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INTRODUCING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48" name="Google Shape;85;p13"/>
          <p:cNvSpPr/>
          <p:nvPr/>
        </p:nvSpPr>
        <p:spPr>
          <a:xfrm>
            <a:off x="1512000" y="2855520"/>
            <a:ext cx="9424440" cy="10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Project Mindscribe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49" name="Google Shape;86;p13"/>
          <p:cNvSpPr/>
          <p:nvPr/>
        </p:nvSpPr>
        <p:spPr>
          <a:xfrm>
            <a:off x="3843360" y="3884400"/>
            <a:ext cx="450504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The Future of Generative Creative Writing</a:t>
            </a:r>
            <a:endParaRPr b="0" lang="en-HK" sz="1800" spc="-1" strike="noStrike">
              <a:latin typeface="Arial"/>
            </a:endParaRPr>
          </a:p>
        </p:txBody>
      </p:sp>
      <p:pic>
        <p:nvPicPr>
          <p:cNvPr id="50" name="Google Shape;87;p13" descr="image.png"/>
          <p:cNvPicPr/>
          <p:nvPr/>
        </p:nvPicPr>
        <p:blipFill>
          <a:blip r:embed="rId1"/>
          <a:stretch/>
        </p:blipFill>
        <p:spPr>
          <a:xfrm>
            <a:off x="0" y="36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84;p22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Target Audience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112" name="Google Shape;185;p22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5238360" cy="4752720"/>
          </a:xfrm>
          <a:prstGeom prst="rect">
            <a:avLst/>
          </a:prstGeom>
          <a:ln w="0">
            <a:noFill/>
          </a:ln>
        </p:spPr>
      </p:pic>
      <p:sp>
        <p:nvSpPr>
          <p:cNvPr id="113" name="Google Shape;186;p22"/>
          <p:cNvSpPr/>
          <p:nvPr/>
        </p:nvSpPr>
        <p:spPr>
          <a:xfrm>
            <a:off x="6381720" y="2762280"/>
            <a:ext cx="55004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Who needs Mindscribe?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14" name="Google Shape;187;p22"/>
          <p:cNvSpPr/>
          <p:nvPr/>
        </p:nvSpPr>
        <p:spPr>
          <a:xfrm>
            <a:off x="6620040" y="3257640"/>
            <a:ext cx="5000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Content Marketing Agencies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5" name="Google Shape;188;p22"/>
          <p:cNvSpPr/>
          <p:nvPr/>
        </p:nvSpPr>
        <p:spPr>
          <a:xfrm>
            <a:off x="6620040" y="3705120"/>
            <a:ext cx="5000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Freelance Copywriters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6" name="Google Shape;189;p22"/>
          <p:cNvSpPr/>
          <p:nvPr/>
        </p:nvSpPr>
        <p:spPr>
          <a:xfrm>
            <a:off x="6620040" y="4152960"/>
            <a:ext cx="5000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Enterprise Comms Teams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7" name="Google Shape;190;p22"/>
          <p:cNvSpPr/>
          <p:nvPr/>
        </p:nvSpPr>
        <p:spPr>
          <a:xfrm>
            <a:off x="6620040" y="4600440"/>
            <a:ext cx="5000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Fiction Authors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18" name="Google Shape;191;p22" descr="image.png"/>
          <p:cNvPicPr/>
          <p:nvPr/>
        </p:nvPicPr>
        <p:blipFill>
          <a:blip r:embed="rId2"/>
          <a:stretch/>
        </p:blipFill>
        <p:spPr>
          <a:xfrm>
            <a:off x="6343560" y="3314880"/>
            <a:ext cx="171000" cy="190080"/>
          </a:xfrm>
          <a:prstGeom prst="rect">
            <a:avLst/>
          </a:prstGeom>
          <a:ln w="0">
            <a:noFill/>
          </a:ln>
        </p:spPr>
      </p:pic>
      <p:pic>
        <p:nvPicPr>
          <p:cNvPr id="119" name="Google Shape;192;p22" descr="image.png"/>
          <p:cNvPicPr/>
          <p:nvPr/>
        </p:nvPicPr>
        <p:blipFill>
          <a:blip r:embed="rId3"/>
          <a:stretch/>
        </p:blipFill>
        <p:spPr>
          <a:xfrm>
            <a:off x="6343560" y="3762360"/>
            <a:ext cx="171000" cy="190080"/>
          </a:xfrm>
          <a:prstGeom prst="rect">
            <a:avLst/>
          </a:prstGeom>
          <a:ln w="0">
            <a:noFill/>
          </a:ln>
        </p:spPr>
      </p:pic>
      <p:pic>
        <p:nvPicPr>
          <p:cNvPr id="120" name="Google Shape;193;p22" descr="image.png"/>
          <p:cNvPicPr/>
          <p:nvPr/>
        </p:nvPicPr>
        <p:blipFill>
          <a:blip r:embed="rId4"/>
          <a:stretch/>
        </p:blipFill>
        <p:spPr>
          <a:xfrm>
            <a:off x="6343560" y="4210200"/>
            <a:ext cx="171000" cy="190080"/>
          </a:xfrm>
          <a:prstGeom prst="rect">
            <a:avLst/>
          </a:prstGeom>
          <a:ln w="0">
            <a:noFill/>
          </a:ln>
        </p:spPr>
      </p:pic>
      <p:pic>
        <p:nvPicPr>
          <p:cNvPr id="121" name="Google Shape;194;p22" descr="image.png"/>
          <p:cNvPicPr/>
          <p:nvPr/>
        </p:nvPicPr>
        <p:blipFill>
          <a:blip r:embed="rId5"/>
          <a:stretch/>
        </p:blipFill>
        <p:spPr>
          <a:xfrm>
            <a:off x="6343560" y="4657680"/>
            <a:ext cx="171000" cy="19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99;p23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2000" cy="4752720"/>
          </a:xfrm>
          <a:prstGeom prst="rect">
            <a:avLst/>
          </a:prstGeom>
          <a:ln w="0">
            <a:noFill/>
          </a:ln>
        </p:spPr>
      </p:pic>
      <p:pic>
        <p:nvPicPr>
          <p:cNvPr id="123" name="Google Shape;200;p23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2360" cy="4752720"/>
          </a:xfrm>
          <a:prstGeom prst="rect">
            <a:avLst/>
          </a:prstGeom>
          <a:ln w="0">
            <a:noFill/>
          </a:ln>
        </p:spPr>
      </p:pic>
      <p:pic>
        <p:nvPicPr>
          <p:cNvPr id="124" name="Google Shape;201;p23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2000" cy="4752720"/>
          </a:xfrm>
          <a:prstGeom prst="rect">
            <a:avLst/>
          </a:prstGeom>
          <a:ln w="0">
            <a:noFill/>
          </a:ln>
        </p:spPr>
      </p:pic>
      <p:sp>
        <p:nvSpPr>
          <p:cNvPr id="125" name="Google Shape;202;p23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Business Model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26" name="Google Shape;203;p23"/>
          <p:cNvSpPr/>
          <p:nvPr/>
        </p:nvSpPr>
        <p:spPr>
          <a:xfrm>
            <a:off x="857160" y="1866960"/>
            <a:ext cx="128988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Freemium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27" name="Google Shape;204;p23"/>
          <p:cNvSpPr/>
          <p:nvPr/>
        </p:nvSpPr>
        <p:spPr>
          <a:xfrm>
            <a:off x="857160" y="2352600"/>
            <a:ext cx="49968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$0</a:t>
            </a:r>
            <a:endParaRPr b="0" lang="en-HK" sz="3000" spc="-1" strike="noStrike">
              <a:latin typeface="Arial"/>
            </a:endParaRPr>
          </a:p>
        </p:txBody>
      </p:sp>
      <p:sp>
        <p:nvSpPr>
          <p:cNvPr id="128" name="Google Shape;205;p23"/>
          <p:cNvSpPr/>
          <p:nvPr/>
        </p:nvSpPr>
        <p:spPr>
          <a:xfrm>
            <a:off x="857160" y="2962440"/>
            <a:ext cx="29206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Basic features, limited generation.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29" name="Google Shape;206;p23"/>
          <p:cNvSpPr/>
          <p:nvPr/>
        </p:nvSpPr>
        <p:spPr>
          <a:xfrm>
            <a:off x="4654440" y="1838160"/>
            <a:ext cx="4395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Pro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0" name="Google Shape;207;p23"/>
          <p:cNvSpPr/>
          <p:nvPr/>
        </p:nvSpPr>
        <p:spPr>
          <a:xfrm>
            <a:off x="4654440" y="2324160"/>
            <a:ext cx="109980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$29/mo</a:t>
            </a:r>
            <a:endParaRPr b="0" lang="en-HK" sz="3000" spc="-1" strike="noStrike">
              <a:latin typeface="Arial"/>
            </a:endParaRPr>
          </a:p>
        </p:txBody>
      </p:sp>
      <p:sp>
        <p:nvSpPr>
          <p:cNvPr id="131" name="Google Shape;208;p23"/>
          <p:cNvSpPr/>
          <p:nvPr/>
        </p:nvSpPr>
        <p:spPr>
          <a:xfrm>
            <a:off x="4654440" y="2933640"/>
            <a:ext cx="28825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Unlimited words, Voiceprint learning.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32" name="Google Shape;209;p23"/>
          <p:cNvSpPr/>
          <p:nvPr/>
        </p:nvSpPr>
        <p:spPr>
          <a:xfrm>
            <a:off x="8413560" y="1866960"/>
            <a:ext cx="13899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Enterprise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3" name="Google Shape;210;p23"/>
          <p:cNvSpPr/>
          <p:nvPr/>
        </p:nvSpPr>
        <p:spPr>
          <a:xfrm>
            <a:off x="8413560" y="2352600"/>
            <a:ext cx="146988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Custom</a:t>
            </a:r>
            <a:endParaRPr b="0" lang="en-HK" sz="3000" spc="-1" strike="noStrike">
              <a:latin typeface="Arial"/>
            </a:endParaRPr>
          </a:p>
        </p:txBody>
      </p:sp>
      <p:sp>
        <p:nvSpPr>
          <p:cNvPr id="134" name="Google Shape;211;p23"/>
          <p:cNvSpPr/>
          <p:nvPr/>
        </p:nvSpPr>
        <p:spPr>
          <a:xfrm>
            <a:off x="8413560" y="2962440"/>
            <a:ext cx="29206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API access, SSO, dedicated support.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216;p24"/>
          <p:cNvSpPr/>
          <p:nvPr/>
        </p:nvSpPr>
        <p:spPr>
          <a:xfrm>
            <a:off x="5619600" y="2482200"/>
            <a:ext cx="952200" cy="3780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Google Shape;217;p24"/>
          <p:cNvSpPr/>
          <p:nvPr/>
        </p:nvSpPr>
        <p:spPr>
          <a:xfrm>
            <a:off x="295200" y="2806200"/>
            <a:ext cx="1160100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Go-To-Market Strategy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37" name="Google Shape;218;p24"/>
          <p:cNvSpPr/>
          <p:nvPr/>
        </p:nvSpPr>
        <p:spPr>
          <a:xfrm>
            <a:off x="2286000" y="3644280"/>
            <a:ext cx="761976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cbd5e1"/>
                </a:solidFill>
                <a:latin typeface="Inter"/>
                <a:ea typeface="Inter"/>
              </a:rPr>
              <a:t>Land and Expand: Focusing on bottom-up adoption in creative agencies before pushing Enterprise-wide licenses.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223;p25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2000" cy="4752720"/>
          </a:xfrm>
          <a:prstGeom prst="rect">
            <a:avLst/>
          </a:prstGeom>
          <a:ln w="0">
            <a:noFill/>
          </a:ln>
        </p:spPr>
      </p:pic>
      <p:pic>
        <p:nvPicPr>
          <p:cNvPr id="139" name="Google Shape;224;p25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2360" cy="4752720"/>
          </a:xfrm>
          <a:prstGeom prst="rect">
            <a:avLst/>
          </a:prstGeom>
          <a:ln w="0">
            <a:noFill/>
          </a:ln>
        </p:spPr>
      </p:pic>
      <p:pic>
        <p:nvPicPr>
          <p:cNvPr id="140" name="Google Shape;225;p25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2000" cy="4752720"/>
          </a:xfrm>
          <a:prstGeom prst="rect">
            <a:avLst/>
          </a:prstGeom>
          <a:ln w="0">
            <a:noFill/>
          </a:ln>
        </p:spPr>
      </p:pic>
      <p:sp>
        <p:nvSpPr>
          <p:cNvPr id="141" name="Google Shape;226;p25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Early Traction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42" name="Google Shape;227;p25"/>
          <p:cNvSpPr/>
          <p:nvPr/>
        </p:nvSpPr>
        <p:spPr>
          <a:xfrm>
            <a:off x="1672560" y="1819440"/>
            <a:ext cx="128988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38bdf8"/>
                </a:solidFill>
                <a:latin typeface="Space Grotesk"/>
                <a:ea typeface="Space Grotesk"/>
              </a:rPr>
              <a:t>15k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43" name="Google Shape;228;p25"/>
          <p:cNvSpPr/>
          <p:nvPr/>
        </p:nvSpPr>
        <p:spPr>
          <a:xfrm>
            <a:off x="1717560" y="2847960"/>
            <a:ext cx="1199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Beta Signups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4" name="Google Shape;229;p25"/>
          <p:cNvSpPr/>
          <p:nvPr/>
        </p:nvSpPr>
        <p:spPr>
          <a:xfrm>
            <a:off x="5140800" y="1819440"/>
            <a:ext cx="190980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38bdf8"/>
                </a:solidFill>
                <a:latin typeface="Space Grotesk"/>
                <a:ea typeface="Space Grotesk"/>
              </a:rPr>
              <a:t>2.5M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45" name="Google Shape;230;p25"/>
          <p:cNvSpPr/>
          <p:nvPr/>
        </p:nvSpPr>
        <p:spPr>
          <a:xfrm>
            <a:off x="5290920" y="2847960"/>
            <a:ext cx="16092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Words Generated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6" name="Google Shape;231;p25"/>
          <p:cNvSpPr/>
          <p:nvPr/>
        </p:nvSpPr>
        <p:spPr>
          <a:xfrm>
            <a:off x="9054000" y="1819440"/>
            <a:ext cx="163980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38bdf8"/>
                </a:solidFill>
                <a:latin typeface="Space Grotesk"/>
                <a:ea typeface="Space Grotesk"/>
              </a:rPr>
              <a:t>40%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47" name="Google Shape;232;p25"/>
          <p:cNvSpPr/>
          <p:nvPr/>
        </p:nvSpPr>
        <p:spPr>
          <a:xfrm>
            <a:off x="9283680" y="2847960"/>
            <a:ext cx="1180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MoM Growth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237;p26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User Feedback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49" name="Google Shape;238;p26"/>
          <p:cNvSpPr/>
          <p:nvPr/>
        </p:nvSpPr>
        <p:spPr>
          <a:xfrm>
            <a:off x="571680" y="1533600"/>
            <a:ext cx="1104876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94a3b8"/>
                </a:solidFill>
                <a:latin typeface="Inter"/>
                <a:ea typeface="Inter"/>
              </a:rPr>
              <a:t>- Sarah Jenkins, Senior Copywriter @ AdFlow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150" name="Google Shape;239;p26"/>
          <p:cNvSpPr/>
          <p:nvPr/>
        </p:nvSpPr>
        <p:spPr>
          <a:xfrm>
            <a:off x="952560" y="3273840"/>
            <a:ext cx="1028664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29000"/>
              </a:lnSpc>
              <a:buNone/>
              <a:tabLst>
                <a:tab algn="l" pos="0"/>
              </a:tabLst>
            </a:pPr>
            <a:r>
              <a:rPr b="0" lang="en-US" sz="2700" spc="-1" strike="noStrike">
                <a:solidFill>
                  <a:srgbClr val="38bdf8"/>
                </a:solidFill>
                <a:latin typeface="Space Grotesk Medium"/>
                <a:ea typeface="Space Grotesk Medium"/>
              </a:rPr>
              <a:t>"Mindscribe doesn't replace my creativity, it unblocks it. It's like having a brilliant editor over my shoulder 24/7."</a:t>
            </a:r>
            <a:endParaRPr b="0" lang="en-HK" sz="2700" spc="-1" strike="noStrike">
              <a:latin typeface="Arial"/>
            </a:endParaRPr>
          </a:p>
        </p:txBody>
      </p:sp>
      <p:sp>
        <p:nvSpPr>
          <p:cNvPr id="151" name="Google Shape;240;p26"/>
          <p:cNvSpPr/>
          <p:nvPr/>
        </p:nvSpPr>
        <p:spPr>
          <a:xfrm>
            <a:off x="571680" y="4736880"/>
            <a:ext cx="1104876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94a3b8"/>
                </a:solidFill>
                <a:latin typeface="Inter"/>
                <a:ea typeface="Inter"/>
              </a:rPr>
              <a:t>- Sarah Jenkins, Senior Copywriter @ AdFlow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245;p27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Under the Hood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53" name="Google Shape;246;p27"/>
          <p:cNvSpPr/>
          <p:nvPr/>
        </p:nvSpPr>
        <p:spPr>
          <a:xfrm>
            <a:off x="571680" y="2762280"/>
            <a:ext cx="55004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Architecture</a:t>
            </a:r>
            <a:endParaRPr b="0" lang="en-HK" sz="2100" spc="-1" strike="noStrike">
              <a:latin typeface="Arial"/>
            </a:endParaRPr>
          </a:p>
        </p:txBody>
      </p:sp>
      <p:pic>
        <p:nvPicPr>
          <p:cNvPr id="154" name="Google Shape;247;p27" descr="image.png"/>
          <p:cNvPicPr/>
          <p:nvPr/>
        </p:nvPicPr>
        <p:blipFill>
          <a:blip r:embed="rId1"/>
          <a:stretch/>
        </p:blipFill>
        <p:spPr>
          <a:xfrm>
            <a:off x="6381720" y="1533600"/>
            <a:ext cx="5238360" cy="4752720"/>
          </a:xfrm>
          <a:prstGeom prst="rect">
            <a:avLst/>
          </a:prstGeom>
          <a:ln w="0">
            <a:noFill/>
          </a:ln>
        </p:spPr>
      </p:pic>
      <p:sp>
        <p:nvSpPr>
          <p:cNvPr id="155" name="Google Shape;248;p27"/>
          <p:cNvSpPr/>
          <p:nvPr/>
        </p:nvSpPr>
        <p:spPr>
          <a:xfrm>
            <a:off x="847800" y="325764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6" name="Google Shape;249;p27"/>
          <p:cNvSpPr/>
          <p:nvPr/>
        </p:nvSpPr>
        <p:spPr>
          <a:xfrm>
            <a:off x="952560" y="3257640"/>
            <a:ext cx="485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Frontend: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React &amp; WebGL for real-time visualization.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7" name="Google Shape;250;p27"/>
          <p:cNvSpPr/>
          <p:nvPr/>
        </p:nvSpPr>
        <p:spPr>
          <a:xfrm>
            <a:off x="847800" y="370512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8" name="Google Shape;251;p27"/>
          <p:cNvSpPr/>
          <p:nvPr/>
        </p:nvSpPr>
        <p:spPr>
          <a:xfrm>
            <a:off x="952560" y="3705120"/>
            <a:ext cx="485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Backend: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Python &amp; Node.js microservices.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9" name="Google Shape;252;p27"/>
          <p:cNvSpPr/>
          <p:nvPr/>
        </p:nvSpPr>
        <p:spPr>
          <a:xfrm>
            <a:off x="847800" y="415296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60" name="Google Shape;253;p27"/>
          <p:cNvSpPr/>
          <p:nvPr/>
        </p:nvSpPr>
        <p:spPr>
          <a:xfrm>
            <a:off x="952560" y="4152960"/>
            <a:ext cx="485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AI Core: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Fine-tuned GPT-4 &amp; Llama 2 models.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61" name="Google Shape;254;p27"/>
          <p:cNvSpPr/>
          <p:nvPr/>
        </p:nvSpPr>
        <p:spPr>
          <a:xfrm>
            <a:off x="847800" y="460044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62" name="Google Shape;255;p27"/>
          <p:cNvSpPr/>
          <p:nvPr/>
        </p:nvSpPr>
        <p:spPr>
          <a:xfrm>
            <a:off x="952560" y="4600440"/>
            <a:ext cx="485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Infrastructure: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AWS auto-scaling clusters.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260;p28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760" cy="4752720"/>
          </a:xfrm>
          <a:prstGeom prst="rect">
            <a:avLst/>
          </a:prstGeom>
          <a:ln w="0">
            <a:noFill/>
          </a:ln>
        </p:spPr>
      </p:pic>
      <p:sp>
        <p:nvSpPr>
          <p:cNvPr id="164" name="Google Shape;261;p28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Product Roadmap</a:t>
            </a:r>
            <a:endParaRPr b="0" lang="en-H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266;p29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2000" cy="4752720"/>
          </a:xfrm>
          <a:prstGeom prst="rect">
            <a:avLst/>
          </a:prstGeom>
          <a:ln w="0">
            <a:noFill/>
          </a:ln>
        </p:spPr>
      </p:pic>
      <p:pic>
        <p:nvPicPr>
          <p:cNvPr id="166" name="Google Shape;267;p29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2360" cy="4752720"/>
          </a:xfrm>
          <a:prstGeom prst="rect">
            <a:avLst/>
          </a:prstGeom>
          <a:ln w="0">
            <a:noFill/>
          </a:ln>
        </p:spPr>
      </p:pic>
      <p:pic>
        <p:nvPicPr>
          <p:cNvPr id="167" name="Google Shape;268;p29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2000" cy="4752720"/>
          </a:xfrm>
          <a:prstGeom prst="rect">
            <a:avLst/>
          </a:prstGeom>
          <a:ln w="0">
            <a:noFill/>
          </a:ln>
        </p:spPr>
      </p:pic>
      <p:sp>
        <p:nvSpPr>
          <p:cNvPr id="168" name="Google Shape;269;p29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Marketing Channels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169" name="Google Shape;270;p29" descr="image.png"/>
          <p:cNvPicPr/>
          <p:nvPr/>
        </p:nvPicPr>
        <p:blipFill>
          <a:blip r:embed="rId4"/>
          <a:stretch/>
        </p:blipFill>
        <p:spPr>
          <a:xfrm>
            <a:off x="857160" y="1819440"/>
            <a:ext cx="342720" cy="304560"/>
          </a:xfrm>
          <a:prstGeom prst="rect">
            <a:avLst/>
          </a:prstGeom>
          <a:ln w="0">
            <a:noFill/>
          </a:ln>
        </p:spPr>
      </p:pic>
      <p:sp>
        <p:nvSpPr>
          <p:cNvPr id="170" name="Google Shape;271;p29"/>
          <p:cNvSpPr/>
          <p:nvPr/>
        </p:nvSpPr>
        <p:spPr>
          <a:xfrm>
            <a:off x="857160" y="2314440"/>
            <a:ext cx="109980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Content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71" name="Google Shape;272;p29"/>
          <p:cNvSpPr/>
          <p:nvPr/>
        </p:nvSpPr>
        <p:spPr>
          <a:xfrm>
            <a:off x="857160" y="2990880"/>
            <a:ext cx="29206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Tutorials on "Writing with AI" and creative workshops.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72" name="Google Shape;273;p29" descr="image.png"/>
          <p:cNvPicPr/>
          <p:nvPr/>
        </p:nvPicPr>
        <p:blipFill>
          <a:blip r:embed="rId5"/>
          <a:stretch/>
        </p:blipFill>
        <p:spPr>
          <a:xfrm>
            <a:off x="4635360" y="1819440"/>
            <a:ext cx="304560" cy="304560"/>
          </a:xfrm>
          <a:prstGeom prst="rect">
            <a:avLst/>
          </a:prstGeom>
          <a:ln w="0">
            <a:noFill/>
          </a:ln>
        </p:spPr>
      </p:pic>
      <p:sp>
        <p:nvSpPr>
          <p:cNvPr id="173" name="Google Shape;274;p29"/>
          <p:cNvSpPr/>
          <p:nvPr/>
        </p:nvSpPr>
        <p:spPr>
          <a:xfrm>
            <a:off x="4635360" y="2314440"/>
            <a:ext cx="69984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Email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74" name="Google Shape;275;p29"/>
          <p:cNvSpPr/>
          <p:nvPr/>
        </p:nvSpPr>
        <p:spPr>
          <a:xfrm>
            <a:off x="4635360" y="2990880"/>
            <a:ext cx="29206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Drip campaigns targeting agency owners.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75" name="Google Shape;276;p29" descr="image.png"/>
          <p:cNvPicPr/>
          <p:nvPr/>
        </p:nvPicPr>
        <p:blipFill>
          <a:blip r:embed="rId6"/>
          <a:stretch/>
        </p:blipFill>
        <p:spPr>
          <a:xfrm>
            <a:off x="8413560" y="1819440"/>
            <a:ext cx="380520" cy="304560"/>
          </a:xfrm>
          <a:prstGeom prst="rect">
            <a:avLst/>
          </a:prstGeom>
          <a:ln w="0">
            <a:noFill/>
          </a:ln>
        </p:spPr>
      </p:pic>
      <p:sp>
        <p:nvSpPr>
          <p:cNvPr id="176" name="Google Shape;277;p29"/>
          <p:cNvSpPr/>
          <p:nvPr/>
        </p:nvSpPr>
        <p:spPr>
          <a:xfrm>
            <a:off x="8413560" y="2314440"/>
            <a:ext cx="172980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Partnerships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77" name="Google Shape;278;p29"/>
          <p:cNvSpPr/>
          <p:nvPr/>
        </p:nvSpPr>
        <p:spPr>
          <a:xfrm>
            <a:off x="8413560" y="2990880"/>
            <a:ext cx="29206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Integrations with WordPress, Medium, and Substack.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283;p30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The Team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179" name="Google Shape;284;p30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5238360" cy="4752720"/>
          </a:xfrm>
          <a:prstGeom prst="rect">
            <a:avLst/>
          </a:prstGeom>
          <a:ln w="0">
            <a:noFill/>
          </a:ln>
        </p:spPr>
      </p:pic>
      <p:sp>
        <p:nvSpPr>
          <p:cNvPr id="180" name="Google Shape;285;p30"/>
          <p:cNvSpPr/>
          <p:nvPr/>
        </p:nvSpPr>
        <p:spPr>
          <a:xfrm>
            <a:off x="6381720" y="2828880"/>
            <a:ext cx="5238360" cy="60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3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Alex Chen (CEO)</a:t>
            </a:r>
            <a:br>
              <a:rPr sz="1800"/>
            </a:b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Ex-Google AI Research. 10 years NLP experience.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81" name="Google Shape;286;p30"/>
          <p:cNvSpPr/>
          <p:nvPr/>
        </p:nvSpPr>
        <p:spPr>
          <a:xfrm>
            <a:off x="6381720" y="3629160"/>
            <a:ext cx="5238360" cy="60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3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Maria Rodriguez (CTO)</a:t>
            </a:r>
            <a:br>
              <a:rPr sz="1800"/>
            </a:b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Full-stack architect. Scaled SaaS to 1M users.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82" name="Google Shape;287;p30"/>
          <p:cNvSpPr/>
          <p:nvPr/>
        </p:nvSpPr>
        <p:spPr>
          <a:xfrm>
            <a:off x="6381720" y="4429080"/>
            <a:ext cx="5238360" cy="60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3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David Kim (CPO)</a:t>
            </a:r>
            <a:br>
              <a:rPr sz="1800"/>
            </a:b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Award-winning novelist and product designer.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292;p31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Advisors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184" name="Google Shape;293;p31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761760" cy="761760"/>
          </a:xfrm>
          <a:prstGeom prst="rect">
            <a:avLst/>
          </a:prstGeom>
          <a:ln w="0">
            <a:noFill/>
          </a:ln>
        </p:spPr>
      </p:pic>
      <p:sp>
        <p:nvSpPr>
          <p:cNvPr id="185" name="Google Shape;294;p31"/>
          <p:cNvSpPr/>
          <p:nvPr/>
        </p:nvSpPr>
        <p:spPr>
          <a:xfrm>
            <a:off x="2095560" y="1533600"/>
            <a:ext cx="1000080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Dr. Emily Vance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86" name="Google Shape;295;p31"/>
          <p:cNvSpPr/>
          <p:nvPr/>
        </p:nvSpPr>
        <p:spPr>
          <a:xfrm>
            <a:off x="2095560" y="2066760"/>
            <a:ext cx="9524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Professor of Computational Linguistics at Stanford. Advising on ethical AI implementation.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92;p14" descr="image.png"/>
          <p:cNvPicPr/>
          <p:nvPr/>
        </p:nvPicPr>
        <p:blipFill>
          <a:blip r:embed="rId1"/>
          <a:stretch/>
        </p:blipFill>
        <p:spPr>
          <a:xfrm>
            <a:off x="571680" y="3209760"/>
            <a:ext cx="3314520" cy="1399680"/>
          </a:xfrm>
          <a:prstGeom prst="rect">
            <a:avLst/>
          </a:prstGeom>
          <a:ln w="0">
            <a:noFill/>
          </a:ln>
        </p:spPr>
      </p:pic>
      <p:pic>
        <p:nvPicPr>
          <p:cNvPr id="52" name="Google Shape;93;p14" descr="image.png"/>
          <p:cNvPicPr/>
          <p:nvPr/>
        </p:nvPicPr>
        <p:blipFill>
          <a:blip r:embed="rId2"/>
          <a:stretch/>
        </p:blipFill>
        <p:spPr>
          <a:xfrm>
            <a:off x="4438800" y="3209760"/>
            <a:ext cx="3314520" cy="1399680"/>
          </a:xfrm>
          <a:prstGeom prst="rect">
            <a:avLst/>
          </a:prstGeom>
          <a:ln w="0">
            <a:noFill/>
          </a:ln>
        </p:spPr>
      </p:pic>
      <p:pic>
        <p:nvPicPr>
          <p:cNvPr id="53" name="Google Shape;94;p14" descr="image.png"/>
          <p:cNvPicPr/>
          <p:nvPr/>
        </p:nvPicPr>
        <p:blipFill>
          <a:blip r:embed="rId3"/>
          <a:stretch/>
        </p:blipFill>
        <p:spPr>
          <a:xfrm>
            <a:off x="8305920" y="3209760"/>
            <a:ext cx="3314520" cy="1399680"/>
          </a:xfrm>
          <a:prstGeom prst="rect">
            <a:avLst/>
          </a:prstGeom>
          <a:ln w="0">
            <a:noFill/>
          </a:ln>
        </p:spPr>
      </p:pic>
      <p:sp>
        <p:nvSpPr>
          <p:cNvPr id="54" name="Google Shape;95;p14"/>
          <p:cNvSpPr/>
          <p:nvPr/>
        </p:nvSpPr>
        <p:spPr>
          <a:xfrm>
            <a:off x="571680" y="571680"/>
            <a:ext cx="11601360" cy="6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Timeline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55" name="Google Shape;96;p14"/>
          <p:cNvSpPr/>
          <p:nvPr/>
        </p:nvSpPr>
        <p:spPr>
          <a:xfrm>
            <a:off x="708840" y="3419640"/>
            <a:ext cx="304020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fafc"/>
                </a:solidFill>
                <a:latin typeface="Space Grotesk SemiBold"/>
                <a:ea typeface="Space Grotesk SemiBold"/>
              </a:rPr>
              <a:t>Phase 1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56" name="Google Shape;97;p14"/>
          <p:cNvSpPr/>
          <p:nvPr/>
        </p:nvSpPr>
        <p:spPr>
          <a:xfrm>
            <a:off x="781200" y="3952800"/>
            <a:ext cx="2895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Concept &amp; Alpha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57" name="Google Shape;98;p14"/>
          <p:cNvSpPr/>
          <p:nvPr/>
        </p:nvSpPr>
        <p:spPr>
          <a:xfrm>
            <a:off x="4575960" y="3419640"/>
            <a:ext cx="304020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fafc"/>
                </a:solidFill>
                <a:latin typeface="Space Grotesk SemiBold"/>
                <a:ea typeface="Space Grotesk SemiBold"/>
              </a:rPr>
              <a:t>Phase 2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58" name="Google Shape;99;p14"/>
          <p:cNvSpPr/>
          <p:nvPr/>
        </p:nvSpPr>
        <p:spPr>
          <a:xfrm>
            <a:off x="4648320" y="3952800"/>
            <a:ext cx="2895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Beta Development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59" name="Google Shape;100;p14"/>
          <p:cNvSpPr/>
          <p:nvPr/>
        </p:nvSpPr>
        <p:spPr>
          <a:xfrm>
            <a:off x="8443080" y="3419640"/>
            <a:ext cx="304020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fafc"/>
                </a:solidFill>
                <a:latin typeface="Space Grotesk SemiBold"/>
                <a:ea typeface="Space Grotesk SemiBold"/>
              </a:rPr>
              <a:t>Phase 3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60" name="Google Shape;101;p14"/>
          <p:cNvSpPr/>
          <p:nvPr/>
        </p:nvSpPr>
        <p:spPr>
          <a:xfrm>
            <a:off x="8515440" y="3952800"/>
            <a:ext cx="2895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Global Launch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nodeType="afterEffect" fill="hold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300;p32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Financial Projections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88" name="Google Shape;301;p32"/>
          <p:cNvSpPr/>
          <p:nvPr/>
        </p:nvSpPr>
        <p:spPr>
          <a:xfrm>
            <a:off x="571680" y="5781600"/>
            <a:ext cx="11048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Projected ARR of $15M by Year 3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89" name="Google Shape;302;p32" descr="image.png"/>
          <p:cNvPicPr/>
          <p:nvPr/>
        </p:nvPicPr>
        <p:blipFill>
          <a:blip r:embed="rId1"/>
          <a:stretch/>
        </p:blipFill>
        <p:spPr>
          <a:xfrm>
            <a:off x="590400" y="1590840"/>
            <a:ext cx="11029680" cy="3790440"/>
          </a:xfrm>
          <a:prstGeom prst="rect">
            <a:avLst/>
          </a:prstGeom>
          <a:ln w="0">
            <a:noFill/>
          </a:ln>
        </p:spPr>
      </p:pic>
      <p:sp>
        <p:nvSpPr>
          <p:cNvPr id="190" name="Google Shape;303;p32"/>
          <p:cNvSpPr/>
          <p:nvPr/>
        </p:nvSpPr>
        <p:spPr>
          <a:xfrm>
            <a:off x="590400" y="5477040"/>
            <a:ext cx="43776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e2e8f0"/>
                </a:solidFill>
                <a:latin typeface="Inter"/>
                <a:ea typeface="Inter"/>
              </a:rPr>
              <a:t>Year 1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191" name="Google Shape;304;p32"/>
          <p:cNvSpPr/>
          <p:nvPr/>
        </p:nvSpPr>
        <p:spPr>
          <a:xfrm>
            <a:off x="6105600" y="5477040"/>
            <a:ext cx="46620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e2e8f0"/>
                </a:solidFill>
                <a:latin typeface="Inter"/>
                <a:ea typeface="Inter"/>
              </a:rPr>
              <a:t>Year 2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192" name="Google Shape;305;p32"/>
          <p:cNvSpPr/>
          <p:nvPr/>
        </p:nvSpPr>
        <p:spPr>
          <a:xfrm>
            <a:off x="11153880" y="5477040"/>
            <a:ext cx="46620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e2e8f0"/>
                </a:solidFill>
                <a:latin typeface="Inter"/>
                <a:ea typeface="Inter"/>
              </a:rPr>
              <a:t>Year 3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310;p33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760" cy="4752720"/>
          </a:xfrm>
          <a:prstGeom prst="rect">
            <a:avLst/>
          </a:prstGeom>
          <a:ln w="0">
            <a:noFill/>
          </a:ln>
        </p:spPr>
      </p:pic>
      <p:sp>
        <p:nvSpPr>
          <p:cNvPr id="194" name="Google Shape;311;p33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Funding Ask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95" name="Google Shape;312;p33"/>
          <p:cNvSpPr/>
          <p:nvPr/>
        </p:nvSpPr>
        <p:spPr>
          <a:xfrm>
            <a:off x="3967200" y="2656440"/>
            <a:ext cx="4470120" cy="37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1250" spc="-1" strike="noStrike">
                <a:solidFill>
                  <a:srgbClr val="f8fafc"/>
                </a:solidFill>
                <a:latin typeface="Space Grotesk"/>
                <a:ea typeface="Space Grotesk"/>
              </a:rPr>
              <a:t>$2.5M</a:t>
            </a:r>
            <a:endParaRPr b="0" lang="en-HK" sz="11250" spc="-1" strike="noStrike">
              <a:latin typeface="Arial"/>
            </a:endParaRPr>
          </a:p>
        </p:txBody>
      </p:sp>
      <p:sp>
        <p:nvSpPr>
          <p:cNvPr id="196" name="Google Shape;313;p33"/>
          <p:cNvSpPr/>
          <p:nvPr/>
        </p:nvSpPr>
        <p:spPr>
          <a:xfrm>
            <a:off x="5210280" y="4533120"/>
            <a:ext cx="1771200" cy="5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cbd5e1"/>
                </a:solidFill>
                <a:latin typeface="Inter"/>
                <a:ea typeface="Inter"/>
              </a:rPr>
              <a:t>Seed Round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318;p34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760" cy="4752720"/>
          </a:xfrm>
          <a:prstGeom prst="rect">
            <a:avLst/>
          </a:prstGeom>
          <a:ln w="0">
            <a:noFill/>
          </a:ln>
        </p:spPr>
      </p:pic>
      <p:sp>
        <p:nvSpPr>
          <p:cNvPr id="198" name="Google Shape;319;p34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Use of Funds</a:t>
            </a:r>
            <a:endParaRPr b="0" lang="en-H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324;p35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Exit Strategy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00" name="Google Shape;325;p35"/>
          <p:cNvSpPr/>
          <p:nvPr/>
        </p:nvSpPr>
        <p:spPr>
          <a:xfrm>
            <a:off x="571680" y="2986200"/>
            <a:ext cx="55004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Acquisition Targets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01" name="Google Shape;326;p35"/>
          <p:cNvSpPr/>
          <p:nvPr/>
        </p:nvSpPr>
        <p:spPr>
          <a:xfrm>
            <a:off x="6381720" y="3267000"/>
            <a:ext cx="55004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Timeline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02" name="Google Shape;327;p35"/>
          <p:cNvSpPr/>
          <p:nvPr/>
        </p:nvSpPr>
        <p:spPr>
          <a:xfrm>
            <a:off x="6381720" y="3800520"/>
            <a:ext cx="52383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Targeting liquidity event in 5-7 years via strategic acquisition or IPO depending on market conditions.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03" name="Google Shape;328;p35"/>
          <p:cNvSpPr/>
          <p:nvPr/>
        </p:nvSpPr>
        <p:spPr>
          <a:xfrm>
            <a:off x="847800" y="348156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04" name="Google Shape;329;p35"/>
          <p:cNvSpPr/>
          <p:nvPr/>
        </p:nvSpPr>
        <p:spPr>
          <a:xfrm>
            <a:off x="952560" y="3481560"/>
            <a:ext cx="485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Major Publishing Houses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05" name="Google Shape;330;p35"/>
          <p:cNvSpPr/>
          <p:nvPr/>
        </p:nvSpPr>
        <p:spPr>
          <a:xfrm>
            <a:off x="847800" y="392904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06" name="Google Shape;331;p35"/>
          <p:cNvSpPr/>
          <p:nvPr/>
        </p:nvSpPr>
        <p:spPr>
          <a:xfrm>
            <a:off x="952560" y="3929040"/>
            <a:ext cx="485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Big Tech (Google, Microsoft)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07" name="Google Shape;332;p35"/>
          <p:cNvSpPr/>
          <p:nvPr/>
        </p:nvSpPr>
        <p:spPr>
          <a:xfrm>
            <a:off x="847800" y="437688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08" name="Google Shape;333;p35"/>
          <p:cNvSpPr/>
          <p:nvPr/>
        </p:nvSpPr>
        <p:spPr>
          <a:xfrm>
            <a:off x="952560" y="4376880"/>
            <a:ext cx="485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EdTech Conglomerates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338;p36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2000" cy="4752720"/>
          </a:xfrm>
          <a:prstGeom prst="rect">
            <a:avLst/>
          </a:prstGeom>
          <a:ln w="0">
            <a:noFill/>
          </a:ln>
        </p:spPr>
      </p:pic>
      <p:pic>
        <p:nvPicPr>
          <p:cNvPr id="210" name="Google Shape;339;p36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2360" cy="4752720"/>
          </a:xfrm>
          <a:prstGeom prst="rect">
            <a:avLst/>
          </a:prstGeom>
          <a:ln w="0">
            <a:noFill/>
          </a:ln>
        </p:spPr>
      </p:pic>
      <p:pic>
        <p:nvPicPr>
          <p:cNvPr id="211" name="Google Shape;340;p36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2000" cy="4752720"/>
          </a:xfrm>
          <a:prstGeom prst="rect">
            <a:avLst/>
          </a:prstGeom>
          <a:ln w="0">
            <a:noFill/>
          </a:ln>
        </p:spPr>
      </p:pic>
      <p:sp>
        <p:nvSpPr>
          <p:cNvPr id="212" name="Google Shape;341;p36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Why Now?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13" name="Google Shape;342;p36"/>
          <p:cNvSpPr/>
          <p:nvPr/>
        </p:nvSpPr>
        <p:spPr>
          <a:xfrm>
            <a:off x="857160" y="1819440"/>
            <a:ext cx="25599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Technological Leap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14" name="Google Shape;343;p36"/>
          <p:cNvSpPr/>
          <p:nvPr/>
        </p:nvSpPr>
        <p:spPr>
          <a:xfrm>
            <a:off x="857160" y="2495520"/>
            <a:ext cx="29206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LLMs have reached maturity for consumer application.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15" name="Google Shape;344;p36"/>
          <p:cNvSpPr/>
          <p:nvPr/>
        </p:nvSpPr>
        <p:spPr>
          <a:xfrm>
            <a:off x="4635360" y="1819440"/>
            <a:ext cx="212976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Market Demand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16" name="Google Shape;345;p36"/>
          <p:cNvSpPr/>
          <p:nvPr/>
        </p:nvSpPr>
        <p:spPr>
          <a:xfrm>
            <a:off x="4635360" y="2495520"/>
            <a:ext cx="29206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Content explosion requires automated assistance.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17" name="Google Shape;346;p36"/>
          <p:cNvSpPr/>
          <p:nvPr/>
        </p:nvSpPr>
        <p:spPr>
          <a:xfrm>
            <a:off x="8413560" y="1819440"/>
            <a:ext cx="166968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Proven Team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18" name="Google Shape;347;p36"/>
          <p:cNvSpPr/>
          <p:nvPr/>
        </p:nvSpPr>
        <p:spPr>
          <a:xfrm>
            <a:off x="8413560" y="2495520"/>
            <a:ext cx="29206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 have built and sold AI products before.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352;p37"/>
          <p:cNvSpPr/>
          <p:nvPr/>
        </p:nvSpPr>
        <p:spPr>
          <a:xfrm>
            <a:off x="295200" y="1862280"/>
            <a:ext cx="1160100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Thank You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220" name="Google Shape;353;p37"/>
          <p:cNvSpPr/>
          <p:nvPr/>
        </p:nvSpPr>
        <p:spPr>
          <a:xfrm>
            <a:off x="571680" y="3081240"/>
            <a:ext cx="11048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Questions?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21" name="Google Shape;354;p37"/>
          <p:cNvSpPr/>
          <p:nvPr/>
        </p:nvSpPr>
        <p:spPr>
          <a:xfrm>
            <a:off x="571680" y="3909960"/>
            <a:ext cx="11048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contact@mindscribe.ai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22" name="Google Shape;355;p37"/>
          <p:cNvSpPr/>
          <p:nvPr/>
        </p:nvSpPr>
        <p:spPr>
          <a:xfrm>
            <a:off x="571680" y="4548240"/>
            <a:ext cx="11048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www.mindscribe.ai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360;p38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Image Sources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24" name="Google Shape;361;p38"/>
          <p:cNvSpPr/>
          <p:nvPr/>
        </p:nvSpPr>
        <p:spPr>
          <a:xfrm>
            <a:off x="571680" y="1533600"/>
            <a:ext cx="1104876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Google Shape;362;p38"/>
          <p:cNvSpPr/>
          <p:nvPr/>
        </p:nvSpPr>
        <p:spPr>
          <a:xfrm>
            <a:off x="571680" y="251640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Google Shape;363;p38"/>
          <p:cNvSpPr/>
          <p:nvPr/>
        </p:nvSpPr>
        <p:spPr>
          <a:xfrm>
            <a:off x="571680" y="330120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Google Shape;364;p38"/>
          <p:cNvSpPr/>
          <p:nvPr/>
        </p:nvSpPr>
        <p:spPr>
          <a:xfrm>
            <a:off x="571680" y="408600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Google Shape;365;p38"/>
          <p:cNvSpPr/>
          <p:nvPr/>
        </p:nvSpPr>
        <p:spPr>
          <a:xfrm>
            <a:off x="571680" y="4870800"/>
            <a:ext cx="1104876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Google Shape;366;p38"/>
          <p:cNvSpPr/>
          <p:nvPr/>
        </p:nvSpPr>
        <p:spPr>
          <a:xfrm>
            <a:off x="571680" y="250704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Google Shape;367;p38"/>
          <p:cNvSpPr/>
          <p:nvPr/>
        </p:nvSpPr>
        <p:spPr>
          <a:xfrm>
            <a:off x="571680" y="250704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Google Shape;368;p38"/>
          <p:cNvSpPr/>
          <p:nvPr/>
        </p:nvSpPr>
        <p:spPr>
          <a:xfrm>
            <a:off x="571680" y="32914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Google Shape;369;p38"/>
          <p:cNvSpPr/>
          <p:nvPr/>
        </p:nvSpPr>
        <p:spPr>
          <a:xfrm>
            <a:off x="571680" y="32914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Google Shape;370;p38"/>
          <p:cNvSpPr/>
          <p:nvPr/>
        </p:nvSpPr>
        <p:spPr>
          <a:xfrm>
            <a:off x="571680" y="40762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Google Shape;371;p38"/>
          <p:cNvSpPr/>
          <p:nvPr/>
        </p:nvSpPr>
        <p:spPr>
          <a:xfrm>
            <a:off x="571680" y="40762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Google Shape;372;p38"/>
          <p:cNvSpPr/>
          <p:nvPr/>
        </p:nvSpPr>
        <p:spPr>
          <a:xfrm>
            <a:off x="571680" y="48610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Google Shape;373;p38"/>
          <p:cNvSpPr/>
          <p:nvPr/>
        </p:nvSpPr>
        <p:spPr>
          <a:xfrm>
            <a:off x="571680" y="48610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Google Shape;374;p38"/>
          <p:cNvSpPr/>
          <p:nvPr/>
        </p:nvSpPr>
        <p:spPr>
          <a:xfrm>
            <a:off x="571680" y="58438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Google Shape;375;p38"/>
          <p:cNvSpPr/>
          <p:nvPr/>
        </p:nvSpPr>
        <p:spPr>
          <a:xfrm>
            <a:off x="571680" y="58438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9" name="Google Shape;376;p38" descr="image.png"/>
          <p:cNvPicPr/>
          <p:nvPr/>
        </p:nvPicPr>
        <p:blipFill>
          <a:blip r:embed="rId1"/>
          <a:stretch/>
        </p:blipFill>
        <p:spPr>
          <a:xfrm>
            <a:off x="571680" y="178200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40" name="Google Shape;377;p38"/>
          <p:cNvSpPr/>
          <p:nvPr/>
        </p:nvSpPr>
        <p:spPr>
          <a:xfrm>
            <a:off x="1666800" y="167652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https://photos.peopleimages.com/picture/202304/2809796-brain-pattern-ai-generated-and-digital-graphic-of-intelligence-and-neuroscience.-isolated-dark-background-and-no-people-with-neuro-connection-and-futuristic-artificial-intelligence-data-fit_400_400.jpg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41" name="Google Shape;378;p38"/>
          <p:cNvSpPr/>
          <p:nvPr/>
        </p:nvSpPr>
        <p:spPr>
          <a:xfrm>
            <a:off x="1666800" y="21200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peopleimages.com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42" name="Google Shape;379;p38" descr="image.png"/>
          <p:cNvPicPr/>
          <p:nvPr/>
        </p:nvPicPr>
        <p:blipFill>
          <a:blip r:embed="rId2"/>
          <a:stretch/>
        </p:blipFill>
        <p:spPr>
          <a:xfrm>
            <a:off x="571680" y="266580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43" name="Google Shape;380;p38"/>
          <p:cNvSpPr/>
          <p:nvPr/>
        </p:nvSpPr>
        <p:spPr>
          <a:xfrm>
            <a:off x="1666800" y="265932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https://dfjx2uxqg3cgi.cloudfront.net/img/photo/141469/141469_00_2x.jpg?20180314143205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44" name="Google Shape;381;p38"/>
          <p:cNvSpPr/>
          <p:nvPr/>
        </p:nvSpPr>
        <p:spPr>
          <a:xfrm>
            <a:off x="1666800" y="29048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www.youworkforthem.com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45" name="Google Shape;382;p38" descr="image.png"/>
          <p:cNvPicPr/>
          <p:nvPr/>
        </p:nvPicPr>
        <p:blipFill>
          <a:blip r:embed="rId3"/>
          <a:stretch/>
        </p:blipFill>
        <p:spPr>
          <a:xfrm>
            <a:off x="571680" y="345060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46" name="Google Shape;383;p38"/>
          <p:cNvSpPr/>
          <p:nvPr/>
        </p:nvSpPr>
        <p:spPr>
          <a:xfrm>
            <a:off x="1666800" y="344412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https://cdn.dribbble.com/userupload/15813489/file/original-9784c3910b8ae034233dc1730426afbd.jpeg?resize=400x0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47" name="Google Shape;384;p38"/>
          <p:cNvSpPr/>
          <p:nvPr/>
        </p:nvSpPr>
        <p:spPr>
          <a:xfrm>
            <a:off x="1666800" y="36896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dribbble.com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48" name="Google Shape;385;p38" descr="image.png"/>
          <p:cNvPicPr/>
          <p:nvPr/>
        </p:nvPicPr>
        <p:blipFill>
          <a:blip r:embed="rId4"/>
          <a:stretch/>
        </p:blipFill>
        <p:spPr>
          <a:xfrm>
            <a:off x="571680" y="423540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49" name="Google Shape;386;p38"/>
          <p:cNvSpPr/>
          <p:nvPr/>
        </p:nvSpPr>
        <p:spPr>
          <a:xfrm>
            <a:off x="1666800" y="422892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https://images.milanote.com/milanote/9cbb6bcf-312f-4886-aa14-8c9761480e7d_Competitive+Landscape+Map+Example.png?auto=compress,format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50" name="Google Shape;387;p38"/>
          <p:cNvSpPr/>
          <p:nvPr/>
        </p:nvSpPr>
        <p:spPr>
          <a:xfrm>
            <a:off x="1666800" y="44744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milanote.com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51" name="Google Shape;388;p38" descr="image.png"/>
          <p:cNvPicPr/>
          <p:nvPr/>
        </p:nvPicPr>
        <p:blipFill>
          <a:blip r:embed="rId5"/>
          <a:stretch/>
        </p:blipFill>
        <p:spPr>
          <a:xfrm>
            <a:off x="571680" y="511920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52" name="Google Shape;389;p38"/>
          <p:cNvSpPr/>
          <p:nvPr/>
        </p:nvSpPr>
        <p:spPr>
          <a:xfrm>
            <a:off x="1666800" y="501372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https://plus.unsplash.com/premium_photo-1683141095556-6e5af882daaa?fm=jpg&amp;q=60&amp;w=3000&amp;ixlib=rb-4.1.0&amp;ixid=M3wxMjA3fDB8MHxwaG90by1wYWdlfHx8fGVufDB8fHx8fA%3D%3D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53" name="Google Shape;390;p38"/>
          <p:cNvSpPr/>
          <p:nvPr/>
        </p:nvSpPr>
        <p:spPr>
          <a:xfrm>
            <a:off x="1666800" y="54572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unsplash.com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54" name="Google Shape;391;p38" descr="image.png"/>
          <p:cNvPicPr/>
          <p:nvPr/>
        </p:nvPicPr>
        <p:blipFill>
          <a:blip r:embed="rId6"/>
          <a:stretch/>
        </p:blipFill>
        <p:spPr>
          <a:xfrm>
            <a:off x="571680" y="600300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55" name="Google Shape;392;p38"/>
          <p:cNvSpPr/>
          <p:nvPr/>
        </p:nvSpPr>
        <p:spPr>
          <a:xfrm>
            <a:off x="1666800" y="599652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https://svitla.com/uploads/ckeditor/2023/Cloud%20architecture.png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56" name="Google Shape;393;p38"/>
          <p:cNvSpPr/>
          <p:nvPr/>
        </p:nvSpPr>
        <p:spPr>
          <a:xfrm>
            <a:off x="1666800" y="62420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svitla.com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398;p39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Image Sources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58" name="Google Shape;399;p39"/>
          <p:cNvSpPr/>
          <p:nvPr/>
        </p:nvSpPr>
        <p:spPr>
          <a:xfrm>
            <a:off x="571680" y="303084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Google Shape;400;p39"/>
          <p:cNvSpPr/>
          <p:nvPr/>
        </p:nvSpPr>
        <p:spPr>
          <a:xfrm>
            <a:off x="571680" y="38062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Google Shape;401;p39"/>
          <p:cNvSpPr/>
          <p:nvPr/>
        </p:nvSpPr>
        <p:spPr>
          <a:xfrm>
            <a:off x="571680" y="38062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1" name="Google Shape;402;p39" descr="image.png"/>
          <p:cNvPicPr/>
          <p:nvPr/>
        </p:nvPicPr>
        <p:blipFill>
          <a:blip r:embed="rId1"/>
          <a:stretch/>
        </p:blipFill>
        <p:spPr>
          <a:xfrm>
            <a:off x="571680" y="31802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62" name="Google Shape;403;p39"/>
          <p:cNvSpPr/>
          <p:nvPr/>
        </p:nvSpPr>
        <p:spPr>
          <a:xfrm>
            <a:off x="1666800" y="317376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https://img.freepik.com/premium-photo/group-portrait-professional-business-teamon-dark-background_728233-2.jpg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63" name="Google Shape;404;p39"/>
          <p:cNvSpPr/>
          <p:nvPr/>
        </p:nvSpPr>
        <p:spPr>
          <a:xfrm>
            <a:off x="1666800" y="34196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www.freepik.com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64" name="Google Shape;405;p39" descr="image.png"/>
          <p:cNvPicPr/>
          <p:nvPr/>
        </p:nvPicPr>
        <p:blipFill>
          <a:blip r:embed="rId2"/>
          <a:stretch/>
        </p:blipFill>
        <p:spPr>
          <a:xfrm>
            <a:off x="571680" y="40640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65" name="Google Shape;406;p39"/>
          <p:cNvSpPr/>
          <p:nvPr/>
        </p:nvSpPr>
        <p:spPr>
          <a:xfrm>
            <a:off x="1666800" y="395856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https://img.freepik.com/premium-photo/financial-advisor-portrait-confident-workplace-company-trust-about-us-with-happy-smile-business-man-face-professional-growth-with-experience-knowledge-crossed-arms_590464-426427.jpg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66" name="Google Shape;407;p39"/>
          <p:cNvSpPr/>
          <p:nvPr/>
        </p:nvSpPr>
        <p:spPr>
          <a:xfrm>
            <a:off x="1666800" y="44024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www.freepik.com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106;p15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The Creative Bottleneck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62" name="Google Shape;107;p15"/>
          <p:cNvSpPr/>
          <p:nvPr/>
        </p:nvSpPr>
        <p:spPr>
          <a:xfrm>
            <a:off x="571680" y="2433600"/>
            <a:ext cx="55004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7171"/>
                </a:solidFill>
                <a:latin typeface="Space Grotesk SemiBold"/>
                <a:ea typeface="Space Grotesk SemiBold"/>
              </a:rPr>
              <a:t>The Problem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63" name="Google Shape;108;p15"/>
          <p:cNvSpPr/>
          <p:nvPr/>
        </p:nvSpPr>
        <p:spPr>
          <a:xfrm>
            <a:off x="571680" y="2967120"/>
            <a:ext cx="523836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Modern content demands are outpacing human capacity. Writers face burnout, repetitive tasks, and the constant pressure of "blank page syndrome."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64" name="Google Shape;109;p15"/>
          <p:cNvSpPr/>
          <p:nvPr/>
        </p:nvSpPr>
        <p:spPr>
          <a:xfrm>
            <a:off x="847800" y="403380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65" name="Google Shape;110;p15"/>
          <p:cNvSpPr/>
          <p:nvPr/>
        </p:nvSpPr>
        <p:spPr>
          <a:xfrm>
            <a:off x="952560" y="4033800"/>
            <a:ext cx="485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Low output velocity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66" name="Google Shape;111;p15"/>
          <p:cNvSpPr/>
          <p:nvPr/>
        </p:nvSpPr>
        <p:spPr>
          <a:xfrm>
            <a:off x="847800" y="448164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67" name="Google Shape;112;p15"/>
          <p:cNvSpPr/>
          <p:nvPr/>
        </p:nvSpPr>
        <p:spPr>
          <a:xfrm>
            <a:off x="952560" y="4481640"/>
            <a:ext cx="485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Inconsistent tone across large teams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68" name="Google Shape;113;p15"/>
          <p:cNvSpPr/>
          <p:nvPr/>
        </p:nvSpPr>
        <p:spPr>
          <a:xfrm>
            <a:off x="847800" y="4929120"/>
            <a:ext cx="1044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69" name="Google Shape;114;p15"/>
          <p:cNvSpPr/>
          <p:nvPr/>
        </p:nvSpPr>
        <p:spPr>
          <a:xfrm>
            <a:off x="952560" y="4929120"/>
            <a:ext cx="485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High cost of specialized copywriting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119;p16" descr="image.png"/>
          <p:cNvPicPr/>
          <p:nvPr/>
        </p:nvPicPr>
        <p:blipFill>
          <a:blip r:embed="rId1"/>
          <a:stretch/>
        </p:blipFill>
        <p:spPr>
          <a:xfrm>
            <a:off x="6095880" y="0"/>
            <a:ext cx="6095520" cy="6857640"/>
          </a:xfrm>
          <a:prstGeom prst="rect">
            <a:avLst/>
          </a:prstGeom>
          <a:ln w="0">
            <a:noFill/>
          </a:ln>
        </p:spPr>
      </p:pic>
      <p:sp>
        <p:nvSpPr>
          <p:cNvPr id="71" name="Google Shape;120;p16"/>
          <p:cNvSpPr/>
          <p:nvPr/>
        </p:nvSpPr>
        <p:spPr>
          <a:xfrm>
            <a:off x="571680" y="1938240"/>
            <a:ext cx="520020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The Mindscribe Solution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72" name="Google Shape;121;p16"/>
          <p:cNvSpPr/>
          <p:nvPr/>
        </p:nvSpPr>
        <p:spPr>
          <a:xfrm>
            <a:off x="571680" y="2614680"/>
            <a:ext cx="495252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An AI co-pilot that doesn't just write, but understands </a:t>
            </a:r>
            <a:r>
              <a:rPr b="0" i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style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. We combine large language models with proprietary style-transfer technology to amplify human creativity.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73" name="Google Shape;122;p16"/>
          <p:cNvSpPr/>
          <p:nvPr/>
        </p:nvSpPr>
        <p:spPr>
          <a:xfrm>
            <a:off x="571680" y="4167360"/>
            <a:ext cx="49525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Result: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10x faster drafting with 100% brand consistency.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127;p17" descr="image.png"/>
          <p:cNvPicPr/>
          <p:nvPr/>
        </p:nvPicPr>
        <p:blipFill>
          <a:blip r:embed="rId1"/>
          <a:stretch/>
        </p:blipFill>
        <p:spPr>
          <a:xfrm>
            <a:off x="1421640" y="2004840"/>
            <a:ext cx="3809520" cy="3809520"/>
          </a:xfrm>
          <a:prstGeom prst="rect">
            <a:avLst/>
          </a:prstGeom>
          <a:ln w="0">
            <a:noFill/>
          </a:ln>
        </p:spPr>
      </p:pic>
      <p:pic>
        <p:nvPicPr>
          <p:cNvPr id="75" name="Google Shape;128;p17" descr="image.png"/>
          <p:cNvPicPr/>
          <p:nvPr/>
        </p:nvPicPr>
        <p:blipFill>
          <a:blip r:embed="rId2"/>
          <a:stretch/>
        </p:blipFill>
        <p:spPr>
          <a:xfrm>
            <a:off x="2135880" y="2719440"/>
            <a:ext cx="2381040" cy="2381040"/>
          </a:xfrm>
          <a:prstGeom prst="rect">
            <a:avLst/>
          </a:prstGeom>
          <a:ln w="0">
            <a:noFill/>
          </a:ln>
        </p:spPr>
      </p:pic>
      <p:sp>
        <p:nvSpPr>
          <p:cNvPr id="76" name="Google Shape;129;p17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Market Opportunity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77" name="Google Shape;130;p17"/>
          <p:cNvSpPr/>
          <p:nvPr/>
        </p:nvSpPr>
        <p:spPr>
          <a:xfrm>
            <a:off x="7312680" y="3308760"/>
            <a:ext cx="345708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$48B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Content Marketing Software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78" name="Google Shape;131;p17"/>
          <p:cNvSpPr/>
          <p:nvPr/>
        </p:nvSpPr>
        <p:spPr>
          <a:xfrm>
            <a:off x="7312680" y="3756600"/>
            <a:ext cx="345708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$12B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AI Writing Assistants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79" name="Google Shape;132;p17"/>
          <p:cNvSpPr/>
          <p:nvPr/>
        </p:nvSpPr>
        <p:spPr>
          <a:xfrm>
            <a:off x="7312680" y="4204080"/>
            <a:ext cx="345708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$5B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Creative Tools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80" name="Google Shape;133;p17"/>
          <p:cNvSpPr/>
          <p:nvPr/>
        </p:nvSpPr>
        <p:spPr>
          <a:xfrm>
            <a:off x="7312680" y="3367080"/>
            <a:ext cx="190080" cy="19008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Google Shape;134;p17"/>
          <p:cNvSpPr/>
          <p:nvPr/>
        </p:nvSpPr>
        <p:spPr>
          <a:xfrm>
            <a:off x="7312680" y="3814920"/>
            <a:ext cx="190080" cy="190080"/>
          </a:xfrm>
          <a:prstGeom prst="rect">
            <a:avLst/>
          </a:prstGeom>
          <a:solidFill>
            <a:srgbClr val="818c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Google Shape;135;p17"/>
          <p:cNvSpPr/>
          <p:nvPr/>
        </p:nvSpPr>
        <p:spPr>
          <a:xfrm>
            <a:off x="7312680" y="4262400"/>
            <a:ext cx="190080" cy="190080"/>
          </a:xfrm>
          <a:prstGeom prst="rect">
            <a:avLst/>
          </a:prstGeom>
          <a:solidFill>
            <a:srgbClr val="94a3b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140;p18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760" cy="8329320"/>
          </a:xfrm>
          <a:prstGeom prst="rect">
            <a:avLst/>
          </a:prstGeom>
          <a:ln w="0">
            <a:noFill/>
          </a:ln>
        </p:spPr>
      </p:pic>
      <p:sp>
        <p:nvSpPr>
          <p:cNvPr id="84" name="Google Shape;141;p18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Intelligent Interface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85" name="Google Shape;142;p18" descr="image.png"/>
          <p:cNvPicPr/>
          <p:nvPr/>
        </p:nvPicPr>
        <p:blipFill>
          <a:blip r:embed="rId2"/>
          <a:stretch/>
        </p:blipFill>
        <p:spPr>
          <a:xfrm>
            <a:off x="581040" y="1542960"/>
            <a:ext cx="11029680" cy="831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147;p19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2000" cy="4752720"/>
          </a:xfrm>
          <a:prstGeom prst="rect">
            <a:avLst/>
          </a:prstGeom>
          <a:ln w="0">
            <a:noFill/>
          </a:ln>
        </p:spPr>
      </p:pic>
      <p:pic>
        <p:nvPicPr>
          <p:cNvPr id="87" name="Google Shape;148;p19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2360" cy="4752720"/>
          </a:xfrm>
          <a:prstGeom prst="rect">
            <a:avLst/>
          </a:prstGeom>
          <a:ln w="0">
            <a:noFill/>
          </a:ln>
        </p:spPr>
      </p:pic>
      <p:pic>
        <p:nvPicPr>
          <p:cNvPr id="88" name="Google Shape;149;p19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2000" cy="4752720"/>
          </a:xfrm>
          <a:prstGeom prst="rect">
            <a:avLst/>
          </a:prstGeom>
          <a:ln w="0">
            <a:noFill/>
          </a:ln>
        </p:spPr>
      </p:pic>
      <p:sp>
        <p:nvSpPr>
          <p:cNvPr id="89" name="Google Shape;150;p19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Why Mindscribe?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90" name="Google Shape;151;p19" descr="image.png"/>
          <p:cNvPicPr/>
          <p:nvPr/>
        </p:nvPicPr>
        <p:blipFill>
          <a:blip r:embed="rId4"/>
          <a:stretch/>
        </p:blipFill>
        <p:spPr>
          <a:xfrm>
            <a:off x="857160" y="1819440"/>
            <a:ext cx="266400" cy="304560"/>
          </a:xfrm>
          <a:prstGeom prst="rect">
            <a:avLst/>
          </a:prstGeom>
          <a:ln w="0">
            <a:noFill/>
          </a:ln>
        </p:spPr>
      </p:pic>
      <p:sp>
        <p:nvSpPr>
          <p:cNvPr id="91" name="Google Shape;152;p19"/>
          <p:cNvSpPr/>
          <p:nvPr/>
        </p:nvSpPr>
        <p:spPr>
          <a:xfrm>
            <a:off x="857160" y="2314440"/>
            <a:ext cx="84960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Speed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92" name="Google Shape;153;p19"/>
          <p:cNvSpPr/>
          <p:nvPr/>
        </p:nvSpPr>
        <p:spPr>
          <a:xfrm>
            <a:off x="857160" y="2990880"/>
            <a:ext cx="292068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Generate full blog posts, essays, or technical docs in seconds, not hours.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93" name="Google Shape;154;p19" descr="image.png"/>
          <p:cNvPicPr/>
          <p:nvPr/>
        </p:nvPicPr>
        <p:blipFill>
          <a:blip r:embed="rId5"/>
          <a:stretch/>
        </p:blipFill>
        <p:spPr>
          <a:xfrm>
            <a:off x="4635360" y="1819440"/>
            <a:ext cx="304560" cy="304560"/>
          </a:xfrm>
          <a:prstGeom prst="rect">
            <a:avLst/>
          </a:prstGeom>
          <a:ln w="0">
            <a:noFill/>
          </a:ln>
        </p:spPr>
      </p:pic>
      <p:sp>
        <p:nvSpPr>
          <p:cNvPr id="94" name="Google Shape;155;p19"/>
          <p:cNvSpPr/>
          <p:nvPr/>
        </p:nvSpPr>
        <p:spPr>
          <a:xfrm>
            <a:off x="4635360" y="2314440"/>
            <a:ext cx="207000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Personalization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95" name="Google Shape;156;p19"/>
          <p:cNvSpPr/>
          <p:nvPr/>
        </p:nvSpPr>
        <p:spPr>
          <a:xfrm>
            <a:off x="4635360" y="2990880"/>
            <a:ext cx="292068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Our "Voiceprint" technology learns your unique writing style after just 500 words.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96" name="Google Shape;157;p19" descr="image.png"/>
          <p:cNvPicPr/>
          <p:nvPr/>
        </p:nvPicPr>
        <p:blipFill>
          <a:blip r:embed="rId6"/>
          <a:stretch/>
        </p:blipFill>
        <p:spPr>
          <a:xfrm>
            <a:off x="8413560" y="1819440"/>
            <a:ext cx="304560" cy="304560"/>
          </a:xfrm>
          <a:prstGeom prst="rect">
            <a:avLst/>
          </a:prstGeom>
          <a:ln w="0">
            <a:noFill/>
          </a:ln>
        </p:spPr>
      </p:pic>
      <p:sp>
        <p:nvSpPr>
          <p:cNvPr id="97" name="Google Shape;158;p19"/>
          <p:cNvSpPr/>
          <p:nvPr/>
        </p:nvSpPr>
        <p:spPr>
          <a:xfrm>
            <a:off x="8413560" y="2314440"/>
            <a:ext cx="11397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Security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98" name="Google Shape;159;p19"/>
          <p:cNvSpPr/>
          <p:nvPr/>
        </p:nvSpPr>
        <p:spPr>
          <a:xfrm>
            <a:off x="8413560" y="2990880"/>
            <a:ext cx="292068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Enterprise-grade encryption ensuring your IP remains yours. No data training on user inputs.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164;p20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Competitive Landscape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00" name="Google Shape;165;p20"/>
          <p:cNvSpPr/>
          <p:nvPr/>
        </p:nvSpPr>
        <p:spPr>
          <a:xfrm>
            <a:off x="571680" y="7986240"/>
            <a:ext cx="11048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i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 sit at the intersection of High Creativity and High Automation.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01" name="Google Shape;166;p20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760" cy="6261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71;p21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Core Features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03" name="Google Shape;172;p21"/>
          <p:cNvSpPr/>
          <p:nvPr/>
        </p:nvSpPr>
        <p:spPr>
          <a:xfrm>
            <a:off x="571680" y="2633760"/>
            <a:ext cx="5381280" cy="99036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Google Shape;173;p21"/>
          <p:cNvSpPr/>
          <p:nvPr/>
        </p:nvSpPr>
        <p:spPr>
          <a:xfrm>
            <a:off x="762120" y="2824200"/>
            <a:ext cx="50004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Context Awareness: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Remembers facts from page 1 while writing page 50.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5" name="Google Shape;174;p21"/>
          <p:cNvSpPr/>
          <p:nvPr/>
        </p:nvSpPr>
        <p:spPr>
          <a:xfrm>
            <a:off x="6238800" y="2633760"/>
            <a:ext cx="5381280" cy="99036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Google Shape;175;p21"/>
          <p:cNvSpPr/>
          <p:nvPr/>
        </p:nvSpPr>
        <p:spPr>
          <a:xfrm>
            <a:off x="6429240" y="2824200"/>
            <a:ext cx="50004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Tone Toggle: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Switch from "Professional" to "Witty" with one click.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7" name="Google Shape;176;p21"/>
          <p:cNvSpPr/>
          <p:nvPr/>
        </p:nvSpPr>
        <p:spPr>
          <a:xfrm>
            <a:off x="571680" y="4052880"/>
            <a:ext cx="5381280" cy="99036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Google Shape;177;p21"/>
          <p:cNvSpPr/>
          <p:nvPr/>
        </p:nvSpPr>
        <p:spPr>
          <a:xfrm>
            <a:off x="762120" y="4243320"/>
            <a:ext cx="50004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SEO Optimization: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Real-time keyword suggestions and readability scoring.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9" name="Google Shape;178;p21"/>
          <p:cNvSpPr/>
          <p:nvPr/>
        </p:nvSpPr>
        <p:spPr>
          <a:xfrm>
            <a:off x="6238800" y="4052880"/>
            <a:ext cx="5381280" cy="99036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Google Shape;179;p21"/>
          <p:cNvSpPr/>
          <p:nvPr/>
        </p:nvSpPr>
        <p:spPr>
          <a:xfrm>
            <a:off x="6429240" y="4243320"/>
            <a:ext cx="50004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Plagiarism Check: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Integrated verification against billions of web pages.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en-HK</dc:language>
  <cp:lastModifiedBy/>
  <dcterms:modified xsi:type="dcterms:W3CDTF">2026-01-09T16:32:56Z</dcterms:modified>
  <cp:revision>4</cp:revision>
  <dc:subject/>
  <dc:title/>
</cp:coreProperties>
</file>