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_rels/notesSlide3.xml.rels" ContentType="application/vnd.openxmlformats-package.relationships+xml"/>
  <Override PartName="/ppt/notesSlides/notesSlide3.xml" ContentType="application/vnd.openxmlformats-officedocument.presentationml.notesSlid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24.png" ContentType="image/png"/>
  <Override PartName="/ppt/media/image1.png" ContentType="image/png"/>
  <Override PartName="/ppt/media/image31.png" ContentType="image/png"/>
  <Override PartName="/ppt/media/image25.png" ContentType="image/png"/>
  <Override PartName="/ppt/media/image12.png" ContentType="image/png"/>
  <Override PartName="/ppt/media/image7.png" ContentType="image/png"/>
  <Override PartName="/ppt/media/image37.png" ContentType="image/png"/>
  <Override PartName="/ppt/media/image13.png" ContentType="image/png"/>
  <Override PartName="/ppt/media/image8.png" ContentType="image/png"/>
  <Override PartName="/ppt/media/image38.png" ContentType="image/png"/>
  <Override PartName="/ppt/media/image40.png" ContentType="image/png"/>
  <Override PartName="/ppt/media/image9.png" ContentType="image/png"/>
  <Override PartName="/ppt/media/image39.png" ContentType="image/png"/>
  <Override PartName="/ppt/media/image41.png" ContentType="image/png"/>
  <Override PartName="/ppt/media/image30.png" ContentType="image/png"/>
  <Override PartName="/ppt/media/image28.png" ContentType="image/png"/>
  <Override PartName="/ppt/media/image42.png" ContentType="image/png"/>
  <Override PartName="/ppt/media/image43.png" ContentType="image/png"/>
  <Override PartName="/ppt/media/image11.png" ContentType="image/png"/>
  <Override PartName="/ppt/media/image36.png" ContentType="image/png"/>
  <Override PartName="/ppt/media/image6.png" ContentType="image/png"/>
  <Override PartName="/ppt/media/image29.png" ContentType="image/png"/>
  <Override PartName="/ppt/media/image10.png" ContentType="image/png"/>
  <Override PartName="/ppt/media/image5.png" ContentType="image/png"/>
  <Override PartName="/ppt/media/image35.png" ContentType="image/png"/>
  <Override PartName="/ppt/media/image34.png" ContentType="image/png"/>
  <Override PartName="/ppt/media/image4.png" ContentType="image/png"/>
  <Override PartName="/ppt/media/image27.png" ContentType="image/png"/>
  <Override PartName="/ppt/media/image33.png" ContentType="image/png"/>
  <Override PartName="/ppt/media/image3.png" ContentType="image/png"/>
  <Override PartName="/ppt/media/image26.png" ContentType="image/png"/>
  <Override PartName="/ppt/media/image32.png" ContentType="image/png"/>
  <Override PartName="/ppt/media/image2.png" ContentType="image/png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19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HK" sz="4400" spc="-1" strike="noStrike">
                <a:latin typeface="Arial"/>
              </a:rPr>
              <a:t>Click to </a:t>
            </a:r>
            <a:r>
              <a:rPr b="0" lang="en-HK" sz="4400" spc="-1" strike="noStrike">
                <a:latin typeface="Arial"/>
              </a:rPr>
              <a:t>move the </a:t>
            </a:r>
            <a:r>
              <a:rPr b="0" lang="en-HK" sz="4400" spc="-1" strike="noStrike">
                <a:latin typeface="Arial"/>
              </a:rPr>
              <a:t>slide</a:t>
            </a:r>
            <a:endParaRPr b="0" lang="en-HK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HK" sz="2000" spc="-1" strike="noStrike">
                <a:latin typeface="Arial"/>
              </a:rPr>
              <a:t>Click to edit the notes </a:t>
            </a:r>
            <a:r>
              <a:rPr b="0" lang="en-HK" sz="2000" spc="-1" strike="noStrike">
                <a:latin typeface="Arial"/>
              </a:rPr>
              <a:t>format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HK" sz="1400" spc="-1" strike="noStrike">
                <a:latin typeface="Times New Roman"/>
              </a:rPr>
              <a:t>&lt;header&gt;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HK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n-HK" sz="1400" spc="-1" strike="noStrike">
                <a:latin typeface="Times New Roman"/>
              </a:rPr>
              <a:t>&lt;date/time&gt;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HK" sz="1400" spc="-1" strike="noStrike">
                <a:latin typeface="Times New Roman"/>
              </a:defRPr>
            </a:lvl1pPr>
          </a:lstStyle>
          <a:p>
            <a:r>
              <a:rPr b="0" lang="en-HK" sz="1400" spc="-1" strike="noStrike">
                <a:latin typeface="Times New Roman"/>
              </a:rPr>
              <a:t>&lt;footer&gt;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n-HK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E6798975-70CD-4903-A041-0BE65E20BC5B}" type="slidenum">
              <a:rPr b="0" lang="en-HK" sz="1400" spc="-1" strike="noStrike">
                <a:latin typeface="Times New Roman"/>
              </a:rPr>
              <a:t>&lt;number&gt;</a:t>
            </a:fld>
            <a:endParaRPr b="0" lang="en-HK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ln w="0">
            <a:noFill/>
          </a:ln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HK" sz="2000" spc="-1" strike="noStrike">
                <a:latin typeface="Arial"/>
              </a:rPr>
              <a:t>W</a:t>
            </a:r>
            <a:r>
              <a:rPr b="0" lang="en-HK" sz="2000" spc="-1" strike="noStrike">
                <a:latin typeface="Arial"/>
              </a:rPr>
              <a:t>r</a:t>
            </a:r>
            <a:r>
              <a:rPr b="0" lang="en-HK" sz="2000" spc="-1" strike="noStrike">
                <a:latin typeface="Arial"/>
              </a:rPr>
              <a:t>i</a:t>
            </a:r>
            <a:r>
              <a:rPr b="0" lang="en-HK" sz="2000" spc="-1" strike="noStrike">
                <a:latin typeface="Arial"/>
              </a:rPr>
              <a:t>t</a:t>
            </a:r>
            <a:r>
              <a:rPr b="0" lang="en-HK" sz="2000" spc="-1" strike="noStrike">
                <a:latin typeface="Arial"/>
              </a:rPr>
              <a:t>e</a:t>
            </a:r>
            <a:r>
              <a:rPr b="0" lang="en-HK" sz="2000" spc="-1" strike="noStrike">
                <a:latin typeface="Arial"/>
              </a:rPr>
              <a:t>r</a:t>
            </a:r>
            <a:r>
              <a:rPr b="0" lang="en-HK" sz="2000" spc="-1" strike="noStrike">
                <a:latin typeface="Arial"/>
              </a:rPr>
              <a:t>s</a:t>
            </a:r>
            <a:r>
              <a:rPr b="0" lang="en-HK" sz="2000" spc="-1" strike="noStrike">
                <a:latin typeface="Arial"/>
              </a:rPr>
              <a:t> </a:t>
            </a:r>
            <a:r>
              <a:rPr b="0" lang="en-HK" sz="2000" spc="-1" strike="noStrike">
                <a:latin typeface="Arial"/>
              </a:rPr>
              <a:t>a</a:t>
            </a:r>
            <a:r>
              <a:rPr b="0" lang="en-HK" sz="2000" spc="-1" strike="noStrike">
                <a:latin typeface="Arial"/>
              </a:rPr>
              <a:t>r</a:t>
            </a:r>
            <a:r>
              <a:rPr b="0" lang="en-HK" sz="2000" spc="-1" strike="noStrike">
                <a:latin typeface="Arial"/>
              </a:rPr>
              <a:t>e</a:t>
            </a:r>
            <a:r>
              <a:rPr b="0" lang="en-HK" sz="2000" spc="-1" strike="noStrike">
                <a:latin typeface="Arial"/>
              </a:rPr>
              <a:t> </a:t>
            </a:r>
            <a:r>
              <a:rPr b="0" lang="en-HK" sz="2000" spc="-1" strike="noStrike">
                <a:latin typeface="Arial"/>
              </a:rPr>
              <a:t>f</a:t>
            </a:r>
            <a:r>
              <a:rPr b="0" lang="en-HK" sz="2000" spc="-1" strike="noStrike">
                <a:latin typeface="Arial"/>
              </a:rPr>
              <a:t>a</a:t>
            </a:r>
            <a:r>
              <a:rPr b="0" lang="en-HK" sz="2000" spc="-1" strike="noStrike">
                <a:latin typeface="Arial"/>
              </a:rPr>
              <a:t>c</a:t>
            </a:r>
            <a:r>
              <a:rPr b="0" lang="en-HK" sz="2000" spc="-1" strike="noStrike">
                <a:latin typeface="Arial"/>
              </a:rPr>
              <a:t>i</a:t>
            </a:r>
            <a:r>
              <a:rPr b="0" lang="en-HK" sz="2000" spc="-1" strike="noStrike">
                <a:latin typeface="Arial"/>
              </a:rPr>
              <a:t>n</a:t>
            </a:r>
            <a:r>
              <a:rPr b="0" lang="en-HK" sz="2000" spc="-1" strike="noStrike">
                <a:latin typeface="Arial"/>
              </a:rPr>
              <a:t>g</a:t>
            </a:r>
            <a:r>
              <a:rPr b="0" lang="en-HK" sz="2000" spc="-1" strike="noStrike">
                <a:latin typeface="Arial"/>
              </a:rPr>
              <a:t> </a:t>
            </a:r>
            <a:r>
              <a:rPr b="0" lang="en-HK" sz="2000" spc="-1" strike="noStrike">
                <a:latin typeface="Arial"/>
              </a:rPr>
              <a:t>b</a:t>
            </a:r>
            <a:r>
              <a:rPr b="0" lang="en-HK" sz="2000" spc="-1" strike="noStrike">
                <a:latin typeface="Arial"/>
              </a:rPr>
              <a:t>u</a:t>
            </a:r>
            <a:r>
              <a:rPr b="0" lang="en-HK" sz="2000" spc="-1" strike="noStrike">
                <a:latin typeface="Arial"/>
              </a:rPr>
              <a:t>r</a:t>
            </a:r>
            <a:r>
              <a:rPr b="0" lang="en-HK" sz="2000" spc="-1" strike="noStrike">
                <a:latin typeface="Arial"/>
              </a:rPr>
              <a:t>n</a:t>
            </a:r>
            <a:r>
              <a:rPr b="0" lang="en-HK" sz="2000" spc="-1" strike="noStrike">
                <a:latin typeface="Arial"/>
              </a:rPr>
              <a:t>o</a:t>
            </a:r>
            <a:r>
              <a:rPr b="0" lang="en-HK" sz="2000" spc="-1" strike="noStrike">
                <a:latin typeface="Arial"/>
              </a:rPr>
              <a:t>u</a:t>
            </a:r>
            <a:r>
              <a:rPr b="0" lang="en-HK" sz="2000" spc="-1" strike="noStrike">
                <a:latin typeface="Arial"/>
              </a:rPr>
              <a:t>t</a:t>
            </a:r>
            <a:r>
              <a:rPr b="0" lang="en-HK" sz="2000" spc="-1" strike="noStrike">
                <a:latin typeface="Arial"/>
              </a:rPr>
              <a:t>,</a:t>
            </a:r>
            <a:r>
              <a:rPr b="0" lang="en-HK" sz="2000" spc="-1" strike="noStrike">
                <a:latin typeface="Arial"/>
              </a:rPr>
              <a:t> </a:t>
            </a:r>
            <a:r>
              <a:rPr b="0" lang="en-HK" sz="2000" spc="-1" strike="noStrike">
                <a:latin typeface="Arial"/>
              </a:rPr>
              <a:t>a</a:t>
            </a:r>
            <a:r>
              <a:rPr b="0" lang="en-HK" sz="2000" spc="-1" strike="noStrike">
                <a:latin typeface="Arial"/>
              </a:rPr>
              <a:t>n</a:t>
            </a:r>
            <a:r>
              <a:rPr b="0" lang="en-HK" sz="2000" spc="-1" strike="noStrike">
                <a:latin typeface="Arial"/>
              </a:rPr>
              <a:t>d</a:t>
            </a:r>
            <a:r>
              <a:rPr b="0" lang="en-HK" sz="2000" spc="-1" strike="noStrike">
                <a:latin typeface="Arial"/>
              </a:rPr>
              <a:t> </a:t>
            </a:r>
            <a:r>
              <a:rPr b="0" lang="en-HK" sz="2000" spc="-1" strike="noStrike">
                <a:latin typeface="Arial"/>
              </a:rPr>
              <a:t>b</a:t>
            </a:r>
            <a:r>
              <a:rPr b="0" lang="en-HK" sz="2000" spc="-1" strike="noStrike">
                <a:latin typeface="Arial"/>
              </a:rPr>
              <a:t>u</a:t>
            </a:r>
            <a:r>
              <a:rPr b="0" lang="en-HK" sz="2000" spc="-1" strike="noStrike">
                <a:latin typeface="Arial"/>
              </a:rPr>
              <a:t>s</a:t>
            </a:r>
            <a:r>
              <a:rPr b="0" lang="en-HK" sz="2000" spc="-1" strike="noStrike">
                <a:latin typeface="Arial"/>
              </a:rPr>
              <a:t>i</a:t>
            </a:r>
            <a:r>
              <a:rPr b="0" lang="en-HK" sz="2000" spc="-1" strike="noStrike">
                <a:latin typeface="Arial"/>
              </a:rPr>
              <a:t>n</a:t>
            </a:r>
            <a:r>
              <a:rPr b="0" lang="en-HK" sz="2000" spc="-1" strike="noStrike">
                <a:latin typeface="Arial"/>
              </a:rPr>
              <a:t>e</a:t>
            </a:r>
            <a:r>
              <a:rPr b="0" lang="en-HK" sz="2000" spc="-1" strike="noStrike">
                <a:latin typeface="Arial"/>
              </a:rPr>
              <a:t>s</a:t>
            </a:r>
            <a:r>
              <a:rPr b="0" lang="en-HK" sz="2000" spc="-1" strike="noStrike">
                <a:latin typeface="Arial"/>
              </a:rPr>
              <a:t>s</a:t>
            </a:r>
            <a:r>
              <a:rPr b="0" lang="en-HK" sz="2000" spc="-1" strike="noStrike">
                <a:latin typeface="Arial"/>
              </a:rPr>
              <a:t>e</a:t>
            </a:r>
            <a:r>
              <a:rPr b="0" lang="en-HK" sz="2000" spc="-1" strike="noStrike">
                <a:latin typeface="Arial"/>
              </a:rPr>
              <a:t>s</a:t>
            </a:r>
            <a:r>
              <a:rPr b="0" lang="en-HK" sz="2000" spc="-1" strike="noStrike">
                <a:latin typeface="Arial"/>
              </a:rPr>
              <a:t> </a:t>
            </a:r>
            <a:r>
              <a:rPr b="0" lang="en-HK" sz="2000" spc="-1" strike="noStrike">
                <a:latin typeface="Arial"/>
              </a:rPr>
              <a:t>a</a:t>
            </a:r>
            <a:r>
              <a:rPr b="0" lang="en-HK" sz="2000" spc="-1" strike="noStrike">
                <a:latin typeface="Arial"/>
              </a:rPr>
              <a:t>r</a:t>
            </a:r>
            <a:r>
              <a:rPr b="0" lang="en-HK" sz="2000" spc="-1" strike="noStrike">
                <a:latin typeface="Arial"/>
              </a:rPr>
              <a:t>e</a:t>
            </a:r>
            <a:r>
              <a:rPr b="0" lang="en-HK" sz="2000" spc="-1" strike="noStrike">
                <a:latin typeface="Arial"/>
              </a:rPr>
              <a:t> </a:t>
            </a:r>
            <a:r>
              <a:rPr b="0" lang="en-HK" sz="2000" spc="-1" strike="noStrike">
                <a:latin typeface="Arial"/>
              </a:rPr>
              <a:t>s</a:t>
            </a:r>
            <a:r>
              <a:rPr b="0" lang="en-HK" sz="2000" spc="-1" strike="noStrike">
                <a:latin typeface="Arial"/>
              </a:rPr>
              <a:t>t</a:t>
            </a:r>
            <a:r>
              <a:rPr b="0" lang="en-HK" sz="2000" spc="-1" strike="noStrike">
                <a:latin typeface="Arial"/>
              </a:rPr>
              <a:t>r</a:t>
            </a:r>
            <a:r>
              <a:rPr b="0" lang="en-HK" sz="2000" spc="-1" strike="noStrike">
                <a:latin typeface="Arial"/>
              </a:rPr>
              <a:t>u</a:t>
            </a:r>
            <a:r>
              <a:rPr b="0" lang="en-HK" sz="2000" spc="-1" strike="noStrike">
                <a:latin typeface="Arial"/>
              </a:rPr>
              <a:t>g</a:t>
            </a:r>
            <a:r>
              <a:rPr b="0" lang="en-HK" sz="2000" spc="-1" strike="noStrike">
                <a:latin typeface="Arial"/>
              </a:rPr>
              <a:t>g</a:t>
            </a:r>
            <a:r>
              <a:rPr b="0" lang="en-HK" sz="2000" spc="-1" strike="noStrike">
                <a:latin typeface="Arial"/>
              </a:rPr>
              <a:t>l</a:t>
            </a:r>
            <a:r>
              <a:rPr b="0" lang="en-HK" sz="2000" spc="-1" strike="noStrike">
                <a:latin typeface="Arial"/>
              </a:rPr>
              <a:t>i</a:t>
            </a:r>
            <a:r>
              <a:rPr b="0" lang="en-HK" sz="2000" spc="-1" strike="noStrike">
                <a:latin typeface="Arial"/>
              </a:rPr>
              <a:t>n</a:t>
            </a:r>
            <a:r>
              <a:rPr b="0" lang="en-HK" sz="2000" spc="-1" strike="noStrike">
                <a:latin typeface="Arial"/>
              </a:rPr>
              <a:t>g</a:t>
            </a:r>
            <a:r>
              <a:rPr b="0" lang="en-HK" sz="2000" spc="-1" strike="noStrike">
                <a:latin typeface="Arial"/>
              </a:rPr>
              <a:t> </a:t>
            </a:r>
            <a:r>
              <a:rPr b="0" lang="en-HK" sz="2000" spc="-1" strike="noStrike">
                <a:latin typeface="Arial"/>
              </a:rPr>
              <a:t>t</a:t>
            </a:r>
            <a:r>
              <a:rPr b="0" lang="en-HK" sz="2000" spc="-1" strike="noStrike">
                <a:latin typeface="Arial"/>
              </a:rPr>
              <a:t>o</a:t>
            </a:r>
            <a:r>
              <a:rPr b="0" lang="en-HK" sz="2000" spc="-1" strike="noStrike">
                <a:latin typeface="Arial"/>
              </a:rPr>
              <a:t> </a:t>
            </a:r>
            <a:r>
              <a:rPr b="0" lang="en-HK" sz="2000" spc="-1" strike="noStrike">
                <a:latin typeface="Arial"/>
              </a:rPr>
              <a:t>m</a:t>
            </a:r>
            <a:r>
              <a:rPr b="0" lang="en-HK" sz="2000" spc="-1" strike="noStrike">
                <a:latin typeface="Arial"/>
              </a:rPr>
              <a:t>a</a:t>
            </a:r>
            <a:r>
              <a:rPr b="0" lang="en-HK" sz="2000" spc="-1" strike="noStrike">
                <a:latin typeface="Arial"/>
              </a:rPr>
              <a:t>i</a:t>
            </a:r>
            <a:r>
              <a:rPr b="0" lang="en-HK" sz="2000" spc="-1" strike="noStrike">
                <a:latin typeface="Arial"/>
              </a:rPr>
              <a:t>n</a:t>
            </a:r>
            <a:r>
              <a:rPr b="0" lang="en-HK" sz="2000" spc="-1" strike="noStrike">
                <a:latin typeface="Arial"/>
              </a:rPr>
              <a:t>t</a:t>
            </a:r>
            <a:r>
              <a:rPr b="0" lang="en-HK" sz="2000" spc="-1" strike="noStrike">
                <a:latin typeface="Arial"/>
              </a:rPr>
              <a:t>a</a:t>
            </a:r>
            <a:r>
              <a:rPr b="0" lang="en-HK" sz="2000" spc="-1" strike="noStrike">
                <a:latin typeface="Arial"/>
              </a:rPr>
              <a:t>i</a:t>
            </a:r>
            <a:r>
              <a:rPr b="0" lang="en-HK" sz="2000" spc="-1" strike="noStrike">
                <a:latin typeface="Arial"/>
              </a:rPr>
              <a:t>n</a:t>
            </a:r>
            <a:r>
              <a:rPr b="0" lang="en-HK" sz="2000" spc="-1" strike="noStrike">
                <a:latin typeface="Arial"/>
              </a:rPr>
              <a:t> </a:t>
            </a:r>
            <a:r>
              <a:rPr b="0" lang="en-HK" sz="2000" spc="-1" strike="noStrike">
                <a:latin typeface="Arial"/>
              </a:rPr>
              <a:t>a</a:t>
            </a:r>
            <a:r>
              <a:rPr b="0" lang="en-HK" sz="2000" spc="-1" strike="noStrike">
                <a:latin typeface="Arial"/>
              </a:rPr>
              <a:t> </a:t>
            </a:r>
            <a:r>
              <a:rPr b="0" lang="en-HK" sz="2000" spc="-1" strike="noStrike">
                <a:latin typeface="Arial"/>
              </a:rPr>
              <a:t>c</a:t>
            </a:r>
            <a:r>
              <a:rPr b="0" lang="en-HK" sz="2000" spc="-1" strike="noStrike">
                <a:latin typeface="Arial"/>
              </a:rPr>
              <a:t>o</a:t>
            </a:r>
            <a:r>
              <a:rPr b="0" lang="en-HK" sz="2000" spc="-1" strike="noStrike">
                <a:latin typeface="Arial"/>
              </a:rPr>
              <a:t>n</a:t>
            </a:r>
            <a:r>
              <a:rPr b="0" lang="en-HK" sz="2000" spc="-1" strike="noStrike">
                <a:latin typeface="Arial"/>
              </a:rPr>
              <a:t>s</a:t>
            </a:r>
            <a:r>
              <a:rPr b="0" lang="en-HK" sz="2000" spc="-1" strike="noStrike">
                <a:latin typeface="Arial"/>
              </a:rPr>
              <a:t>i</a:t>
            </a:r>
            <a:r>
              <a:rPr b="0" lang="en-HK" sz="2000" spc="-1" strike="noStrike">
                <a:latin typeface="Arial"/>
              </a:rPr>
              <a:t>s</a:t>
            </a:r>
            <a:r>
              <a:rPr b="0" lang="en-HK" sz="2000" spc="-1" strike="noStrike">
                <a:latin typeface="Arial"/>
              </a:rPr>
              <a:t>t</a:t>
            </a:r>
            <a:r>
              <a:rPr b="0" lang="en-HK" sz="2000" spc="-1" strike="noStrike">
                <a:latin typeface="Arial"/>
              </a:rPr>
              <a:t>e</a:t>
            </a:r>
            <a:r>
              <a:rPr b="0" lang="en-HK" sz="2000" spc="-1" strike="noStrike">
                <a:latin typeface="Arial"/>
              </a:rPr>
              <a:t>n</a:t>
            </a:r>
            <a:r>
              <a:rPr b="0" lang="en-HK" sz="2000" spc="-1" strike="noStrike">
                <a:latin typeface="Arial"/>
              </a:rPr>
              <a:t>t</a:t>
            </a:r>
            <a:r>
              <a:rPr b="0" lang="en-HK" sz="2000" spc="-1" strike="noStrike">
                <a:latin typeface="Arial"/>
              </a:rPr>
              <a:t> </a:t>
            </a:r>
            <a:r>
              <a:rPr b="0" lang="en-HK" sz="2000" spc="-1" strike="noStrike">
                <a:latin typeface="Arial"/>
              </a:rPr>
              <a:t>b</a:t>
            </a:r>
            <a:r>
              <a:rPr b="0" lang="en-HK" sz="2000" spc="-1" strike="noStrike">
                <a:latin typeface="Arial"/>
              </a:rPr>
              <a:t>r</a:t>
            </a:r>
            <a:r>
              <a:rPr b="0" lang="en-HK" sz="2000" spc="-1" strike="noStrike">
                <a:latin typeface="Arial"/>
              </a:rPr>
              <a:t>a</a:t>
            </a:r>
            <a:r>
              <a:rPr b="0" lang="en-HK" sz="2000" spc="-1" strike="noStrike">
                <a:latin typeface="Arial"/>
              </a:rPr>
              <a:t>n</a:t>
            </a:r>
            <a:r>
              <a:rPr b="0" lang="en-HK" sz="2000" spc="-1" strike="noStrike">
                <a:latin typeface="Arial"/>
              </a:rPr>
              <a:t>d</a:t>
            </a:r>
            <a:r>
              <a:rPr b="0" lang="en-HK" sz="2000" spc="-1" strike="noStrike">
                <a:latin typeface="Arial"/>
              </a:rPr>
              <a:t> </a:t>
            </a:r>
            <a:r>
              <a:rPr b="0" lang="en-HK" sz="2000" spc="-1" strike="noStrike">
                <a:latin typeface="Arial"/>
              </a:rPr>
              <a:t>v</a:t>
            </a:r>
            <a:r>
              <a:rPr b="0" lang="en-HK" sz="2000" spc="-1" strike="noStrike">
                <a:latin typeface="Arial"/>
              </a:rPr>
              <a:t>o</a:t>
            </a:r>
            <a:r>
              <a:rPr b="0" lang="en-HK" sz="2000" spc="-1" strike="noStrike">
                <a:latin typeface="Arial"/>
              </a:rPr>
              <a:t>i</a:t>
            </a:r>
            <a:r>
              <a:rPr b="0" lang="en-HK" sz="2000" spc="-1" strike="noStrike">
                <a:latin typeface="Arial"/>
              </a:rPr>
              <a:t>c</a:t>
            </a:r>
            <a:r>
              <a:rPr b="0" lang="en-HK" sz="2000" spc="-1" strike="noStrike">
                <a:latin typeface="Arial"/>
              </a:rPr>
              <a:t>e</a:t>
            </a:r>
            <a:r>
              <a:rPr b="0" lang="en-HK" sz="2000" spc="-1" strike="noStrike">
                <a:latin typeface="Arial"/>
              </a:rPr>
              <a:t> </a:t>
            </a:r>
            <a:r>
              <a:rPr b="0" lang="en-HK" sz="2000" spc="-1" strike="noStrike">
                <a:latin typeface="Arial"/>
              </a:rPr>
              <a:t>a</a:t>
            </a:r>
            <a:r>
              <a:rPr b="0" lang="en-HK" sz="2000" spc="-1" strike="noStrike">
                <a:latin typeface="Arial"/>
              </a:rPr>
              <a:t>c</a:t>
            </a:r>
            <a:r>
              <a:rPr b="0" lang="en-HK" sz="2000" spc="-1" strike="noStrike">
                <a:latin typeface="Arial"/>
              </a:rPr>
              <a:t>r</a:t>
            </a:r>
            <a:r>
              <a:rPr b="0" lang="en-HK" sz="2000" spc="-1" strike="noStrike">
                <a:latin typeface="Arial"/>
              </a:rPr>
              <a:t>o</a:t>
            </a:r>
            <a:r>
              <a:rPr b="0" lang="en-HK" sz="2000" spc="-1" strike="noStrike">
                <a:latin typeface="Arial"/>
              </a:rPr>
              <a:t>s</a:t>
            </a:r>
            <a:r>
              <a:rPr b="0" lang="en-HK" sz="2000" spc="-1" strike="noStrike">
                <a:latin typeface="Arial"/>
              </a:rPr>
              <a:t>s</a:t>
            </a:r>
            <a:r>
              <a:rPr b="0" lang="en-HK" sz="2000" spc="-1" strike="noStrike">
                <a:latin typeface="Arial"/>
              </a:rPr>
              <a:t> </a:t>
            </a:r>
            <a:r>
              <a:rPr b="0" lang="en-HK" sz="2000" spc="-1" strike="noStrike">
                <a:latin typeface="Arial"/>
              </a:rPr>
              <a:t>g</a:t>
            </a:r>
            <a:r>
              <a:rPr b="0" lang="en-HK" sz="2000" spc="-1" strike="noStrike">
                <a:latin typeface="Arial"/>
              </a:rPr>
              <a:t>r</a:t>
            </a:r>
            <a:r>
              <a:rPr b="0" lang="en-HK" sz="2000" spc="-1" strike="noStrike">
                <a:latin typeface="Arial"/>
              </a:rPr>
              <a:t>o</a:t>
            </a:r>
            <a:r>
              <a:rPr b="0" lang="en-HK" sz="2000" spc="-1" strike="noStrike">
                <a:latin typeface="Arial"/>
              </a:rPr>
              <a:t>w</a:t>
            </a:r>
            <a:r>
              <a:rPr b="0" lang="en-HK" sz="2000" spc="-1" strike="noStrike">
                <a:latin typeface="Arial"/>
              </a:rPr>
              <a:t>i</a:t>
            </a:r>
            <a:r>
              <a:rPr b="0" lang="en-HK" sz="2000" spc="-1" strike="noStrike">
                <a:latin typeface="Arial"/>
              </a:rPr>
              <a:t>n</a:t>
            </a:r>
            <a:r>
              <a:rPr b="0" lang="en-HK" sz="2000" spc="-1" strike="noStrike">
                <a:latin typeface="Arial"/>
              </a:rPr>
              <a:t>g</a:t>
            </a:r>
            <a:r>
              <a:rPr b="0" lang="en-HK" sz="2000" spc="-1" strike="noStrike">
                <a:latin typeface="Arial"/>
              </a:rPr>
              <a:t> </a:t>
            </a:r>
            <a:r>
              <a:rPr b="0" lang="en-HK" sz="2000" spc="-1" strike="noStrike">
                <a:latin typeface="Arial"/>
              </a:rPr>
              <a:t>t</a:t>
            </a:r>
            <a:r>
              <a:rPr b="0" lang="en-HK" sz="2000" spc="-1" strike="noStrike">
                <a:latin typeface="Arial"/>
              </a:rPr>
              <a:t>e</a:t>
            </a:r>
            <a:r>
              <a:rPr b="0" lang="en-HK" sz="2000" spc="-1" strike="noStrike">
                <a:latin typeface="Arial"/>
              </a:rPr>
              <a:t>a</a:t>
            </a:r>
            <a:r>
              <a:rPr b="0" lang="en-HK" sz="2000" spc="-1" strike="noStrike">
                <a:latin typeface="Arial"/>
              </a:rPr>
              <a:t>m</a:t>
            </a:r>
            <a:r>
              <a:rPr b="0" lang="en-HK" sz="2000" spc="-1" strike="noStrike">
                <a:latin typeface="Arial"/>
              </a:rPr>
              <a:t>s</a:t>
            </a:r>
            <a:r>
              <a:rPr b="0" lang="en-HK" sz="2000" spc="-1" strike="noStrike">
                <a:latin typeface="Arial"/>
              </a:rPr>
              <a:t>.</a:t>
            </a:r>
            <a:endParaRPr b="0" lang="en-HK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8FE6BA2-CAED-4EC8-B0B3-001764AC0E9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AE7A762-EDA3-478F-820B-DB9AE377127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2F53DF3-A18E-430B-B2DE-AC4220FFF02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37BEDCD-8BAF-4F90-9907-4F1ADD95F92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696A38E-B74E-417E-818B-975FCA57C26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FD6E21E-7167-4C0A-B00F-71AA6A905D3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C18D411-C119-4A5C-B063-EABEF9A893B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948B72D-9FCD-4098-A525-BD19F90B2D8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38061D3-9C5D-4004-B27F-0E32260CB40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8E7B8D7-8C3D-46EF-91D4-2C230FE198C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2651F6C-B800-4AAF-931B-CF387E18DF4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0BF44F7-6851-4475-90AA-F60ED4F27F9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8C50E5A-4873-4B5A-8562-9DCD33F954C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70A415E-BBD1-4E22-8875-513E1CEF5CF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5A5EAD0-600E-4157-8028-59C8871DC4A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AF44855-901C-4418-98CA-2651E47B125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0589A34-2CA9-47B9-A8F6-4FC468BC589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22E7D89-4AEC-4EC5-BE69-5EC02D85D9A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6352301-C401-4968-8BE2-965001B1884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282F3AC-9C50-4E0D-BCD6-1417CB4761E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105857C-6BA4-4015-B212-F2591C976BD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FB0D0A9-064C-47A9-921E-B425C5F58E9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7F57298-DD29-482F-89C0-A2D6B56D922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3127DDC-2F43-48F1-9EDF-1F2ED7841C3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n-HK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HK" sz="1400" spc="-1" strike="noStrike">
                <a:latin typeface="Times New Roman"/>
              </a:rPr>
              <a:t>&lt;footer&gt;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79B01EA8-21C4-4CEE-8B9C-7BE92AA10463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endParaRPr b="0" lang="en-HK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n-HK" sz="1400" spc="-1" strike="noStrike">
                <a:latin typeface="Times New Roman"/>
              </a:defRPr>
            </a:lvl1pPr>
          </a:lstStyle>
          <a:p>
            <a:r>
              <a:rPr b="0" lang="en-HK" sz="1400" spc="-1" strike="noStrike">
                <a:latin typeface="Times New Roman"/>
              </a:rPr>
              <a:t>&lt;date/time&gt;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HK" sz="4400" spc="-1" strike="noStrike">
                <a:latin typeface="Arial"/>
              </a:rPr>
              <a:t>C</a:t>
            </a:r>
            <a:r>
              <a:rPr b="0" lang="en-HK" sz="4400" spc="-1" strike="noStrike">
                <a:latin typeface="Arial"/>
              </a:rPr>
              <a:t>l</a:t>
            </a:r>
            <a:r>
              <a:rPr b="0" lang="en-HK" sz="4400" spc="-1" strike="noStrike">
                <a:latin typeface="Arial"/>
              </a:rPr>
              <a:t>i</a:t>
            </a:r>
            <a:r>
              <a:rPr b="0" lang="en-HK" sz="4400" spc="-1" strike="noStrike">
                <a:latin typeface="Arial"/>
              </a:rPr>
              <a:t>c</a:t>
            </a:r>
            <a:r>
              <a:rPr b="0" lang="en-HK" sz="4400" spc="-1" strike="noStrike">
                <a:latin typeface="Arial"/>
              </a:rPr>
              <a:t>k</a:t>
            </a:r>
            <a:r>
              <a:rPr b="0" lang="en-HK" sz="4400" spc="-1" strike="noStrike">
                <a:latin typeface="Arial"/>
              </a:rPr>
              <a:t> </a:t>
            </a:r>
            <a:r>
              <a:rPr b="0" lang="en-HK" sz="4400" spc="-1" strike="noStrike">
                <a:latin typeface="Arial"/>
              </a:rPr>
              <a:t>t</a:t>
            </a:r>
            <a:r>
              <a:rPr b="0" lang="en-HK" sz="4400" spc="-1" strike="noStrike">
                <a:latin typeface="Arial"/>
              </a:rPr>
              <a:t>o</a:t>
            </a:r>
            <a:r>
              <a:rPr b="0" lang="en-HK" sz="4400" spc="-1" strike="noStrike">
                <a:latin typeface="Arial"/>
              </a:rPr>
              <a:t> </a:t>
            </a:r>
            <a:r>
              <a:rPr b="0" lang="en-HK" sz="4400" spc="-1" strike="noStrike">
                <a:latin typeface="Arial"/>
              </a:rPr>
              <a:t>e</a:t>
            </a:r>
            <a:r>
              <a:rPr b="0" lang="en-HK" sz="4400" spc="-1" strike="noStrike">
                <a:latin typeface="Arial"/>
              </a:rPr>
              <a:t>d</a:t>
            </a:r>
            <a:r>
              <a:rPr b="0" lang="en-HK" sz="4400" spc="-1" strike="noStrike">
                <a:latin typeface="Arial"/>
              </a:rPr>
              <a:t>i</a:t>
            </a:r>
            <a:r>
              <a:rPr b="0" lang="en-HK" sz="4400" spc="-1" strike="noStrike">
                <a:latin typeface="Arial"/>
              </a:rPr>
              <a:t>t</a:t>
            </a:r>
            <a:r>
              <a:rPr b="0" lang="en-HK" sz="4400" spc="-1" strike="noStrike">
                <a:latin typeface="Arial"/>
              </a:rPr>
              <a:t> </a:t>
            </a:r>
            <a:r>
              <a:rPr b="0" lang="en-HK" sz="4400" spc="-1" strike="noStrike">
                <a:latin typeface="Arial"/>
              </a:rPr>
              <a:t>t</a:t>
            </a:r>
            <a:r>
              <a:rPr b="0" lang="en-HK" sz="4400" spc="-1" strike="noStrike">
                <a:latin typeface="Arial"/>
              </a:rPr>
              <a:t>h</a:t>
            </a:r>
            <a:r>
              <a:rPr b="0" lang="en-HK" sz="4400" spc="-1" strike="noStrike">
                <a:latin typeface="Arial"/>
              </a:rPr>
              <a:t>e</a:t>
            </a:r>
            <a:r>
              <a:rPr b="0" lang="en-HK" sz="4400" spc="-1" strike="noStrike">
                <a:latin typeface="Arial"/>
              </a:rPr>
              <a:t> </a:t>
            </a:r>
            <a:r>
              <a:rPr b="0" lang="en-HK" sz="4400" spc="-1" strike="noStrike">
                <a:latin typeface="Arial"/>
              </a:rPr>
              <a:t>t</a:t>
            </a:r>
            <a:r>
              <a:rPr b="0" lang="en-HK" sz="4400" spc="-1" strike="noStrike">
                <a:latin typeface="Arial"/>
              </a:rPr>
              <a:t>i</a:t>
            </a:r>
            <a:r>
              <a:rPr b="0" lang="en-HK" sz="4400" spc="-1" strike="noStrike">
                <a:latin typeface="Arial"/>
              </a:rPr>
              <a:t>t</a:t>
            </a:r>
            <a:r>
              <a:rPr b="0" lang="en-HK" sz="4400" spc="-1" strike="noStrike">
                <a:latin typeface="Arial"/>
              </a:rPr>
              <a:t>l</a:t>
            </a:r>
            <a:r>
              <a:rPr b="0" lang="en-HK" sz="4400" spc="-1" strike="noStrike">
                <a:latin typeface="Arial"/>
              </a:rPr>
              <a:t>e</a:t>
            </a:r>
            <a:r>
              <a:rPr b="0" lang="en-HK" sz="4400" spc="-1" strike="noStrike">
                <a:latin typeface="Arial"/>
              </a:rPr>
              <a:t> </a:t>
            </a:r>
            <a:r>
              <a:rPr b="0" lang="en-HK" sz="4400" spc="-1" strike="noStrike">
                <a:latin typeface="Arial"/>
              </a:rPr>
              <a:t>t</a:t>
            </a:r>
            <a:r>
              <a:rPr b="0" lang="en-HK" sz="4400" spc="-1" strike="noStrike">
                <a:latin typeface="Arial"/>
              </a:rPr>
              <a:t>e</a:t>
            </a:r>
            <a:r>
              <a:rPr b="0" lang="en-HK" sz="4400" spc="-1" strike="noStrike">
                <a:latin typeface="Arial"/>
              </a:rPr>
              <a:t>x</a:t>
            </a:r>
            <a:r>
              <a:rPr b="0" lang="en-HK" sz="4400" spc="-1" strike="noStrike">
                <a:latin typeface="Arial"/>
              </a:rPr>
              <a:t>t</a:t>
            </a:r>
            <a:r>
              <a:rPr b="0" lang="en-HK" sz="4400" spc="-1" strike="noStrike">
                <a:latin typeface="Arial"/>
              </a:rPr>
              <a:t> </a:t>
            </a:r>
            <a:r>
              <a:rPr b="0" lang="en-HK" sz="4400" spc="-1" strike="noStrike">
                <a:latin typeface="Arial"/>
              </a:rPr>
              <a:t>f</a:t>
            </a:r>
            <a:r>
              <a:rPr b="0" lang="en-HK" sz="4400" spc="-1" strike="noStrike">
                <a:latin typeface="Arial"/>
              </a:rPr>
              <a:t>o</a:t>
            </a:r>
            <a:r>
              <a:rPr b="0" lang="en-HK" sz="4400" spc="-1" strike="noStrike">
                <a:latin typeface="Arial"/>
              </a:rPr>
              <a:t>r</a:t>
            </a:r>
            <a:r>
              <a:rPr b="0" lang="en-HK" sz="4400" spc="-1" strike="noStrike">
                <a:latin typeface="Arial"/>
              </a:rPr>
              <a:t>m</a:t>
            </a:r>
            <a:r>
              <a:rPr b="0" lang="en-HK" sz="4400" spc="-1" strike="noStrike">
                <a:latin typeface="Arial"/>
              </a:rPr>
              <a:t>a</a:t>
            </a:r>
            <a:r>
              <a:rPr b="0" lang="en-HK" sz="4400" spc="-1" strike="noStrike">
                <a:latin typeface="Arial"/>
              </a:rPr>
              <a:t>t</a:t>
            </a:r>
            <a:endParaRPr b="0" lang="en-HK" sz="44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3200" spc="-1" strike="noStrike">
                <a:latin typeface="Arial"/>
              </a:rPr>
              <a:t>Click to edit the outline text format</a:t>
            </a:r>
            <a:endParaRPr b="0" lang="en-H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2800" spc="-1" strike="noStrike">
                <a:latin typeface="Arial"/>
              </a:rPr>
              <a:t>Second Outline Level</a:t>
            </a:r>
            <a:endParaRPr b="0" lang="en-H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400" spc="-1" strike="noStrike">
                <a:latin typeface="Arial"/>
              </a:rPr>
              <a:t>Third Outline Level</a:t>
            </a:r>
            <a:endParaRPr b="0" lang="en-H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2000" spc="-1" strike="noStrike">
                <a:latin typeface="Arial"/>
              </a:rPr>
              <a:t>Fourth Outline Level</a:t>
            </a:r>
            <a:endParaRPr b="0" lang="en-H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Fifth Outline Level</a:t>
            </a:r>
            <a:endParaRPr b="0" lang="en-H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Sixth Outline Level</a:t>
            </a:r>
            <a:endParaRPr b="0" lang="en-H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Seventh Outline Level</a:t>
            </a:r>
            <a:endParaRPr b="0" lang="en-H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n-HK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HK" sz="1400" spc="-1" strike="noStrike">
                <a:latin typeface="Times New Roman"/>
              </a:rPr>
              <a:t>&lt;footer&gt;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833FFB96-863A-4359-BE51-9208CA0F895D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endParaRPr b="0" lang="en-HK" sz="12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n-HK" sz="1400" spc="-1" strike="noStrike">
                <a:latin typeface="Times New Roman"/>
              </a:defRPr>
            </a:lvl1pPr>
          </a:lstStyle>
          <a:p>
            <a:r>
              <a:rPr b="0" lang="en-HK" sz="1400" spc="-1" strike="noStrike">
                <a:latin typeface="Times New Roman"/>
              </a:rPr>
              <a:t>&lt;date/time&gt;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HK" sz="4400" spc="-1" strike="noStrike">
                <a:latin typeface="Arial"/>
              </a:rPr>
              <a:t>Click to </a:t>
            </a:r>
            <a:r>
              <a:rPr b="0" lang="en-HK" sz="4400" spc="-1" strike="noStrike">
                <a:latin typeface="Arial"/>
              </a:rPr>
              <a:t>edit the title </a:t>
            </a:r>
            <a:r>
              <a:rPr b="0" lang="en-HK" sz="4400" spc="-1" strike="noStrike">
                <a:latin typeface="Arial"/>
              </a:rPr>
              <a:t>text format</a:t>
            </a:r>
            <a:endParaRPr b="0" lang="en-HK" sz="4400" spc="-1" strike="noStrike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3200" spc="-1" strike="noStrike">
                <a:latin typeface="Arial"/>
              </a:rPr>
              <a:t>Click to edit the outline text format</a:t>
            </a:r>
            <a:endParaRPr b="0" lang="en-H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2800" spc="-1" strike="noStrike">
                <a:latin typeface="Arial"/>
              </a:rPr>
              <a:t>Second Outline Level</a:t>
            </a:r>
            <a:endParaRPr b="0" lang="en-H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400" spc="-1" strike="noStrike">
                <a:latin typeface="Arial"/>
              </a:rPr>
              <a:t>Third Outline Level</a:t>
            </a:r>
            <a:endParaRPr b="0" lang="en-H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2000" spc="-1" strike="noStrike">
                <a:latin typeface="Arial"/>
              </a:rPr>
              <a:t>Fourth Outline Level</a:t>
            </a:r>
            <a:endParaRPr b="0" lang="en-H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Fifth Outline Level</a:t>
            </a:r>
            <a:endParaRPr b="0" lang="en-H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Sixth Outline Level</a:t>
            </a:r>
            <a:endParaRPr b="0" lang="en-H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Seventh Outline Level</a:t>
            </a:r>
            <a:endParaRPr b="0" lang="en-H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4;p13"/>
          <p:cNvSpPr/>
          <p:nvPr/>
        </p:nvSpPr>
        <p:spPr>
          <a:xfrm>
            <a:off x="5295960" y="2464920"/>
            <a:ext cx="159876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INTRODUCING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89" name="Google Shape;85;p13"/>
          <p:cNvSpPr/>
          <p:nvPr/>
        </p:nvSpPr>
        <p:spPr>
          <a:xfrm>
            <a:off x="1512000" y="2855520"/>
            <a:ext cx="9423360" cy="100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60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Project Mindscribe</a:t>
            </a:r>
            <a:endParaRPr b="0" lang="en-HK" sz="6000" spc="-1" strike="noStrike">
              <a:latin typeface="Arial"/>
            </a:endParaRPr>
          </a:p>
        </p:txBody>
      </p:sp>
      <p:sp>
        <p:nvSpPr>
          <p:cNvPr id="90" name="Google Shape;86;p13"/>
          <p:cNvSpPr/>
          <p:nvPr/>
        </p:nvSpPr>
        <p:spPr>
          <a:xfrm>
            <a:off x="3843360" y="3884400"/>
            <a:ext cx="4503960" cy="43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94a3b8"/>
                </a:solidFill>
                <a:latin typeface="Inter"/>
                <a:ea typeface="Inter"/>
              </a:rPr>
              <a:t>The Future of Generative Creative Writing</a:t>
            </a:r>
            <a:endParaRPr b="0" lang="en-HK" sz="1800" spc="-1" strike="noStrike">
              <a:latin typeface="Arial"/>
            </a:endParaRPr>
          </a:p>
        </p:txBody>
      </p:sp>
      <p:pic>
        <p:nvPicPr>
          <p:cNvPr id="91" name="Google Shape;87;p13" descr="image.png"/>
          <p:cNvPicPr/>
          <p:nvPr/>
        </p:nvPicPr>
        <p:blipFill>
          <a:blip r:embed="rId1"/>
          <a:stretch/>
        </p:blipFill>
        <p:spPr>
          <a:xfrm>
            <a:off x="0" y="360"/>
            <a:ext cx="12190680" cy="6856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84;p22"/>
          <p:cNvSpPr/>
          <p:nvPr/>
        </p:nvSpPr>
        <p:spPr>
          <a:xfrm>
            <a:off x="571680" y="571680"/>
            <a:ext cx="115999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Target Audience</a:t>
            </a:r>
            <a:endParaRPr b="0" lang="en-HK" sz="3600" spc="-1" strike="noStrike">
              <a:latin typeface="Arial"/>
            </a:endParaRPr>
          </a:p>
        </p:txBody>
      </p:sp>
      <p:pic>
        <p:nvPicPr>
          <p:cNvPr id="153" name="Google Shape;185;p22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5237280" cy="4751640"/>
          </a:xfrm>
          <a:prstGeom prst="rect">
            <a:avLst/>
          </a:prstGeom>
          <a:ln w="0">
            <a:noFill/>
          </a:ln>
        </p:spPr>
      </p:pic>
      <p:sp>
        <p:nvSpPr>
          <p:cNvPr id="154" name="Google Shape;186;p22"/>
          <p:cNvSpPr/>
          <p:nvPr/>
        </p:nvSpPr>
        <p:spPr>
          <a:xfrm>
            <a:off x="6381720" y="2762280"/>
            <a:ext cx="549936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Who needs Mindscribe?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55" name="Google Shape;187;p22"/>
          <p:cNvSpPr/>
          <p:nvPr/>
        </p:nvSpPr>
        <p:spPr>
          <a:xfrm>
            <a:off x="6620040" y="3257640"/>
            <a:ext cx="49993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8088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Content Marketing Agencies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56" name="Google Shape;188;p22"/>
          <p:cNvSpPr/>
          <p:nvPr/>
        </p:nvSpPr>
        <p:spPr>
          <a:xfrm>
            <a:off x="6620040" y="3705120"/>
            <a:ext cx="49993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8088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Freelance Copywriters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57" name="Google Shape;189;p22"/>
          <p:cNvSpPr/>
          <p:nvPr/>
        </p:nvSpPr>
        <p:spPr>
          <a:xfrm>
            <a:off x="6620040" y="4152960"/>
            <a:ext cx="49993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8088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Enterprise Comms Teams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58" name="Google Shape;190;p22"/>
          <p:cNvSpPr/>
          <p:nvPr/>
        </p:nvSpPr>
        <p:spPr>
          <a:xfrm>
            <a:off x="6620040" y="4600440"/>
            <a:ext cx="49993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8088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Fiction Authors</a:t>
            </a:r>
            <a:endParaRPr b="0" lang="en-HK" sz="1500" spc="-1" strike="noStrike">
              <a:latin typeface="Arial"/>
            </a:endParaRPr>
          </a:p>
        </p:txBody>
      </p:sp>
      <p:pic>
        <p:nvPicPr>
          <p:cNvPr id="159" name="Google Shape;191;p22" descr="image.png"/>
          <p:cNvPicPr/>
          <p:nvPr/>
        </p:nvPicPr>
        <p:blipFill>
          <a:blip r:embed="rId2"/>
          <a:stretch/>
        </p:blipFill>
        <p:spPr>
          <a:xfrm>
            <a:off x="6343560" y="3314880"/>
            <a:ext cx="169920" cy="189000"/>
          </a:xfrm>
          <a:prstGeom prst="rect">
            <a:avLst/>
          </a:prstGeom>
          <a:ln w="0">
            <a:noFill/>
          </a:ln>
        </p:spPr>
      </p:pic>
      <p:pic>
        <p:nvPicPr>
          <p:cNvPr id="160" name="Google Shape;192;p22" descr="image.png"/>
          <p:cNvPicPr/>
          <p:nvPr/>
        </p:nvPicPr>
        <p:blipFill>
          <a:blip r:embed="rId3"/>
          <a:stretch/>
        </p:blipFill>
        <p:spPr>
          <a:xfrm>
            <a:off x="6343560" y="3762360"/>
            <a:ext cx="169920" cy="189000"/>
          </a:xfrm>
          <a:prstGeom prst="rect">
            <a:avLst/>
          </a:prstGeom>
          <a:ln w="0">
            <a:noFill/>
          </a:ln>
        </p:spPr>
      </p:pic>
      <p:pic>
        <p:nvPicPr>
          <p:cNvPr id="161" name="Google Shape;193;p22" descr="image.png"/>
          <p:cNvPicPr/>
          <p:nvPr/>
        </p:nvPicPr>
        <p:blipFill>
          <a:blip r:embed="rId4"/>
          <a:stretch/>
        </p:blipFill>
        <p:spPr>
          <a:xfrm>
            <a:off x="6343560" y="4210200"/>
            <a:ext cx="169920" cy="189000"/>
          </a:xfrm>
          <a:prstGeom prst="rect">
            <a:avLst/>
          </a:prstGeom>
          <a:ln w="0">
            <a:noFill/>
          </a:ln>
        </p:spPr>
      </p:pic>
      <p:pic>
        <p:nvPicPr>
          <p:cNvPr id="162" name="Google Shape;194;p22" descr="image.png"/>
          <p:cNvPicPr/>
          <p:nvPr/>
        </p:nvPicPr>
        <p:blipFill>
          <a:blip r:embed="rId5"/>
          <a:stretch/>
        </p:blipFill>
        <p:spPr>
          <a:xfrm>
            <a:off x="6343560" y="4657680"/>
            <a:ext cx="169920" cy="189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99;p23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3490920" cy="4751640"/>
          </a:xfrm>
          <a:prstGeom prst="rect">
            <a:avLst/>
          </a:prstGeom>
          <a:ln w="0">
            <a:noFill/>
          </a:ln>
        </p:spPr>
      </p:pic>
      <p:pic>
        <p:nvPicPr>
          <p:cNvPr id="164" name="Google Shape;200;p23" descr="image.png"/>
          <p:cNvPicPr/>
          <p:nvPr/>
        </p:nvPicPr>
        <p:blipFill>
          <a:blip r:embed="rId2"/>
          <a:stretch/>
        </p:blipFill>
        <p:spPr>
          <a:xfrm>
            <a:off x="4349520" y="1533600"/>
            <a:ext cx="3491280" cy="4751640"/>
          </a:xfrm>
          <a:prstGeom prst="rect">
            <a:avLst/>
          </a:prstGeom>
          <a:ln w="0">
            <a:noFill/>
          </a:ln>
        </p:spPr>
      </p:pic>
      <p:pic>
        <p:nvPicPr>
          <p:cNvPr id="165" name="Google Shape;201;p23" descr="image.png"/>
          <p:cNvPicPr/>
          <p:nvPr/>
        </p:nvPicPr>
        <p:blipFill>
          <a:blip r:embed="rId3"/>
          <a:stretch/>
        </p:blipFill>
        <p:spPr>
          <a:xfrm>
            <a:off x="8128080" y="1533600"/>
            <a:ext cx="3490920" cy="4751640"/>
          </a:xfrm>
          <a:prstGeom prst="rect">
            <a:avLst/>
          </a:prstGeom>
          <a:ln w="0">
            <a:noFill/>
          </a:ln>
        </p:spPr>
      </p:pic>
      <p:sp>
        <p:nvSpPr>
          <p:cNvPr id="166" name="Google Shape;202;p23"/>
          <p:cNvSpPr/>
          <p:nvPr/>
        </p:nvSpPr>
        <p:spPr>
          <a:xfrm>
            <a:off x="571680" y="571680"/>
            <a:ext cx="115999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Business Model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67" name="Google Shape;203;p23"/>
          <p:cNvSpPr/>
          <p:nvPr/>
        </p:nvSpPr>
        <p:spPr>
          <a:xfrm>
            <a:off x="857160" y="1866960"/>
            <a:ext cx="128880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Freemium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68" name="Google Shape;204;p23"/>
          <p:cNvSpPr/>
          <p:nvPr/>
        </p:nvSpPr>
        <p:spPr>
          <a:xfrm>
            <a:off x="857160" y="2352600"/>
            <a:ext cx="49860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30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$0</a:t>
            </a:r>
            <a:endParaRPr b="0" lang="en-HK" sz="3000" spc="-1" strike="noStrike">
              <a:latin typeface="Arial"/>
            </a:endParaRPr>
          </a:p>
        </p:txBody>
      </p:sp>
      <p:sp>
        <p:nvSpPr>
          <p:cNvPr id="169" name="Google Shape;205;p23"/>
          <p:cNvSpPr/>
          <p:nvPr/>
        </p:nvSpPr>
        <p:spPr>
          <a:xfrm>
            <a:off x="857160" y="2962440"/>
            <a:ext cx="291960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Basic features, limited generation.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70" name="Google Shape;206;p23"/>
          <p:cNvSpPr/>
          <p:nvPr/>
        </p:nvSpPr>
        <p:spPr>
          <a:xfrm>
            <a:off x="4654440" y="1838160"/>
            <a:ext cx="43848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Pro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71" name="Google Shape;207;p23"/>
          <p:cNvSpPr/>
          <p:nvPr/>
        </p:nvSpPr>
        <p:spPr>
          <a:xfrm>
            <a:off x="4654440" y="2324160"/>
            <a:ext cx="109872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30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$29/mo</a:t>
            </a:r>
            <a:endParaRPr b="0" lang="en-HK" sz="3000" spc="-1" strike="noStrike">
              <a:latin typeface="Arial"/>
            </a:endParaRPr>
          </a:p>
        </p:txBody>
      </p:sp>
      <p:sp>
        <p:nvSpPr>
          <p:cNvPr id="172" name="Google Shape;208;p23"/>
          <p:cNvSpPr/>
          <p:nvPr/>
        </p:nvSpPr>
        <p:spPr>
          <a:xfrm>
            <a:off x="4654440" y="2933640"/>
            <a:ext cx="288144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Unlimited words, Voiceprint learning.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73" name="Google Shape;209;p23"/>
          <p:cNvSpPr/>
          <p:nvPr/>
        </p:nvSpPr>
        <p:spPr>
          <a:xfrm>
            <a:off x="8413560" y="1866960"/>
            <a:ext cx="138888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Enterprise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74" name="Google Shape;210;p23"/>
          <p:cNvSpPr/>
          <p:nvPr/>
        </p:nvSpPr>
        <p:spPr>
          <a:xfrm>
            <a:off x="8413560" y="2352600"/>
            <a:ext cx="146880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30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Custom</a:t>
            </a:r>
            <a:endParaRPr b="0" lang="en-HK" sz="3000" spc="-1" strike="noStrike">
              <a:latin typeface="Arial"/>
            </a:endParaRPr>
          </a:p>
        </p:txBody>
      </p:sp>
      <p:sp>
        <p:nvSpPr>
          <p:cNvPr id="175" name="Google Shape;211;p23"/>
          <p:cNvSpPr/>
          <p:nvPr/>
        </p:nvSpPr>
        <p:spPr>
          <a:xfrm>
            <a:off x="8413560" y="2962440"/>
            <a:ext cx="291960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API access, SSO, dedicated support.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216;p24"/>
          <p:cNvSpPr/>
          <p:nvPr/>
        </p:nvSpPr>
        <p:spPr>
          <a:xfrm>
            <a:off x="5619600" y="2482200"/>
            <a:ext cx="951120" cy="36720"/>
          </a:xfrm>
          <a:prstGeom prst="rect">
            <a:avLst/>
          </a:prstGeom>
          <a:solidFill>
            <a:srgbClr val="38bdf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Google Shape;217;p24"/>
          <p:cNvSpPr/>
          <p:nvPr/>
        </p:nvSpPr>
        <p:spPr>
          <a:xfrm>
            <a:off x="295200" y="2806200"/>
            <a:ext cx="11599920" cy="100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60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Go-To-Market Strategy</a:t>
            </a:r>
            <a:endParaRPr b="0" lang="en-HK" sz="6000" spc="-1" strike="noStrike">
              <a:latin typeface="Arial"/>
            </a:endParaRPr>
          </a:p>
        </p:txBody>
      </p:sp>
      <p:sp>
        <p:nvSpPr>
          <p:cNvPr id="178" name="Google Shape;218;p24"/>
          <p:cNvSpPr/>
          <p:nvPr/>
        </p:nvSpPr>
        <p:spPr>
          <a:xfrm>
            <a:off x="2286000" y="3644280"/>
            <a:ext cx="7618680" cy="87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cbd5e1"/>
                </a:solidFill>
                <a:latin typeface="Inter"/>
                <a:ea typeface="Inter"/>
              </a:rPr>
              <a:t>Land and Expand: Focusing on bottom-up adoption in creative agencies before pushing Enterprise-wide licenses.</a:t>
            </a:r>
            <a:endParaRPr b="0" lang="en-H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223;p25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3490920" cy="4751640"/>
          </a:xfrm>
          <a:prstGeom prst="rect">
            <a:avLst/>
          </a:prstGeom>
          <a:ln w="0">
            <a:noFill/>
          </a:ln>
        </p:spPr>
      </p:pic>
      <p:pic>
        <p:nvPicPr>
          <p:cNvPr id="180" name="Google Shape;224;p25" descr="image.png"/>
          <p:cNvPicPr/>
          <p:nvPr/>
        </p:nvPicPr>
        <p:blipFill>
          <a:blip r:embed="rId2"/>
          <a:stretch/>
        </p:blipFill>
        <p:spPr>
          <a:xfrm>
            <a:off x="4349520" y="1533600"/>
            <a:ext cx="3491280" cy="4751640"/>
          </a:xfrm>
          <a:prstGeom prst="rect">
            <a:avLst/>
          </a:prstGeom>
          <a:ln w="0">
            <a:noFill/>
          </a:ln>
        </p:spPr>
      </p:pic>
      <p:pic>
        <p:nvPicPr>
          <p:cNvPr id="181" name="Google Shape;225;p25" descr="image.png"/>
          <p:cNvPicPr/>
          <p:nvPr/>
        </p:nvPicPr>
        <p:blipFill>
          <a:blip r:embed="rId3"/>
          <a:stretch/>
        </p:blipFill>
        <p:spPr>
          <a:xfrm>
            <a:off x="8128080" y="1533600"/>
            <a:ext cx="3490920" cy="4751640"/>
          </a:xfrm>
          <a:prstGeom prst="rect">
            <a:avLst/>
          </a:prstGeom>
          <a:ln w="0">
            <a:noFill/>
          </a:ln>
        </p:spPr>
      </p:pic>
      <p:sp>
        <p:nvSpPr>
          <p:cNvPr id="182" name="Google Shape;226;p25"/>
          <p:cNvSpPr/>
          <p:nvPr/>
        </p:nvSpPr>
        <p:spPr>
          <a:xfrm>
            <a:off x="571680" y="571680"/>
            <a:ext cx="115999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Early Traction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83" name="Google Shape;227;p25"/>
          <p:cNvSpPr/>
          <p:nvPr/>
        </p:nvSpPr>
        <p:spPr>
          <a:xfrm>
            <a:off x="1672560" y="1819440"/>
            <a:ext cx="1288800" cy="20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6000" spc="-1" strike="noStrike">
                <a:solidFill>
                  <a:srgbClr val="38bdf8"/>
                </a:solidFill>
                <a:latin typeface="Space Grotesk"/>
                <a:ea typeface="Space Grotesk"/>
              </a:rPr>
              <a:t>15k</a:t>
            </a:r>
            <a:endParaRPr b="0" lang="en-HK" sz="6000" spc="-1" strike="noStrike">
              <a:latin typeface="Arial"/>
            </a:endParaRPr>
          </a:p>
        </p:txBody>
      </p:sp>
      <p:sp>
        <p:nvSpPr>
          <p:cNvPr id="184" name="Google Shape;228;p25"/>
          <p:cNvSpPr/>
          <p:nvPr/>
        </p:nvSpPr>
        <p:spPr>
          <a:xfrm>
            <a:off x="1717560" y="2847960"/>
            <a:ext cx="11988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Beta Signups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85" name="Google Shape;229;p25"/>
          <p:cNvSpPr/>
          <p:nvPr/>
        </p:nvSpPr>
        <p:spPr>
          <a:xfrm>
            <a:off x="5140800" y="1819440"/>
            <a:ext cx="1908720" cy="20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6000" spc="-1" strike="noStrike">
                <a:solidFill>
                  <a:srgbClr val="38bdf8"/>
                </a:solidFill>
                <a:latin typeface="Space Grotesk"/>
                <a:ea typeface="Space Grotesk"/>
              </a:rPr>
              <a:t>2.5M</a:t>
            </a:r>
            <a:endParaRPr b="0" lang="en-HK" sz="6000" spc="-1" strike="noStrike">
              <a:latin typeface="Arial"/>
            </a:endParaRPr>
          </a:p>
        </p:txBody>
      </p:sp>
      <p:sp>
        <p:nvSpPr>
          <p:cNvPr id="186" name="Google Shape;230;p25"/>
          <p:cNvSpPr/>
          <p:nvPr/>
        </p:nvSpPr>
        <p:spPr>
          <a:xfrm>
            <a:off x="5290920" y="2847960"/>
            <a:ext cx="16081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Words Generated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87" name="Google Shape;231;p25"/>
          <p:cNvSpPr/>
          <p:nvPr/>
        </p:nvSpPr>
        <p:spPr>
          <a:xfrm>
            <a:off x="9054000" y="1819440"/>
            <a:ext cx="1638720" cy="20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6000" spc="-1" strike="noStrike">
                <a:solidFill>
                  <a:srgbClr val="38bdf8"/>
                </a:solidFill>
                <a:latin typeface="Space Grotesk"/>
                <a:ea typeface="Space Grotesk"/>
              </a:rPr>
              <a:t>40%</a:t>
            </a:r>
            <a:endParaRPr b="0" lang="en-HK" sz="6000" spc="-1" strike="noStrike">
              <a:latin typeface="Arial"/>
            </a:endParaRPr>
          </a:p>
        </p:txBody>
      </p:sp>
      <p:sp>
        <p:nvSpPr>
          <p:cNvPr id="188" name="Google Shape;232;p25"/>
          <p:cNvSpPr/>
          <p:nvPr/>
        </p:nvSpPr>
        <p:spPr>
          <a:xfrm>
            <a:off x="9283680" y="2847960"/>
            <a:ext cx="11797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MoM Growth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237;p26"/>
          <p:cNvSpPr/>
          <p:nvPr/>
        </p:nvSpPr>
        <p:spPr>
          <a:xfrm>
            <a:off x="571680" y="571680"/>
            <a:ext cx="115999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User Feedback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90" name="Google Shape;238;p26"/>
          <p:cNvSpPr/>
          <p:nvPr/>
        </p:nvSpPr>
        <p:spPr>
          <a:xfrm>
            <a:off x="571680" y="1533600"/>
            <a:ext cx="11047680" cy="18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94a3b8"/>
                </a:solidFill>
                <a:latin typeface="Inter"/>
                <a:ea typeface="Inter"/>
              </a:rPr>
              <a:t>- Sarah Jenkins, Senior Copywriter @ AdFlow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191" name="Google Shape;239;p26"/>
          <p:cNvSpPr/>
          <p:nvPr/>
        </p:nvSpPr>
        <p:spPr>
          <a:xfrm>
            <a:off x="952560" y="3273840"/>
            <a:ext cx="10285560" cy="106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29000"/>
              </a:lnSpc>
              <a:buNone/>
              <a:tabLst>
                <a:tab algn="l" pos="0"/>
              </a:tabLst>
            </a:pPr>
            <a:r>
              <a:rPr b="0" lang="en-US" sz="2700" spc="-1" strike="noStrike">
                <a:solidFill>
                  <a:srgbClr val="38bdf8"/>
                </a:solidFill>
                <a:latin typeface="Space Grotesk Medium"/>
                <a:ea typeface="Space Grotesk Medium"/>
              </a:rPr>
              <a:t>"Mindscribe doesn't replace my creativity, it unblocks it. It's like having a brilliant editor over my shoulder 24/7."</a:t>
            </a:r>
            <a:endParaRPr b="0" lang="en-HK" sz="2700" spc="-1" strike="noStrike">
              <a:latin typeface="Arial"/>
            </a:endParaRPr>
          </a:p>
        </p:txBody>
      </p:sp>
      <p:sp>
        <p:nvSpPr>
          <p:cNvPr id="192" name="Google Shape;240;p26"/>
          <p:cNvSpPr/>
          <p:nvPr/>
        </p:nvSpPr>
        <p:spPr>
          <a:xfrm>
            <a:off x="571680" y="4736880"/>
            <a:ext cx="11047680" cy="18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94a3b8"/>
                </a:solidFill>
                <a:latin typeface="Inter"/>
                <a:ea typeface="Inter"/>
              </a:rPr>
              <a:t>- Sarah Jenkins, Senior Copywriter @ AdFlow</a:t>
            </a:r>
            <a:endParaRPr b="0" lang="en-HK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245;p27"/>
          <p:cNvSpPr/>
          <p:nvPr/>
        </p:nvSpPr>
        <p:spPr>
          <a:xfrm>
            <a:off x="571680" y="571680"/>
            <a:ext cx="115999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Under the Hood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94" name="Google Shape;246;p27"/>
          <p:cNvSpPr/>
          <p:nvPr/>
        </p:nvSpPr>
        <p:spPr>
          <a:xfrm>
            <a:off x="571680" y="2762280"/>
            <a:ext cx="549936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Architecture</a:t>
            </a:r>
            <a:endParaRPr b="0" lang="en-HK" sz="2100" spc="-1" strike="noStrike">
              <a:latin typeface="Arial"/>
            </a:endParaRPr>
          </a:p>
        </p:txBody>
      </p:sp>
      <p:pic>
        <p:nvPicPr>
          <p:cNvPr id="195" name="Google Shape;247;p27" descr="image.png"/>
          <p:cNvPicPr/>
          <p:nvPr/>
        </p:nvPicPr>
        <p:blipFill>
          <a:blip r:embed="rId1"/>
          <a:stretch/>
        </p:blipFill>
        <p:spPr>
          <a:xfrm>
            <a:off x="6381720" y="1533600"/>
            <a:ext cx="5237280" cy="4751640"/>
          </a:xfrm>
          <a:prstGeom prst="rect">
            <a:avLst/>
          </a:prstGeom>
          <a:ln w="0">
            <a:noFill/>
          </a:ln>
        </p:spPr>
      </p:pic>
      <p:sp>
        <p:nvSpPr>
          <p:cNvPr id="196" name="Google Shape;248;p27"/>
          <p:cNvSpPr/>
          <p:nvPr/>
        </p:nvSpPr>
        <p:spPr>
          <a:xfrm>
            <a:off x="847800" y="3257640"/>
            <a:ext cx="10332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97" name="Google Shape;249;p27"/>
          <p:cNvSpPr/>
          <p:nvPr/>
        </p:nvSpPr>
        <p:spPr>
          <a:xfrm>
            <a:off x="952560" y="3257640"/>
            <a:ext cx="4856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Frontend: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React &amp; WebGL for real-time visualization.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98" name="Google Shape;250;p27"/>
          <p:cNvSpPr/>
          <p:nvPr/>
        </p:nvSpPr>
        <p:spPr>
          <a:xfrm>
            <a:off x="847800" y="3705120"/>
            <a:ext cx="10332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99" name="Google Shape;251;p27"/>
          <p:cNvSpPr/>
          <p:nvPr/>
        </p:nvSpPr>
        <p:spPr>
          <a:xfrm>
            <a:off x="952560" y="3705120"/>
            <a:ext cx="4856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Backend: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Python &amp; Node.js microservices.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00" name="Google Shape;252;p27"/>
          <p:cNvSpPr/>
          <p:nvPr/>
        </p:nvSpPr>
        <p:spPr>
          <a:xfrm>
            <a:off x="847800" y="4152960"/>
            <a:ext cx="10332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01" name="Google Shape;253;p27"/>
          <p:cNvSpPr/>
          <p:nvPr/>
        </p:nvSpPr>
        <p:spPr>
          <a:xfrm>
            <a:off x="952560" y="4152960"/>
            <a:ext cx="4856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AI Core: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Fine-tuned GPT-4 &amp; Llama 2 models.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02" name="Google Shape;254;p27"/>
          <p:cNvSpPr/>
          <p:nvPr/>
        </p:nvSpPr>
        <p:spPr>
          <a:xfrm>
            <a:off x="847800" y="4600440"/>
            <a:ext cx="10332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03" name="Google Shape;255;p27"/>
          <p:cNvSpPr/>
          <p:nvPr/>
        </p:nvSpPr>
        <p:spPr>
          <a:xfrm>
            <a:off x="952560" y="4600440"/>
            <a:ext cx="4856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Infrastructure: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AWS auto-scaling clusters.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60;p28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11047680" cy="4751640"/>
          </a:xfrm>
          <a:prstGeom prst="rect">
            <a:avLst/>
          </a:prstGeom>
          <a:ln w="0">
            <a:noFill/>
          </a:ln>
        </p:spPr>
      </p:pic>
      <p:sp>
        <p:nvSpPr>
          <p:cNvPr id="205" name="Google Shape;261;p28"/>
          <p:cNvSpPr/>
          <p:nvPr/>
        </p:nvSpPr>
        <p:spPr>
          <a:xfrm>
            <a:off x="571680" y="571680"/>
            <a:ext cx="115999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Product Roadmap</a:t>
            </a:r>
            <a:endParaRPr b="0" lang="en-HK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66;p29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3490920" cy="4751640"/>
          </a:xfrm>
          <a:prstGeom prst="rect">
            <a:avLst/>
          </a:prstGeom>
          <a:ln w="0">
            <a:noFill/>
          </a:ln>
        </p:spPr>
      </p:pic>
      <p:pic>
        <p:nvPicPr>
          <p:cNvPr id="207" name="Google Shape;267;p29" descr="image.png"/>
          <p:cNvPicPr/>
          <p:nvPr/>
        </p:nvPicPr>
        <p:blipFill>
          <a:blip r:embed="rId2"/>
          <a:stretch/>
        </p:blipFill>
        <p:spPr>
          <a:xfrm>
            <a:off x="4349520" y="1533600"/>
            <a:ext cx="3491280" cy="4751640"/>
          </a:xfrm>
          <a:prstGeom prst="rect">
            <a:avLst/>
          </a:prstGeom>
          <a:ln w="0">
            <a:noFill/>
          </a:ln>
        </p:spPr>
      </p:pic>
      <p:pic>
        <p:nvPicPr>
          <p:cNvPr id="208" name="Google Shape;268;p29" descr="image.png"/>
          <p:cNvPicPr/>
          <p:nvPr/>
        </p:nvPicPr>
        <p:blipFill>
          <a:blip r:embed="rId3"/>
          <a:stretch/>
        </p:blipFill>
        <p:spPr>
          <a:xfrm>
            <a:off x="8128080" y="1533600"/>
            <a:ext cx="3490920" cy="4751640"/>
          </a:xfrm>
          <a:prstGeom prst="rect">
            <a:avLst/>
          </a:prstGeom>
          <a:ln w="0">
            <a:noFill/>
          </a:ln>
        </p:spPr>
      </p:pic>
      <p:sp>
        <p:nvSpPr>
          <p:cNvPr id="209" name="Google Shape;269;p29"/>
          <p:cNvSpPr/>
          <p:nvPr/>
        </p:nvSpPr>
        <p:spPr>
          <a:xfrm>
            <a:off x="571680" y="571680"/>
            <a:ext cx="115999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Marketing Channels</a:t>
            </a:r>
            <a:endParaRPr b="0" lang="en-HK" sz="3600" spc="-1" strike="noStrike">
              <a:latin typeface="Arial"/>
            </a:endParaRPr>
          </a:p>
        </p:txBody>
      </p:sp>
      <p:pic>
        <p:nvPicPr>
          <p:cNvPr id="210" name="Google Shape;270;p29" descr="image.png"/>
          <p:cNvPicPr/>
          <p:nvPr/>
        </p:nvPicPr>
        <p:blipFill>
          <a:blip r:embed="rId4"/>
          <a:stretch/>
        </p:blipFill>
        <p:spPr>
          <a:xfrm>
            <a:off x="857160" y="1819440"/>
            <a:ext cx="341640" cy="303480"/>
          </a:xfrm>
          <a:prstGeom prst="rect">
            <a:avLst/>
          </a:prstGeom>
          <a:ln w="0">
            <a:noFill/>
          </a:ln>
        </p:spPr>
      </p:pic>
      <p:sp>
        <p:nvSpPr>
          <p:cNvPr id="211" name="Google Shape;271;p29"/>
          <p:cNvSpPr/>
          <p:nvPr/>
        </p:nvSpPr>
        <p:spPr>
          <a:xfrm>
            <a:off x="857160" y="2314440"/>
            <a:ext cx="109872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Content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212" name="Google Shape;272;p29"/>
          <p:cNvSpPr/>
          <p:nvPr/>
        </p:nvSpPr>
        <p:spPr>
          <a:xfrm>
            <a:off x="857160" y="2990880"/>
            <a:ext cx="291960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Tutorials on "Writing with AI" and creative workshops.</a:t>
            </a:r>
            <a:endParaRPr b="0" lang="en-HK" sz="1500" spc="-1" strike="noStrike">
              <a:latin typeface="Arial"/>
            </a:endParaRPr>
          </a:p>
        </p:txBody>
      </p:sp>
      <p:pic>
        <p:nvPicPr>
          <p:cNvPr id="213" name="Google Shape;273;p29" descr="image.png"/>
          <p:cNvPicPr/>
          <p:nvPr/>
        </p:nvPicPr>
        <p:blipFill>
          <a:blip r:embed="rId5"/>
          <a:stretch/>
        </p:blipFill>
        <p:spPr>
          <a:xfrm>
            <a:off x="4635360" y="1819440"/>
            <a:ext cx="303480" cy="303480"/>
          </a:xfrm>
          <a:prstGeom prst="rect">
            <a:avLst/>
          </a:prstGeom>
          <a:ln w="0">
            <a:noFill/>
          </a:ln>
        </p:spPr>
      </p:pic>
      <p:sp>
        <p:nvSpPr>
          <p:cNvPr id="214" name="Google Shape;274;p29"/>
          <p:cNvSpPr/>
          <p:nvPr/>
        </p:nvSpPr>
        <p:spPr>
          <a:xfrm>
            <a:off x="4635360" y="2314440"/>
            <a:ext cx="69876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Email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215" name="Google Shape;275;p29"/>
          <p:cNvSpPr/>
          <p:nvPr/>
        </p:nvSpPr>
        <p:spPr>
          <a:xfrm>
            <a:off x="4635360" y="2990880"/>
            <a:ext cx="291960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Drip campaigns targeting agency owners.</a:t>
            </a:r>
            <a:endParaRPr b="0" lang="en-HK" sz="1500" spc="-1" strike="noStrike">
              <a:latin typeface="Arial"/>
            </a:endParaRPr>
          </a:p>
        </p:txBody>
      </p:sp>
      <p:pic>
        <p:nvPicPr>
          <p:cNvPr id="216" name="Google Shape;276;p29" descr="image.png"/>
          <p:cNvPicPr/>
          <p:nvPr/>
        </p:nvPicPr>
        <p:blipFill>
          <a:blip r:embed="rId6"/>
          <a:stretch/>
        </p:blipFill>
        <p:spPr>
          <a:xfrm>
            <a:off x="8413560" y="1819440"/>
            <a:ext cx="379440" cy="303480"/>
          </a:xfrm>
          <a:prstGeom prst="rect">
            <a:avLst/>
          </a:prstGeom>
          <a:ln w="0">
            <a:noFill/>
          </a:ln>
        </p:spPr>
      </p:pic>
      <p:sp>
        <p:nvSpPr>
          <p:cNvPr id="217" name="Google Shape;277;p29"/>
          <p:cNvSpPr/>
          <p:nvPr/>
        </p:nvSpPr>
        <p:spPr>
          <a:xfrm>
            <a:off x="8413560" y="2314440"/>
            <a:ext cx="172872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Partnerships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218" name="Google Shape;278;p29"/>
          <p:cNvSpPr/>
          <p:nvPr/>
        </p:nvSpPr>
        <p:spPr>
          <a:xfrm>
            <a:off x="8413560" y="2990880"/>
            <a:ext cx="291960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Integrations with WordPress, Medium, and Substack.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83;p30"/>
          <p:cNvSpPr/>
          <p:nvPr/>
        </p:nvSpPr>
        <p:spPr>
          <a:xfrm>
            <a:off x="571680" y="571680"/>
            <a:ext cx="115999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The Team</a:t>
            </a:r>
            <a:endParaRPr b="0" lang="en-HK" sz="3600" spc="-1" strike="noStrike">
              <a:latin typeface="Arial"/>
            </a:endParaRPr>
          </a:p>
        </p:txBody>
      </p:sp>
      <p:pic>
        <p:nvPicPr>
          <p:cNvPr id="220" name="Google Shape;284;p30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5237280" cy="4751640"/>
          </a:xfrm>
          <a:prstGeom prst="rect">
            <a:avLst/>
          </a:prstGeom>
          <a:ln w="0">
            <a:noFill/>
          </a:ln>
        </p:spPr>
      </p:pic>
      <p:sp>
        <p:nvSpPr>
          <p:cNvPr id="221" name="Google Shape;285;p30"/>
          <p:cNvSpPr/>
          <p:nvPr/>
        </p:nvSpPr>
        <p:spPr>
          <a:xfrm>
            <a:off x="6381720" y="2828880"/>
            <a:ext cx="5237280" cy="6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33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Alex Chen (CEO)</a:t>
            </a:r>
            <a:br>
              <a:rPr sz="1800"/>
            </a:b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Ex-Google AI Research. 10 years NLP experience.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22" name="Google Shape;286;p30"/>
          <p:cNvSpPr/>
          <p:nvPr/>
        </p:nvSpPr>
        <p:spPr>
          <a:xfrm>
            <a:off x="6381720" y="3629160"/>
            <a:ext cx="5237280" cy="6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33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Maria Rodriguez (CTO)</a:t>
            </a:r>
            <a:br>
              <a:rPr sz="1800"/>
            </a:b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Full-stack architect. Scaled SaaS to 1M users.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23" name="Google Shape;287;p30"/>
          <p:cNvSpPr/>
          <p:nvPr/>
        </p:nvSpPr>
        <p:spPr>
          <a:xfrm>
            <a:off x="6381720" y="4429080"/>
            <a:ext cx="5237280" cy="6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33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David Kim (CPO)</a:t>
            </a:r>
            <a:br>
              <a:rPr sz="1800"/>
            </a:b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Award-winning novelist and product designer.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92;p31"/>
          <p:cNvSpPr/>
          <p:nvPr/>
        </p:nvSpPr>
        <p:spPr>
          <a:xfrm>
            <a:off x="571680" y="571680"/>
            <a:ext cx="115999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Advisors</a:t>
            </a:r>
            <a:endParaRPr b="0" lang="en-HK" sz="3600" spc="-1" strike="noStrike">
              <a:latin typeface="Arial"/>
            </a:endParaRPr>
          </a:p>
        </p:txBody>
      </p:sp>
      <p:pic>
        <p:nvPicPr>
          <p:cNvPr id="225" name="Google Shape;293;p31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760680" cy="760680"/>
          </a:xfrm>
          <a:prstGeom prst="rect">
            <a:avLst/>
          </a:prstGeom>
          <a:ln w="0">
            <a:noFill/>
          </a:ln>
        </p:spPr>
      </p:pic>
      <p:sp>
        <p:nvSpPr>
          <p:cNvPr id="226" name="Google Shape;294;p31"/>
          <p:cNvSpPr/>
          <p:nvPr/>
        </p:nvSpPr>
        <p:spPr>
          <a:xfrm>
            <a:off x="2095560" y="1533600"/>
            <a:ext cx="999972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Dr. Emily Vance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227" name="Google Shape;295;p31"/>
          <p:cNvSpPr/>
          <p:nvPr/>
        </p:nvSpPr>
        <p:spPr>
          <a:xfrm>
            <a:off x="2095560" y="2066760"/>
            <a:ext cx="95234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Professor of Computational Linguistics at Stanford. Advising on ethical AI implementation.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 descr="image.png"/>
          <p:cNvPicPr/>
          <p:nvPr/>
        </p:nvPicPr>
        <p:blipFill>
          <a:blip r:embed="rId1"/>
          <a:stretch/>
        </p:blipFill>
        <p:spPr>
          <a:xfrm>
            <a:off x="571680" y="3209760"/>
            <a:ext cx="3313800" cy="1398960"/>
          </a:xfrm>
          <a:prstGeom prst="rect">
            <a:avLst/>
          </a:prstGeom>
          <a:ln w="0">
            <a:noFill/>
          </a:ln>
        </p:spPr>
      </p:pic>
      <p:pic>
        <p:nvPicPr>
          <p:cNvPr id="93" name="Google Shape;93;p 2" descr="image.png"/>
          <p:cNvPicPr/>
          <p:nvPr/>
        </p:nvPicPr>
        <p:blipFill>
          <a:blip r:embed="rId2"/>
          <a:stretch/>
        </p:blipFill>
        <p:spPr>
          <a:xfrm>
            <a:off x="4438800" y="3209760"/>
            <a:ext cx="3313800" cy="1398960"/>
          </a:xfrm>
          <a:prstGeom prst="rect">
            <a:avLst/>
          </a:prstGeom>
          <a:ln w="0">
            <a:noFill/>
          </a:ln>
        </p:spPr>
      </p:pic>
      <p:pic>
        <p:nvPicPr>
          <p:cNvPr id="94" name="Google Shape;94;p 2" descr="image.png"/>
          <p:cNvPicPr/>
          <p:nvPr/>
        </p:nvPicPr>
        <p:blipFill>
          <a:blip r:embed="rId3"/>
          <a:stretch/>
        </p:blipFill>
        <p:spPr>
          <a:xfrm>
            <a:off x="8305920" y="3209760"/>
            <a:ext cx="3313800" cy="1398960"/>
          </a:xfrm>
          <a:prstGeom prst="rect">
            <a:avLst/>
          </a:prstGeom>
          <a:ln w="0">
            <a:noFill/>
          </a:ln>
        </p:spPr>
      </p:pic>
      <p:sp>
        <p:nvSpPr>
          <p:cNvPr id="95" name="Google Shape;95;p 2"/>
          <p:cNvSpPr/>
          <p:nvPr/>
        </p:nvSpPr>
        <p:spPr>
          <a:xfrm>
            <a:off x="571680" y="571680"/>
            <a:ext cx="11600640" cy="60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0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Timeline</a:t>
            </a:r>
            <a:endParaRPr b="0" lang="en-HK" sz="4000" spc="-1" strike="noStrike">
              <a:latin typeface="Arial"/>
            </a:endParaRPr>
          </a:p>
        </p:txBody>
      </p:sp>
      <p:sp>
        <p:nvSpPr>
          <p:cNvPr id="96" name="Google Shape;96;p 2"/>
          <p:cNvSpPr/>
          <p:nvPr/>
        </p:nvSpPr>
        <p:spPr>
          <a:xfrm>
            <a:off x="708840" y="3419640"/>
            <a:ext cx="303948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8fafc"/>
                </a:solidFill>
                <a:latin typeface="Space Grotesk SemiBold"/>
                <a:ea typeface="Space Grotesk SemiBold"/>
              </a:rPr>
              <a:t>Phase 1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97" name="Google Shape;97;p 2"/>
          <p:cNvSpPr/>
          <p:nvPr/>
        </p:nvSpPr>
        <p:spPr>
          <a:xfrm>
            <a:off x="781200" y="3952800"/>
            <a:ext cx="2894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Concept &amp; Alpha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98" name="Google Shape;98;p 2"/>
          <p:cNvSpPr/>
          <p:nvPr/>
        </p:nvSpPr>
        <p:spPr>
          <a:xfrm>
            <a:off x="4575960" y="3419640"/>
            <a:ext cx="303948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8fafc"/>
                </a:solidFill>
                <a:latin typeface="Space Grotesk SemiBold"/>
                <a:ea typeface="Space Grotesk SemiBold"/>
              </a:rPr>
              <a:t>Phase 2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99" name="Google Shape;99;p 2"/>
          <p:cNvSpPr/>
          <p:nvPr/>
        </p:nvSpPr>
        <p:spPr>
          <a:xfrm>
            <a:off x="4648320" y="3952800"/>
            <a:ext cx="2894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Beta Development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00" name="Google Shape;100;p 2"/>
          <p:cNvSpPr/>
          <p:nvPr/>
        </p:nvSpPr>
        <p:spPr>
          <a:xfrm>
            <a:off x="8443080" y="3419640"/>
            <a:ext cx="303948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8fafc"/>
                </a:solidFill>
                <a:latin typeface="Space Grotesk SemiBold"/>
                <a:ea typeface="Space Grotesk SemiBold"/>
              </a:rPr>
              <a:t>Phase 3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01" name="Google Shape;101;p 2"/>
          <p:cNvSpPr/>
          <p:nvPr/>
        </p:nvSpPr>
        <p:spPr>
          <a:xfrm>
            <a:off x="8515440" y="3952800"/>
            <a:ext cx="2894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Global Launch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nodeType="afterEffect" fill="hold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300;p32"/>
          <p:cNvSpPr/>
          <p:nvPr/>
        </p:nvSpPr>
        <p:spPr>
          <a:xfrm>
            <a:off x="571680" y="571680"/>
            <a:ext cx="115999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Financial Projections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229" name="Google Shape;301;p32"/>
          <p:cNvSpPr/>
          <p:nvPr/>
        </p:nvSpPr>
        <p:spPr>
          <a:xfrm>
            <a:off x="571680" y="5781600"/>
            <a:ext cx="110476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Projected ARR of $15M by Year 3</a:t>
            </a:r>
            <a:endParaRPr b="0" lang="en-HK" sz="1500" spc="-1" strike="noStrike">
              <a:latin typeface="Arial"/>
            </a:endParaRPr>
          </a:p>
        </p:txBody>
      </p:sp>
      <p:pic>
        <p:nvPicPr>
          <p:cNvPr id="230" name="Google Shape;302;p32" descr="image.png"/>
          <p:cNvPicPr/>
          <p:nvPr/>
        </p:nvPicPr>
        <p:blipFill>
          <a:blip r:embed="rId1"/>
          <a:stretch/>
        </p:blipFill>
        <p:spPr>
          <a:xfrm>
            <a:off x="590400" y="1590840"/>
            <a:ext cx="11028600" cy="3789360"/>
          </a:xfrm>
          <a:prstGeom prst="rect">
            <a:avLst/>
          </a:prstGeom>
          <a:ln w="0">
            <a:noFill/>
          </a:ln>
        </p:spPr>
      </p:pic>
      <p:sp>
        <p:nvSpPr>
          <p:cNvPr id="231" name="Google Shape;303;p32"/>
          <p:cNvSpPr/>
          <p:nvPr/>
        </p:nvSpPr>
        <p:spPr>
          <a:xfrm>
            <a:off x="590400" y="5477040"/>
            <a:ext cx="436680" cy="18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e2e8f0"/>
                </a:solidFill>
                <a:latin typeface="Inter"/>
                <a:ea typeface="Inter"/>
              </a:rPr>
              <a:t>Year 1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232" name="Google Shape;304;p32"/>
          <p:cNvSpPr/>
          <p:nvPr/>
        </p:nvSpPr>
        <p:spPr>
          <a:xfrm>
            <a:off x="6105600" y="5477040"/>
            <a:ext cx="465120" cy="18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e2e8f0"/>
                </a:solidFill>
                <a:latin typeface="Inter"/>
                <a:ea typeface="Inter"/>
              </a:rPr>
              <a:t>Year 2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233" name="Google Shape;305;p32"/>
          <p:cNvSpPr/>
          <p:nvPr/>
        </p:nvSpPr>
        <p:spPr>
          <a:xfrm>
            <a:off x="11153880" y="5477040"/>
            <a:ext cx="465120" cy="18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e2e8f0"/>
                </a:solidFill>
                <a:latin typeface="Inter"/>
                <a:ea typeface="Inter"/>
              </a:rPr>
              <a:t>Year 3</a:t>
            </a:r>
            <a:endParaRPr b="0" lang="en-HK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310;p33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11047680" cy="4751640"/>
          </a:xfrm>
          <a:prstGeom prst="rect">
            <a:avLst/>
          </a:prstGeom>
          <a:ln w="0">
            <a:noFill/>
          </a:ln>
        </p:spPr>
      </p:pic>
      <p:sp>
        <p:nvSpPr>
          <p:cNvPr id="235" name="Google Shape;311;p33"/>
          <p:cNvSpPr/>
          <p:nvPr/>
        </p:nvSpPr>
        <p:spPr>
          <a:xfrm>
            <a:off x="571680" y="571680"/>
            <a:ext cx="115999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Funding Ask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236" name="Google Shape;312;p33"/>
          <p:cNvSpPr/>
          <p:nvPr/>
        </p:nvSpPr>
        <p:spPr>
          <a:xfrm>
            <a:off x="3967200" y="2656440"/>
            <a:ext cx="4469040" cy="377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11250" spc="-1" strike="noStrike">
                <a:solidFill>
                  <a:srgbClr val="f8fafc"/>
                </a:solidFill>
                <a:latin typeface="Space Grotesk"/>
                <a:ea typeface="Space Grotesk"/>
              </a:rPr>
              <a:t>$2.5M</a:t>
            </a:r>
            <a:endParaRPr b="0" lang="en-HK" sz="11250" spc="-1" strike="noStrike">
              <a:latin typeface="Arial"/>
            </a:endParaRPr>
          </a:p>
        </p:txBody>
      </p:sp>
      <p:sp>
        <p:nvSpPr>
          <p:cNvPr id="237" name="Google Shape;313;p33"/>
          <p:cNvSpPr/>
          <p:nvPr/>
        </p:nvSpPr>
        <p:spPr>
          <a:xfrm>
            <a:off x="5210280" y="4533120"/>
            <a:ext cx="1770120" cy="58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cbd5e1"/>
                </a:solidFill>
                <a:latin typeface="Inter"/>
                <a:ea typeface="Inter"/>
              </a:rPr>
              <a:t>Seed Round</a:t>
            </a:r>
            <a:endParaRPr b="0" lang="en-HK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318;p34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11047680" cy="4751640"/>
          </a:xfrm>
          <a:prstGeom prst="rect">
            <a:avLst/>
          </a:prstGeom>
          <a:ln w="0">
            <a:noFill/>
          </a:ln>
        </p:spPr>
      </p:pic>
      <p:sp>
        <p:nvSpPr>
          <p:cNvPr id="239" name="Google Shape;319;p34"/>
          <p:cNvSpPr/>
          <p:nvPr/>
        </p:nvSpPr>
        <p:spPr>
          <a:xfrm>
            <a:off x="571680" y="571680"/>
            <a:ext cx="115999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Use of Funds</a:t>
            </a:r>
            <a:endParaRPr b="0" lang="en-HK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324;p35"/>
          <p:cNvSpPr/>
          <p:nvPr/>
        </p:nvSpPr>
        <p:spPr>
          <a:xfrm>
            <a:off x="571680" y="571680"/>
            <a:ext cx="115999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Exit Strategy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241" name="Google Shape;325;p35"/>
          <p:cNvSpPr/>
          <p:nvPr/>
        </p:nvSpPr>
        <p:spPr>
          <a:xfrm>
            <a:off x="571680" y="2986200"/>
            <a:ext cx="549936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Acquisition Targets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242" name="Google Shape;326;p35"/>
          <p:cNvSpPr/>
          <p:nvPr/>
        </p:nvSpPr>
        <p:spPr>
          <a:xfrm>
            <a:off x="6381720" y="3267000"/>
            <a:ext cx="549936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Timeline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243" name="Google Shape;327;p35"/>
          <p:cNvSpPr/>
          <p:nvPr/>
        </p:nvSpPr>
        <p:spPr>
          <a:xfrm>
            <a:off x="6381720" y="3800520"/>
            <a:ext cx="523728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Targeting liquidity event in 5-7 years via strategic acquisition or IPO depending on market conditions.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44" name="Google Shape;328;p35"/>
          <p:cNvSpPr/>
          <p:nvPr/>
        </p:nvSpPr>
        <p:spPr>
          <a:xfrm>
            <a:off x="847800" y="3481560"/>
            <a:ext cx="10332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45" name="Google Shape;329;p35"/>
          <p:cNvSpPr/>
          <p:nvPr/>
        </p:nvSpPr>
        <p:spPr>
          <a:xfrm>
            <a:off x="952560" y="3481560"/>
            <a:ext cx="4856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Major Publishing Houses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46" name="Google Shape;330;p35"/>
          <p:cNvSpPr/>
          <p:nvPr/>
        </p:nvSpPr>
        <p:spPr>
          <a:xfrm>
            <a:off x="847800" y="3929040"/>
            <a:ext cx="10332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47" name="Google Shape;331;p35"/>
          <p:cNvSpPr/>
          <p:nvPr/>
        </p:nvSpPr>
        <p:spPr>
          <a:xfrm>
            <a:off x="952560" y="3929040"/>
            <a:ext cx="4856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Big Tech (Google, Microsoft)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48" name="Google Shape;332;p35"/>
          <p:cNvSpPr/>
          <p:nvPr/>
        </p:nvSpPr>
        <p:spPr>
          <a:xfrm>
            <a:off x="847800" y="4376880"/>
            <a:ext cx="10332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49" name="Google Shape;333;p35"/>
          <p:cNvSpPr/>
          <p:nvPr/>
        </p:nvSpPr>
        <p:spPr>
          <a:xfrm>
            <a:off x="952560" y="4376880"/>
            <a:ext cx="4856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EdTech Conglomerates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338;p36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3490920" cy="4751640"/>
          </a:xfrm>
          <a:prstGeom prst="rect">
            <a:avLst/>
          </a:prstGeom>
          <a:ln w="0">
            <a:noFill/>
          </a:ln>
        </p:spPr>
      </p:pic>
      <p:pic>
        <p:nvPicPr>
          <p:cNvPr id="251" name="Google Shape;339;p36" descr="image.png"/>
          <p:cNvPicPr/>
          <p:nvPr/>
        </p:nvPicPr>
        <p:blipFill>
          <a:blip r:embed="rId2"/>
          <a:stretch/>
        </p:blipFill>
        <p:spPr>
          <a:xfrm>
            <a:off x="4349520" y="1533600"/>
            <a:ext cx="3491280" cy="4751640"/>
          </a:xfrm>
          <a:prstGeom prst="rect">
            <a:avLst/>
          </a:prstGeom>
          <a:ln w="0">
            <a:noFill/>
          </a:ln>
        </p:spPr>
      </p:pic>
      <p:pic>
        <p:nvPicPr>
          <p:cNvPr id="252" name="Google Shape;340;p36" descr="image.png"/>
          <p:cNvPicPr/>
          <p:nvPr/>
        </p:nvPicPr>
        <p:blipFill>
          <a:blip r:embed="rId3"/>
          <a:stretch/>
        </p:blipFill>
        <p:spPr>
          <a:xfrm>
            <a:off x="8128080" y="1533600"/>
            <a:ext cx="3490920" cy="4751640"/>
          </a:xfrm>
          <a:prstGeom prst="rect">
            <a:avLst/>
          </a:prstGeom>
          <a:ln w="0">
            <a:noFill/>
          </a:ln>
        </p:spPr>
      </p:pic>
      <p:sp>
        <p:nvSpPr>
          <p:cNvPr id="253" name="Google Shape;341;p36"/>
          <p:cNvSpPr/>
          <p:nvPr/>
        </p:nvSpPr>
        <p:spPr>
          <a:xfrm>
            <a:off x="571680" y="571680"/>
            <a:ext cx="115999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Why Now?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254" name="Google Shape;342;p36"/>
          <p:cNvSpPr/>
          <p:nvPr/>
        </p:nvSpPr>
        <p:spPr>
          <a:xfrm>
            <a:off x="857160" y="1819440"/>
            <a:ext cx="255888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Technological Leap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255" name="Google Shape;343;p36"/>
          <p:cNvSpPr/>
          <p:nvPr/>
        </p:nvSpPr>
        <p:spPr>
          <a:xfrm>
            <a:off x="857160" y="2495520"/>
            <a:ext cx="291960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LLMs have reached maturity for consumer application.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56" name="Google Shape;344;p36"/>
          <p:cNvSpPr/>
          <p:nvPr/>
        </p:nvSpPr>
        <p:spPr>
          <a:xfrm>
            <a:off x="4635360" y="1819440"/>
            <a:ext cx="212868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Market Demand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257" name="Google Shape;345;p36"/>
          <p:cNvSpPr/>
          <p:nvPr/>
        </p:nvSpPr>
        <p:spPr>
          <a:xfrm>
            <a:off x="4635360" y="2495520"/>
            <a:ext cx="291960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Content explosion requires automated assistance.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58" name="Google Shape;346;p36"/>
          <p:cNvSpPr/>
          <p:nvPr/>
        </p:nvSpPr>
        <p:spPr>
          <a:xfrm>
            <a:off x="8413560" y="1819440"/>
            <a:ext cx="166860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Proven Team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259" name="Google Shape;347;p36"/>
          <p:cNvSpPr/>
          <p:nvPr/>
        </p:nvSpPr>
        <p:spPr>
          <a:xfrm>
            <a:off x="8413560" y="2495520"/>
            <a:ext cx="291960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We have built and sold AI products before.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352;p37"/>
          <p:cNvSpPr/>
          <p:nvPr/>
        </p:nvSpPr>
        <p:spPr>
          <a:xfrm>
            <a:off x="295200" y="1862280"/>
            <a:ext cx="11599920" cy="100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60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Thank You</a:t>
            </a:r>
            <a:endParaRPr b="0" lang="en-HK" sz="6000" spc="-1" strike="noStrike">
              <a:latin typeface="Arial"/>
            </a:endParaRPr>
          </a:p>
        </p:txBody>
      </p:sp>
      <p:sp>
        <p:nvSpPr>
          <p:cNvPr id="261" name="Google Shape;353;p37"/>
          <p:cNvSpPr/>
          <p:nvPr/>
        </p:nvSpPr>
        <p:spPr>
          <a:xfrm>
            <a:off x="571680" y="3081240"/>
            <a:ext cx="110476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Questions?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62" name="Google Shape;354;p37"/>
          <p:cNvSpPr/>
          <p:nvPr/>
        </p:nvSpPr>
        <p:spPr>
          <a:xfrm>
            <a:off x="571680" y="3909960"/>
            <a:ext cx="110476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38bdf8"/>
                </a:solidFill>
                <a:latin typeface="Inter"/>
                <a:ea typeface="Inter"/>
              </a:rPr>
              <a:t>contact@mindscribe.ai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63" name="Google Shape;355;p37"/>
          <p:cNvSpPr/>
          <p:nvPr/>
        </p:nvSpPr>
        <p:spPr>
          <a:xfrm>
            <a:off x="571680" y="4548240"/>
            <a:ext cx="110476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www.mindscribe.ai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6;p15"/>
          <p:cNvSpPr/>
          <p:nvPr/>
        </p:nvSpPr>
        <p:spPr>
          <a:xfrm>
            <a:off x="571680" y="571680"/>
            <a:ext cx="1160028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The Creative Bottleneck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03" name="Google Shape;107;p 2"/>
          <p:cNvSpPr/>
          <p:nvPr/>
        </p:nvSpPr>
        <p:spPr>
          <a:xfrm>
            <a:off x="571680" y="2433600"/>
            <a:ext cx="549972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87171"/>
                </a:solidFill>
                <a:latin typeface="Space Grotesk SemiBold"/>
                <a:ea typeface="Space Grotesk SemiBold"/>
              </a:rPr>
              <a:t>The Problem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04" name="Google Shape;108;p 2"/>
          <p:cNvSpPr/>
          <p:nvPr/>
        </p:nvSpPr>
        <p:spPr>
          <a:xfrm>
            <a:off x="571680" y="2967120"/>
            <a:ext cx="523764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Modern content demands are outpacing human capacity. Writers face burnout, repetitive tasks, and the constant pressure of "blank page syndrome."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05" name="Google Shape;109;p 2"/>
          <p:cNvSpPr/>
          <p:nvPr/>
        </p:nvSpPr>
        <p:spPr>
          <a:xfrm>
            <a:off x="847800" y="4033800"/>
            <a:ext cx="10368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06" name="Google Shape;110;p 2"/>
          <p:cNvSpPr/>
          <p:nvPr/>
        </p:nvSpPr>
        <p:spPr>
          <a:xfrm>
            <a:off x="952560" y="4033800"/>
            <a:ext cx="48567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Low output velocity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07" name="Google Shape;111;p 2"/>
          <p:cNvSpPr/>
          <p:nvPr/>
        </p:nvSpPr>
        <p:spPr>
          <a:xfrm>
            <a:off x="847800" y="4481640"/>
            <a:ext cx="10368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08" name="Google Shape;112;p 2"/>
          <p:cNvSpPr/>
          <p:nvPr/>
        </p:nvSpPr>
        <p:spPr>
          <a:xfrm>
            <a:off x="952560" y="4481640"/>
            <a:ext cx="48567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Inconsistent tone across large teams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09" name="Google Shape;113;p 2"/>
          <p:cNvSpPr/>
          <p:nvPr/>
        </p:nvSpPr>
        <p:spPr>
          <a:xfrm>
            <a:off x="847800" y="4929120"/>
            <a:ext cx="10368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10" name="Google Shape;114;p 2"/>
          <p:cNvSpPr/>
          <p:nvPr/>
        </p:nvSpPr>
        <p:spPr>
          <a:xfrm>
            <a:off x="952560" y="4929120"/>
            <a:ext cx="48567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High cost of specialized copywriting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9;p16" descr="image.png"/>
          <p:cNvPicPr/>
          <p:nvPr/>
        </p:nvPicPr>
        <p:blipFill>
          <a:blip r:embed="rId1"/>
          <a:stretch/>
        </p:blipFill>
        <p:spPr>
          <a:xfrm>
            <a:off x="6095880" y="0"/>
            <a:ext cx="6094440" cy="6856560"/>
          </a:xfrm>
          <a:prstGeom prst="rect">
            <a:avLst/>
          </a:prstGeom>
          <a:ln w="0">
            <a:noFill/>
          </a:ln>
        </p:spPr>
      </p:pic>
      <p:sp>
        <p:nvSpPr>
          <p:cNvPr id="112" name="Google Shape;120;p16"/>
          <p:cNvSpPr/>
          <p:nvPr/>
        </p:nvSpPr>
        <p:spPr>
          <a:xfrm>
            <a:off x="571680" y="1938240"/>
            <a:ext cx="519912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The Mindscribe Solution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13" name="Google Shape;121;p16"/>
          <p:cNvSpPr/>
          <p:nvPr/>
        </p:nvSpPr>
        <p:spPr>
          <a:xfrm>
            <a:off x="571680" y="2614680"/>
            <a:ext cx="4951440" cy="145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An AI co-pilot that doesn't just write, but understands </a:t>
            </a:r>
            <a:r>
              <a:rPr b="0" i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style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. We combine large language models with proprietary style-transfer technology to amplify human creativity.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14" name="Google Shape;122;p16"/>
          <p:cNvSpPr/>
          <p:nvPr/>
        </p:nvSpPr>
        <p:spPr>
          <a:xfrm>
            <a:off x="571680" y="4167360"/>
            <a:ext cx="495144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Result: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10x faster drafting with 100% brand consistency.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27;p17" descr="image.png"/>
          <p:cNvPicPr/>
          <p:nvPr/>
        </p:nvPicPr>
        <p:blipFill>
          <a:blip r:embed="rId1"/>
          <a:stretch/>
        </p:blipFill>
        <p:spPr>
          <a:xfrm>
            <a:off x="1421640" y="2004840"/>
            <a:ext cx="3808440" cy="3808440"/>
          </a:xfrm>
          <a:prstGeom prst="rect">
            <a:avLst/>
          </a:prstGeom>
          <a:ln w="0">
            <a:noFill/>
          </a:ln>
        </p:spPr>
      </p:pic>
      <p:pic>
        <p:nvPicPr>
          <p:cNvPr id="116" name="Google Shape;128;p17" descr="image.png"/>
          <p:cNvPicPr/>
          <p:nvPr/>
        </p:nvPicPr>
        <p:blipFill>
          <a:blip r:embed="rId2"/>
          <a:stretch/>
        </p:blipFill>
        <p:spPr>
          <a:xfrm>
            <a:off x="2135880" y="2719440"/>
            <a:ext cx="2379960" cy="2379960"/>
          </a:xfrm>
          <a:prstGeom prst="rect">
            <a:avLst/>
          </a:prstGeom>
          <a:ln w="0">
            <a:noFill/>
          </a:ln>
        </p:spPr>
      </p:pic>
      <p:sp>
        <p:nvSpPr>
          <p:cNvPr id="117" name="Google Shape;129;p17"/>
          <p:cNvSpPr/>
          <p:nvPr/>
        </p:nvSpPr>
        <p:spPr>
          <a:xfrm>
            <a:off x="571680" y="571680"/>
            <a:ext cx="115999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Market Opportunity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18" name="Google Shape;130;p17"/>
          <p:cNvSpPr/>
          <p:nvPr/>
        </p:nvSpPr>
        <p:spPr>
          <a:xfrm>
            <a:off x="7312680" y="3308760"/>
            <a:ext cx="345600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$48B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Content Marketing Software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19" name="Google Shape;131;p17"/>
          <p:cNvSpPr/>
          <p:nvPr/>
        </p:nvSpPr>
        <p:spPr>
          <a:xfrm>
            <a:off x="7312680" y="3756600"/>
            <a:ext cx="345600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$12B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AI Writing Assistants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20" name="Google Shape;132;p17"/>
          <p:cNvSpPr/>
          <p:nvPr/>
        </p:nvSpPr>
        <p:spPr>
          <a:xfrm>
            <a:off x="7312680" y="4204080"/>
            <a:ext cx="345600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$5B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Creative Tools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21" name="Google Shape;133;p17"/>
          <p:cNvSpPr/>
          <p:nvPr/>
        </p:nvSpPr>
        <p:spPr>
          <a:xfrm>
            <a:off x="7312680" y="3367080"/>
            <a:ext cx="189000" cy="189000"/>
          </a:xfrm>
          <a:prstGeom prst="rect">
            <a:avLst/>
          </a:prstGeom>
          <a:solidFill>
            <a:srgbClr val="38bdf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Google Shape;134;p17"/>
          <p:cNvSpPr/>
          <p:nvPr/>
        </p:nvSpPr>
        <p:spPr>
          <a:xfrm>
            <a:off x="7312680" y="3814920"/>
            <a:ext cx="189000" cy="189000"/>
          </a:xfrm>
          <a:prstGeom prst="rect">
            <a:avLst/>
          </a:prstGeom>
          <a:solidFill>
            <a:srgbClr val="818cf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Google Shape;135;p17"/>
          <p:cNvSpPr/>
          <p:nvPr/>
        </p:nvSpPr>
        <p:spPr>
          <a:xfrm>
            <a:off x="7312680" y="4262400"/>
            <a:ext cx="189000" cy="189000"/>
          </a:xfrm>
          <a:prstGeom prst="rect">
            <a:avLst/>
          </a:prstGeom>
          <a:solidFill>
            <a:srgbClr val="94a3b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40;p18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11047680" cy="8328240"/>
          </a:xfrm>
          <a:prstGeom prst="rect">
            <a:avLst/>
          </a:prstGeom>
          <a:ln w="0">
            <a:noFill/>
          </a:ln>
        </p:spPr>
      </p:pic>
      <p:sp>
        <p:nvSpPr>
          <p:cNvPr id="125" name="Google Shape;141;p18"/>
          <p:cNvSpPr/>
          <p:nvPr/>
        </p:nvSpPr>
        <p:spPr>
          <a:xfrm>
            <a:off x="571680" y="571680"/>
            <a:ext cx="115999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Intelligent Interface</a:t>
            </a:r>
            <a:endParaRPr b="0" lang="en-HK" sz="3600" spc="-1" strike="noStrike">
              <a:latin typeface="Arial"/>
            </a:endParaRPr>
          </a:p>
        </p:txBody>
      </p:sp>
      <p:pic>
        <p:nvPicPr>
          <p:cNvPr id="126" name="Google Shape;142;p18" descr="image.png"/>
          <p:cNvPicPr/>
          <p:nvPr/>
        </p:nvPicPr>
        <p:blipFill>
          <a:blip r:embed="rId2"/>
          <a:stretch/>
        </p:blipFill>
        <p:spPr>
          <a:xfrm>
            <a:off x="581040" y="1542960"/>
            <a:ext cx="11028600" cy="8309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47;p19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3490920" cy="4751640"/>
          </a:xfrm>
          <a:prstGeom prst="rect">
            <a:avLst/>
          </a:prstGeom>
          <a:ln w="0">
            <a:noFill/>
          </a:ln>
        </p:spPr>
      </p:pic>
      <p:pic>
        <p:nvPicPr>
          <p:cNvPr id="128" name="Google Shape;148;p19" descr="image.png"/>
          <p:cNvPicPr/>
          <p:nvPr/>
        </p:nvPicPr>
        <p:blipFill>
          <a:blip r:embed="rId2"/>
          <a:stretch/>
        </p:blipFill>
        <p:spPr>
          <a:xfrm>
            <a:off x="4349520" y="1533600"/>
            <a:ext cx="3491280" cy="4751640"/>
          </a:xfrm>
          <a:prstGeom prst="rect">
            <a:avLst/>
          </a:prstGeom>
          <a:ln w="0">
            <a:noFill/>
          </a:ln>
        </p:spPr>
      </p:pic>
      <p:pic>
        <p:nvPicPr>
          <p:cNvPr id="129" name="Google Shape;149;p19" descr="image.png"/>
          <p:cNvPicPr/>
          <p:nvPr/>
        </p:nvPicPr>
        <p:blipFill>
          <a:blip r:embed="rId3"/>
          <a:stretch/>
        </p:blipFill>
        <p:spPr>
          <a:xfrm>
            <a:off x="8128080" y="1533600"/>
            <a:ext cx="3490920" cy="4751640"/>
          </a:xfrm>
          <a:prstGeom prst="rect">
            <a:avLst/>
          </a:prstGeom>
          <a:ln w="0">
            <a:noFill/>
          </a:ln>
        </p:spPr>
      </p:pic>
      <p:sp>
        <p:nvSpPr>
          <p:cNvPr id="130" name="Google Shape;150;p19"/>
          <p:cNvSpPr/>
          <p:nvPr/>
        </p:nvSpPr>
        <p:spPr>
          <a:xfrm>
            <a:off x="571680" y="571680"/>
            <a:ext cx="115999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Why Mindscribe?</a:t>
            </a:r>
            <a:endParaRPr b="0" lang="en-HK" sz="3600" spc="-1" strike="noStrike">
              <a:latin typeface="Arial"/>
            </a:endParaRPr>
          </a:p>
        </p:txBody>
      </p:sp>
      <p:pic>
        <p:nvPicPr>
          <p:cNvPr id="131" name="Google Shape;151;p19" descr="image.png"/>
          <p:cNvPicPr/>
          <p:nvPr/>
        </p:nvPicPr>
        <p:blipFill>
          <a:blip r:embed="rId4"/>
          <a:stretch/>
        </p:blipFill>
        <p:spPr>
          <a:xfrm>
            <a:off x="857160" y="1819440"/>
            <a:ext cx="265320" cy="303480"/>
          </a:xfrm>
          <a:prstGeom prst="rect">
            <a:avLst/>
          </a:prstGeom>
          <a:ln w="0">
            <a:noFill/>
          </a:ln>
        </p:spPr>
      </p:pic>
      <p:sp>
        <p:nvSpPr>
          <p:cNvPr id="132" name="Google Shape;152;p19"/>
          <p:cNvSpPr/>
          <p:nvPr/>
        </p:nvSpPr>
        <p:spPr>
          <a:xfrm>
            <a:off x="857160" y="2314440"/>
            <a:ext cx="84852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Speed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33" name="Google Shape;153;p19"/>
          <p:cNvSpPr/>
          <p:nvPr/>
        </p:nvSpPr>
        <p:spPr>
          <a:xfrm>
            <a:off x="857160" y="2990880"/>
            <a:ext cx="291960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Generate full blog posts, essays, or technical docs in seconds, not hours.</a:t>
            </a:r>
            <a:endParaRPr b="0" lang="en-HK" sz="1500" spc="-1" strike="noStrike">
              <a:latin typeface="Arial"/>
            </a:endParaRPr>
          </a:p>
        </p:txBody>
      </p:sp>
      <p:pic>
        <p:nvPicPr>
          <p:cNvPr id="134" name="Google Shape;154;p19" descr="image.png"/>
          <p:cNvPicPr/>
          <p:nvPr/>
        </p:nvPicPr>
        <p:blipFill>
          <a:blip r:embed="rId5"/>
          <a:stretch/>
        </p:blipFill>
        <p:spPr>
          <a:xfrm>
            <a:off x="4635360" y="1819440"/>
            <a:ext cx="303480" cy="303480"/>
          </a:xfrm>
          <a:prstGeom prst="rect">
            <a:avLst/>
          </a:prstGeom>
          <a:ln w="0">
            <a:noFill/>
          </a:ln>
        </p:spPr>
      </p:pic>
      <p:sp>
        <p:nvSpPr>
          <p:cNvPr id="135" name="Google Shape;155;p19"/>
          <p:cNvSpPr/>
          <p:nvPr/>
        </p:nvSpPr>
        <p:spPr>
          <a:xfrm>
            <a:off x="4635360" y="2314440"/>
            <a:ext cx="206892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Personalization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36" name="Google Shape;156;p19"/>
          <p:cNvSpPr/>
          <p:nvPr/>
        </p:nvSpPr>
        <p:spPr>
          <a:xfrm>
            <a:off x="4635360" y="2990880"/>
            <a:ext cx="291960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Our "Voiceprint" technology learns your unique writing style after just 500 words.</a:t>
            </a:r>
            <a:endParaRPr b="0" lang="en-HK" sz="1500" spc="-1" strike="noStrike">
              <a:latin typeface="Arial"/>
            </a:endParaRPr>
          </a:p>
        </p:txBody>
      </p:sp>
      <p:pic>
        <p:nvPicPr>
          <p:cNvPr id="137" name="Google Shape;157;p19" descr="image.png"/>
          <p:cNvPicPr/>
          <p:nvPr/>
        </p:nvPicPr>
        <p:blipFill>
          <a:blip r:embed="rId6"/>
          <a:stretch/>
        </p:blipFill>
        <p:spPr>
          <a:xfrm>
            <a:off x="8413560" y="1819440"/>
            <a:ext cx="303480" cy="303480"/>
          </a:xfrm>
          <a:prstGeom prst="rect">
            <a:avLst/>
          </a:prstGeom>
          <a:ln w="0">
            <a:noFill/>
          </a:ln>
        </p:spPr>
      </p:pic>
      <p:sp>
        <p:nvSpPr>
          <p:cNvPr id="138" name="Google Shape;158;p19"/>
          <p:cNvSpPr/>
          <p:nvPr/>
        </p:nvSpPr>
        <p:spPr>
          <a:xfrm>
            <a:off x="8413560" y="2314440"/>
            <a:ext cx="113868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Security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39" name="Google Shape;159;p19"/>
          <p:cNvSpPr/>
          <p:nvPr/>
        </p:nvSpPr>
        <p:spPr>
          <a:xfrm>
            <a:off x="8413560" y="2990880"/>
            <a:ext cx="291960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Enterprise-grade encryption ensuring your IP remains yours. No data training on user inputs.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64;p20"/>
          <p:cNvSpPr/>
          <p:nvPr/>
        </p:nvSpPr>
        <p:spPr>
          <a:xfrm>
            <a:off x="571680" y="571680"/>
            <a:ext cx="115999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Competitive Landscape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41" name="Google Shape;165;p20"/>
          <p:cNvSpPr/>
          <p:nvPr/>
        </p:nvSpPr>
        <p:spPr>
          <a:xfrm>
            <a:off x="571680" y="7986240"/>
            <a:ext cx="110476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i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We sit at the intersection of High Creativity and High Automation.</a:t>
            </a:r>
            <a:endParaRPr b="0" lang="en-HK" sz="1500" spc="-1" strike="noStrike">
              <a:latin typeface="Arial"/>
            </a:endParaRPr>
          </a:p>
        </p:txBody>
      </p:sp>
      <p:pic>
        <p:nvPicPr>
          <p:cNvPr id="142" name="Google Shape;166;p20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11047680" cy="6260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71;p21"/>
          <p:cNvSpPr/>
          <p:nvPr/>
        </p:nvSpPr>
        <p:spPr>
          <a:xfrm>
            <a:off x="571680" y="571680"/>
            <a:ext cx="115999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Core Features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44" name="Google Shape;172;p21"/>
          <p:cNvSpPr/>
          <p:nvPr/>
        </p:nvSpPr>
        <p:spPr>
          <a:xfrm>
            <a:off x="571680" y="2633760"/>
            <a:ext cx="5380200" cy="989280"/>
          </a:xfrm>
          <a:prstGeom prst="roundRect">
            <a:avLst>
              <a:gd name="adj" fmla="val 9615"/>
            </a:avLst>
          </a:prstGeom>
          <a:solidFill>
            <a:srgbClr val="33415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Google Shape;173;p21"/>
          <p:cNvSpPr/>
          <p:nvPr/>
        </p:nvSpPr>
        <p:spPr>
          <a:xfrm>
            <a:off x="762120" y="2824200"/>
            <a:ext cx="499932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38bdf8"/>
                </a:solidFill>
                <a:latin typeface="Inter"/>
                <a:ea typeface="Inter"/>
              </a:rPr>
              <a:t>Context Awareness: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Remembers facts from page 1 while writing page 50.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46" name="Google Shape;174;p21"/>
          <p:cNvSpPr/>
          <p:nvPr/>
        </p:nvSpPr>
        <p:spPr>
          <a:xfrm>
            <a:off x="6238800" y="2633760"/>
            <a:ext cx="5380200" cy="989280"/>
          </a:xfrm>
          <a:prstGeom prst="roundRect">
            <a:avLst>
              <a:gd name="adj" fmla="val 9615"/>
            </a:avLst>
          </a:prstGeom>
          <a:solidFill>
            <a:srgbClr val="33415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Google Shape;175;p21"/>
          <p:cNvSpPr/>
          <p:nvPr/>
        </p:nvSpPr>
        <p:spPr>
          <a:xfrm>
            <a:off x="6429240" y="2824200"/>
            <a:ext cx="499932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38bdf8"/>
                </a:solidFill>
                <a:latin typeface="Inter"/>
                <a:ea typeface="Inter"/>
              </a:rPr>
              <a:t>Tone Toggle: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Switch from "Professional" to "Witty" with one click.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48" name="Google Shape;176;p21"/>
          <p:cNvSpPr/>
          <p:nvPr/>
        </p:nvSpPr>
        <p:spPr>
          <a:xfrm>
            <a:off x="571680" y="4052880"/>
            <a:ext cx="5380200" cy="989280"/>
          </a:xfrm>
          <a:prstGeom prst="roundRect">
            <a:avLst>
              <a:gd name="adj" fmla="val 9615"/>
            </a:avLst>
          </a:prstGeom>
          <a:solidFill>
            <a:srgbClr val="33415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Google Shape;177;p21"/>
          <p:cNvSpPr/>
          <p:nvPr/>
        </p:nvSpPr>
        <p:spPr>
          <a:xfrm>
            <a:off x="762120" y="4243320"/>
            <a:ext cx="499932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38bdf8"/>
                </a:solidFill>
                <a:latin typeface="Inter"/>
                <a:ea typeface="Inter"/>
              </a:rPr>
              <a:t>SEO Optimization: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Real-time keyword suggestions and readability scoring.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50" name="Google Shape;178;p21"/>
          <p:cNvSpPr/>
          <p:nvPr/>
        </p:nvSpPr>
        <p:spPr>
          <a:xfrm>
            <a:off x="6238800" y="4052880"/>
            <a:ext cx="5380200" cy="989280"/>
          </a:xfrm>
          <a:prstGeom prst="roundRect">
            <a:avLst>
              <a:gd name="adj" fmla="val 9615"/>
            </a:avLst>
          </a:prstGeom>
          <a:solidFill>
            <a:srgbClr val="33415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Google Shape;179;p21"/>
          <p:cNvSpPr/>
          <p:nvPr/>
        </p:nvSpPr>
        <p:spPr>
          <a:xfrm>
            <a:off x="6429240" y="4243320"/>
            <a:ext cx="499932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38bdf8"/>
                </a:solidFill>
                <a:latin typeface="Inter"/>
                <a:ea typeface="Inter"/>
              </a:rPr>
              <a:t>Plagiarism Check: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Integrated verification against billions of web pages.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en-HK</dc:language>
  <cp:lastModifiedBy/>
  <dcterms:modified xsi:type="dcterms:W3CDTF">2026-01-09T20:14:37Z</dcterms:modified>
  <cp:revision>5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