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13.png" ContentType="image/png"/>
  <Override PartName="/ppt/media/image50.png" ContentType="image/png"/>
  <Override PartName="/ppt/media/image40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0C5958-F6F8-446B-B354-35D28F146A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09566F-993A-42DE-9B96-02C0D46F7B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CCDF3A-C843-4CF7-AE3E-EFDED29B51F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2D7EFE-F379-4617-90D7-3D43D3C18A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0F32D5-1CB2-4A07-98AB-99205F7579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C98179-E7EF-4440-BC4E-D12B52C081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D70333-A0C8-4232-9E78-80ED936E2B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C2EC7B-46B2-4899-A78B-54D2C9C319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6A8C58-8D9F-4A9C-86A1-C62FAC7CCE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D5228E-1316-44F1-B124-1853B889B0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05F0FE-F7B3-4404-ACF5-5ADD19A767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65C027-ACA4-4C6C-B976-F811481531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D413A6-C45C-415C-80CC-74880E8F35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00C4F1-8901-4A8D-83A5-2623AB3E01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F04532-71AC-42A2-9C17-7746409A48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EFB5CF-3B72-42E7-A5FF-BF17D61105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33BF90-DBFD-421E-B319-6B91756C6D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93414A-06DB-484E-82B6-9D32BBECDD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15F4EA-DAFA-4408-909D-8D86301B7C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A3D3FF-2750-4069-A7CE-EF19575E97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DF2382-1584-4AE9-A912-D059CDAEF2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BB5E5A-5BF0-4BF5-9C8B-0BC33F7EF4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FAD048-F7B6-4DD4-97D7-E5F098CE33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944947-9419-4B50-822E-49A786D039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EE9ED4D-8784-4653-A07A-C3DB1581EA8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</a:t>
            </a:r>
            <a:r>
              <a:rPr b="0" lang="en-HK" sz="4400" spc="-1" strike="noStrike">
                <a:latin typeface="Arial"/>
              </a:rPr>
              <a:t>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0E8AF91-F3FE-4CB5-9CE5-9A323F2A2D72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4;p13"/>
          <p:cNvSpPr/>
          <p:nvPr/>
        </p:nvSpPr>
        <p:spPr>
          <a:xfrm>
            <a:off x="5295960" y="2464920"/>
            <a:ext cx="159948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INTRODUCING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3" name="Google Shape;85;p13"/>
          <p:cNvSpPr/>
          <p:nvPr/>
        </p:nvSpPr>
        <p:spPr>
          <a:xfrm>
            <a:off x="1512000" y="2855520"/>
            <a:ext cx="9424080" cy="10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Project Mindscribe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84" name="Google Shape;86;p13"/>
          <p:cNvSpPr/>
          <p:nvPr/>
        </p:nvSpPr>
        <p:spPr>
          <a:xfrm>
            <a:off x="3843360" y="3884400"/>
            <a:ext cx="450468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The Future of Generative Creative Writing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85" name="Google Shape;87;p13" descr="image.png"/>
          <p:cNvPicPr/>
          <p:nvPr/>
        </p:nvPicPr>
        <p:blipFill>
          <a:blip r:embed="rId1"/>
          <a:stretch/>
        </p:blipFill>
        <p:spPr>
          <a:xfrm>
            <a:off x="0" y="36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84;p22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Target Audience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47" name="Google Shape;185;p22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8000" cy="4752360"/>
          </a:xfrm>
          <a:prstGeom prst="rect">
            <a:avLst/>
          </a:prstGeom>
          <a:ln w="0">
            <a:noFill/>
          </a:ln>
        </p:spPr>
      </p:pic>
      <p:sp>
        <p:nvSpPr>
          <p:cNvPr id="148" name="Google Shape;186;p22"/>
          <p:cNvSpPr/>
          <p:nvPr/>
        </p:nvSpPr>
        <p:spPr>
          <a:xfrm>
            <a:off x="6381720" y="276228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Who needs Mindscribe?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49" name="Google Shape;187;p22"/>
          <p:cNvSpPr/>
          <p:nvPr/>
        </p:nvSpPr>
        <p:spPr>
          <a:xfrm>
            <a:off x="6620040" y="3257640"/>
            <a:ext cx="5000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Marketing Agencies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188;p22"/>
          <p:cNvSpPr/>
          <p:nvPr/>
        </p:nvSpPr>
        <p:spPr>
          <a:xfrm>
            <a:off x="6620040" y="3705120"/>
            <a:ext cx="5000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Freelance Copywriters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1" name="Google Shape;189;p22"/>
          <p:cNvSpPr/>
          <p:nvPr/>
        </p:nvSpPr>
        <p:spPr>
          <a:xfrm>
            <a:off x="6620040" y="4152960"/>
            <a:ext cx="5000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 Comms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2" name="Google Shape;190;p22"/>
          <p:cNvSpPr/>
          <p:nvPr/>
        </p:nvSpPr>
        <p:spPr>
          <a:xfrm>
            <a:off x="6620040" y="4600440"/>
            <a:ext cx="5000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Fiction Authors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53" name="Google Shape;191;p22" descr="image.png"/>
          <p:cNvPicPr/>
          <p:nvPr/>
        </p:nvPicPr>
        <p:blipFill>
          <a:blip r:embed="rId2"/>
          <a:stretch/>
        </p:blipFill>
        <p:spPr>
          <a:xfrm>
            <a:off x="6343560" y="3314880"/>
            <a:ext cx="170640" cy="18972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192;p22" descr="image.png"/>
          <p:cNvPicPr/>
          <p:nvPr/>
        </p:nvPicPr>
        <p:blipFill>
          <a:blip r:embed="rId3"/>
          <a:stretch/>
        </p:blipFill>
        <p:spPr>
          <a:xfrm>
            <a:off x="6343560" y="3762360"/>
            <a:ext cx="170640" cy="18972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193;p22" descr="image.png"/>
          <p:cNvPicPr/>
          <p:nvPr/>
        </p:nvPicPr>
        <p:blipFill>
          <a:blip r:embed="rId4"/>
          <a:stretch/>
        </p:blipFill>
        <p:spPr>
          <a:xfrm>
            <a:off x="6343560" y="4210200"/>
            <a:ext cx="170640" cy="18972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94;p22" descr="image.png"/>
          <p:cNvPicPr/>
          <p:nvPr/>
        </p:nvPicPr>
        <p:blipFill>
          <a:blip r:embed="rId5"/>
          <a:stretch/>
        </p:blipFill>
        <p:spPr>
          <a:xfrm>
            <a:off x="6343560" y="4657680"/>
            <a:ext cx="170640" cy="18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99;p2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640" cy="475236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00;p23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000" cy="4752360"/>
          </a:xfrm>
          <a:prstGeom prst="rect">
            <a:avLst/>
          </a:prstGeom>
          <a:ln w="0">
            <a:noFill/>
          </a:ln>
        </p:spPr>
      </p:pic>
      <p:pic>
        <p:nvPicPr>
          <p:cNvPr id="159" name="Google Shape;201;p23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640" cy="475236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202;p23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Business Model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61" name="Google Shape;203;p23"/>
          <p:cNvSpPr/>
          <p:nvPr/>
        </p:nvSpPr>
        <p:spPr>
          <a:xfrm>
            <a:off x="857160" y="1866960"/>
            <a:ext cx="12895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Freemium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2" name="Google Shape;204;p23"/>
          <p:cNvSpPr/>
          <p:nvPr/>
        </p:nvSpPr>
        <p:spPr>
          <a:xfrm>
            <a:off x="857160" y="2352600"/>
            <a:ext cx="4993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$0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3" name="Google Shape;205;p23"/>
          <p:cNvSpPr/>
          <p:nvPr/>
        </p:nvSpPr>
        <p:spPr>
          <a:xfrm>
            <a:off x="857160" y="296244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Basic features, limited generation.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4" name="Google Shape;206;p23"/>
          <p:cNvSpPr/>
          <p:nvPr/>
        </p:nvSpPr>
        <p:spPr>
          <a:xfrm>
            <a:off x="4654440" y="1838160"/>
            <a:ext cx="4392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5" name="Google Shape;207;p23"/>
          <p:cNvSpPr/>
          <p:nvPr/>
        </p:nvSpPr>
        <p:spPr>
          <a:xfrm>
            <a:off x="4654440" y="2324160"/>
            <a:ext cx="10994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$29/mo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6" name="Google Shape;208;p23"/>
          <p:cNvSpPr/>
          <p:nvPr/>
        </p:nvSpPr>
        <p:spPr>
          <a:xfrm>
            <a:off x="4654440" y="2933640"/>
            <a:ext cx="28821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Unlimited words, Voiceprint learning.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7" name="Google Shape;209;p23"/>
          <p:cNvSpPr/>
          <p:nvPr/>
        </p:nvSpPr>
        <p:spPr>
          <a:xfrm>
            <a:off x="8413560" y="1866960"/>
            <a:ext cx="13896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Enterprise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8" name="Google Shape;210;p23"/>
          <p:cNvSpPr/>
          <p:nvPr/>
        </p:nvSpPr>
        <p:spPr>
          <a:xfrm>
            <a:off x="8413560" y="2352600"/>
            <a:ext cx="14695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Custom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9" name="Google Shape;211;p23"/>
          <p:cNvSpPr/>
          <p:nvPr/>
        </p:nvSpPr>
        <p:spPr>
          <a:xfrm>
            <a:off x="8413560" y="296244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API access, SSO, dedicated support.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216;p24"/>
          <p:cNvSpPr/>
          <p:nvPr/>
        </p:nvSpPr>
        <p:spPr>
          <a:xfrm>
            <a:off x="5619600" y="2482200"/>
            <a:ext cx="95184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17;p24"/>
          <p:cNvSpPr/>
          <p:nvPr/>
        </p:nvSpPr>
        <p:spPr>
          <a:xfrm>
            <a:off x="295200" y="2806200"/>
            <a:ext cx="1160064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Go-To-Market Strategy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2" name="Google Shape;218;p24"/>
          <p:cNvSpPr/>
          <p:nvPr/>
        </p:nvSpPr>
        <p:spPr>
          <a:xfrm>
            <a:off x="2286000" y="3644280"/>
            <a:ext cx="761940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cbd5e1"/>
                </a:solidFill>
                <a:latin typeface="Inter"/>
                <a:ea typeface="Inter"/>
              </a:rPr>
              <a:t>Land and Expand: Focusing on bottom-up adoption in creative agencies before pushing Enterprise-wide licenses.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640" cy="475236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224;p25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000" cy="475236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25;p25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640" cy="475236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226;p25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Early Traction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7" name="Google Shape;227;p25"/>
          <p:cNvSpPr/>
          <p:nvPr/>
        </p:nvSpPr>
        <p:spPr>
          <a:xfrm>
            <a:off x="1672560" y="1819440"/>
            <a:ext cx="12895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15k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8" name="Google Shape;228;p25"/>
          <p:cNvSpPr/>
          <p:nvPr/>
        </p:nvSpPr>
        <p:spPr>
          <a:xfrm>
            <a:off x="1717560" y="2847960"/>
            <a:ext cx="1199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Signups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9" name="Google Shape;229;p25"/>
          <p:cNvSpPr/>
          <p:nvPr/>
        </p:nvSpPr>
        <p:spPr>
          <a:xfrm>
            <a:off x="5140800" y="1819440"/>
            <a:ext cx="190944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2.5M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0" name="Google Shape;230;p25"/>
          <p:cNvSpPr/>
          <p:nvPr/>
        </p:nvSpPr>
        <p:spPr>
          <a:xfrm>
            <a:off x="5290920" y="2847960"/>
            <a:ext cx="1608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Words Generated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1" name="Google Shape;231;p25"/>
          <p:cNvSpPr/>
          <p:nvPr/>
        </p:nvSpPr>
        <p:spPr>
          <a:xfrm>
            <a:off x="9054000" y="1819440"/>
            <a:ext cx="163944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40%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2" name="Google Shape;232;p25"/>
          <p:cNvSpPr/>
          <p:nvPr/>
        </p:nvSpPr>
        <p:spPr>
          <a:xfrm>
            <a:off x="9283680" y="2847960"/>
            <a:ext cx="1180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MoM Growth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37;p26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User Feedback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4" name="Google Shape;238;p26"/>
          <p:cNvSpPr/>
          <p:nvPr/>
        </p:nvSpPr>
        <p:spPr>
          <a:xfrm>
            <a:off x="571680" y="1533600"/>
            <a:ext cx="11048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85" name="Google Shape;239;p26"/>
          <p:cNvSpPr/>
          <p:nvPr/>
        </p:nvSpPr>
        <p:spPr>
          <a:xfrm>
            <a:off x="952560" y="3273840"/>
            <a:ext cx="1028628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9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38bdf8"/>
                </a:solidFill>
                <a:latin typeface="Space Grotesk Medium"/>
                <a:ea typeface="Space Grotesk Medium"/>
              </a:rPr>
              <a:t>"Mindscribe doesn't replace my creativity, it unblocks it. It's like having a brilliant editor over my shoulder 24/7."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186" name="Google Shape;240;p26"/>
          <p:cNvSpPr/>
          <p:nvPr/>
        </p:nvSpPr>
        <p:spPr>
          <a:xfrm>
            <a:off x="571680" y="4736880"/>
            <a:ext cx="11048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245;p27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Under the Hood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8" name="Google Shape;246;p27"/>
          <p:cNvSpPr/>
          <p:nvPr/>
        </p:nvSpPr>
        <p:spPr>
          <a:xfrm>
            <a:off x="571680" y="276228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Architecture</a:t>
            </a:r>
            <a:endParaRPr b="0" lang="en-HK" sz="2100" spc="-1" strike="noStrike">
              <a:latin typeface="Arial"/>
            </a:endParaRPr>
          </a:p>
        </p:txBody>
      </p:sp>
      <p:pic>
        <p:nvPicPr>
          <p:cNvPr id="189" name="Google Shape;247;p27" descr="image.png"/>
          <p:cNvPicPr/>
          <p:nvPr/>
        </p:nvPicPr>
        <p:blipFill>
          <a:blip r:embed="rId1"/>
          <a:stretch/>
        </p:blipFill>
        <p:spPr>
          <a:xfrm>
            <a:off x="6381720" y="1533600"/>
            <a:ext cx="5238000" cy="4752360"/>
          </a:xfrm>
          <a:prstGeom prst="rect">
            <a:avLst/>
          </a:prstGeom>
          <a:ln w="0">
            <a:noFill/>
          </a:ln>
        </p:spPr>
      </p:pic>
      <p:sp>
        <p:nvSpPr>
          <p:cNvPr id="190" name="Google Shape;248;p27"/>
          <p:cNvSpPr/>
          <p:nvPr/>
        </p:nvSpPr>
        <p:spPr>
          <a:xfrm>
            <a:off x="847800" y="32576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1" name="Google Shape;249;p27"/>
          <p:cNvSpPr/>
          <p:nvPr/>
        </p:nvSpPr>
        <p:spPr>
          <a:xfrm>
            <a:off x="952560" y="325764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Frontend: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React &amp; WebGL for real-time visualization.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2" name="Google Shape;250;p27"/>
          <p:cNvSpPr/>
          <p:nvPr/>
        </p:nvSpPr>
        <p:spPr>
          <a:xfrm>
            <a:off x="847800" y="37051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3" name="Google Shape;251;p27"/>
          <p:cNvSpPr/>
          <p:nvPr/>
        </p:nvSpPr>
        <p:spPr>
          <a:xfrm>
            <a:off x="952560" y="370512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Backend: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Python &amp; Node.js microservices.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4" name="Google Shape;252;p27"/>
          <p:cNvSpPr/>
          <p:nvPr/>
        </p:nvSpPr>
        <p:spPr>
          <a:xfrm>
            <a:off x="847800" y="415296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5" name="Google Shape;253;p27"/>
          <p:cNvSpPr/>
          <p:nvPr/>
        </p:nvSpPr>
        <p:spPr>
          <a:xfrm>
            <a:off x="952560" y="415296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AI Core: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Fine-tuned GPT-4 &amp; Llama 2 models.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6" name="Google Shape;254;p27"/>
          <p:cNvSpPr/>
          <p:nvPr/>
        </p:nvSpPr>
        <p:spPr>
          <a:xfrm>
            <a:off x="847800" y="46004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7" name="Google Shape;255;p27"/>
          <p:cNvSpPr/>
          <p:nvPr/>
        </p:nvSpPr>
        <p:spPr>
          <a:xfrm>
            <a:off x="952560" y="460044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Infrastructure: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AWS auto-scaling clusters.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260;p2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400" cy="4752360"/>
          </a:xfrm>
          <a:prstGeom prst="rect">
            <a:avLst/>
          </a:prstGeom>
          <a:ln w="0">
            <a:noFill/>
          </a:ln>
        </p:spPr>
      </p:pic>
      <p:sp>
        <p:nvSpPr>
          <p:cNvPr id="199" name="Google Shape;261;p28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Product Roadmap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66;p2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640" cy="4752360"/>
          </a:xfrm>
          <a:prstGeom prst="rect">
            <a:avLst/>
          </a:prstGeom>
          <a:ln w="0">
            <a:noFill/>
          </a:ln>
        </p:spPr>
      </p:pic>
      <p:pic>
        <p:nvPicPr>
          <p:cNvPr id="201" name="Google Shape;267;p2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000" cy="4752360"/>
          </a:xfrm>
          <a:prstGeom prst="rect">
            <a:avLst/>
          </a:prstGeom>
          <a:ln w="0">
            <a:noFill/>
          </a:ln>
        </p:spPr>
      </p:pic>
      <p:pic>
        <p:nvPicPr>
          <p:cNvPr id="202" name="Google Shape;268;p2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640" cy="4752360"/>
          </a:xfrm>
          <a:prstGeom prst="rect">
            <a:avLst/>
          </a:prstGeom>
          <a:ln w="0">
            <a:noFill/>
          </a:ln>
        </p:spPr>
      </p:pic>
      <p:sp>
        <p:nvSpPr>
          <p:cNvPr id="203" name="Google Shape;269;p2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Marketing Channels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04" name="Google Shape;270;p2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342360" cy="30420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271;p29"/>
          <p:cNvSpPr/>
          <p:nvPr/>
        </p:nvSpPr>
        <p:spPr>
          <a:xfrm>
            <a:off x="857160" y="2314440"/>
            <a:ext cx="1099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Content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6" name="Google Shape;272;p29"/>
          <p:cNvSpPr/>
          <p:nvPr/>
        </p:nvSpPr>
        <p:spPr>
          <a:xfrm>
            <a:off x="857160" y="299088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Tutorials on "Writing with AI" and creative workshops.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07" name="Google Shape;273;p2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4200" cy="304200"/>
          </a:xfrm>
          <a:prstGeom prst="rect">
            <a:avLst/>
          </a:prstGeom>
          <a:ln w="0">
            <a:noFill/>
          </a:ln>
        </p:spPr>
      </p:pic>
      <p:sp>
        <p:nvSpPr>
          <p:cNvPr id="208" name="Google Shape;274;p29"/>
          <p:cNvSpPr/>
          <p:nvPr/>
        </p:nvSpPr>
        <p:spPr>
          <a:xfrm>
            <a:off x="4635360" y="2314440"/>
            <a:ext cx="6994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Email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9" name="Google Shape;275;p29"/>
          <p:cNvSpPr/>
          <p:nvPr/>
        </p:nvSpPr>
        <p:spPr>
          <a:xfrm>
            <a:off x="4635360" y="299088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Drip campaigns targeting agency owners.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0" name="Google Shape;276;p2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80160" cy="30420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277;p29"/>
          <p:cNvSpPr/>
          <p:nvPr/>
        </p:nvSpPr>
        <p:spPr>
          <a:xfrm>
            <a:off x="8413560" y="2314440"/>
            <a:ext cx="1729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Partnerships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2" name="Google Shape;278;p29"/>
          <p:cNvSpPr/>
          <p:nvPr/>
        </p:nvSpPr>
        <p:spPr>
          <a:xfrm>
            <a:off x="8413560" y="299088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Integrations with WordPress, Medium, and Substack.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83;p30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Team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4" name="Google Shape;284;p3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8000" cy="475236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285;p30"/>
          <p:cNvSpPr/>
          <p:nvPr/>
        </p:nvSpPr>
        <p:spPr>
          <a:xfrm>
            <a:off x="6381720" y="2828880"/>
            <a:ext cx="5238000" cy="6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Alex Chen (CEO)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Ex-Google AI Research. 10 years NLP experience.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6" name="Google Shape;286;p30"/>
          <p:cNvSpPr/>
          <p:nvPr/>
        </p:nvSpPr>
        <p:spPr>
          <a:xfrm>
            <a:off x="6381720" y="3629160"/>
            <a:ext cx="5238000" cy="6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Maria Rodriguez (CTO)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Full-stack architect. Scaled SaaS to 1M users.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7" name="Google Shape;287;p30"/>
          <p:cNvSpPr/>
          <p:nvPr/>
        </p:nvSpPr>
        <p:spPr>
          <a:xfrm>
            <a:off x="6381720" y="4429080"/>
            <a:ext cx="5238000" cy="6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David Kim (CPO)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Award-winning novelist and product designer.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92;p31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Advisors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9" name="Google Shape;293;p31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761400" cy="761400"/>
          </a:xfrm>
          <a:prstGeom prst="rect">
            <a:avLst/>
          </a:prstGeom>
          <a:ln w="0">
            <a:noFill/>
          </a:ln>
        </p:spPr>
      </p:pic>
      <p:sp>
        <p:nvSpPr>
          <p:cNvPr id="220" name="Google Shape;294;p31"/>
          <p:cNvSpPr/>
          <p:nvPr/>
        </p:nvSpPr>
        <p:spPr>
          <a:xfrm>
            <a:off x="2095560" y="1533600"/>
            <a:ext cx="10000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Dr. Emily Vance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1" name="Google Shape;295;p31"/>
          <p:cNvSpPr/>
          <p:nvPr/>
        </p:nvSpPr>
        <p:spPr>
          <a:xfrm>
            <a:off x="2095560" y="2066760"/>
            <a:ext cx="9524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Professor of Computational Linguistics at Stanford. Advising on ethical AI implementation.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92;p14" descr="image.png"/>
          <p:cNvPicPr/>
          <p:nvPr/>
        </p:nvPicPr>
        <p:blipFill>
          <a:blip r:embed="rId1"/>
          <a:stretch/>
        </p:blipFill>
        <p:spPr>
          <a:xfrm>
            <a:off x="571680" y="3209760"/>
            <a:ext cx="3314520" cy="139968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93;p 2" descr="image.png"/>
          <p:cNvPicPr/>
          <p:nvPr/>
        </p:nvPicPr>
        <p:blipFill>
          <a:blip r:embed="rId2"/>
          <a:stretch/>
        </p:blipFill>
        <p:spPr>
          <a:xfrm>
            <a:off x="4438800" y="3209760"/>
            <a:ext cx="3314520" cy="139968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94;p 2" descr="image.png"/>
          <p:cNvPicPr/>
          <p:nvPr/>
        </p:nvPicPr>
        <p:blipFill>
          <a:blip r:embed="rId3"/>
          <a:stretch/>
        </p:blipFill>
        <p:spPr>
          <a:xfrm>
            <a:off x="8305920" y="3209760"/>
            <a:ext cx="3314520" cy="139968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95;p 2"/>
          <p:cNvSpPr/>
          <p:nvPr/>
        </p:nvSpPr>
        <p:spPr>
          <a:xfrm>
            <a:off x="571680" y="571680"/>
            <a:ext cx="1160136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Timeline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90" name="Google Shape;96;p 2"/>
          <p:cNvSpPr/>
          <p:nvPr/>
        </p:nvSpPr>
        <p:spPr>
          <a:xfrm>
            <a:off x="70884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1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1" name="Google Shape;97;p 2"/>
          <p:cNvSpPr/>
          <p:nvPr/>
        </p:nvSpPr>
        <p:spPr>
          <a:xfrm>
            <a:off x="78120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Concept &amp; Alpha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2" name="Google Shape;98;p 2"/>
          <p:cNvSpPr/>
          <p:nvPr/>
        </p:nvSpPr>
        <p:spPr>
          <a:xfrm>
            <a:off x="457596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2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3" name="Google Shape;99;p 2"/>
          <p:cNvSpPr/>
          <p:nvPr/>
        </p:nvSpPr>
        <p:spPr>
          <a:xfrm>
            <a:off x="464832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Development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4" name="Google Shape;100;p 2"/>
          <p:cNvSpPr/>
          <p:nvPr/>
        </p:nvSpPr>
        <p:spPr>
          <a:xfrm>
            <a:off x="844308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3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5" name="Google Shape;101;p 2"/>
          <p:cNvSpPr/>
          <p:nvPr/>
        </p:nvSpPr>
        <p:spPr>
          <a:xfrm>
            <a:off x="851544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Global Launch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300;p32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Financial Projections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3" name="Google Shape;301;p32"/>
          <p:cNvSpPr/>
          <p:nvPr/>
        </p:nvSpPr>
        <p:spPr>
          <a:xfrm>
            <a:off x="571680" y="578160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Projected ARR of $15M by Year 3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24" name="Google Shape;302;p32" descr="image.png"/>
          <p:cNvPicPr/>
          <p:nvPr/>
        </p:nvPicPr>
        <p:blipFill>
          <a:blip r:embed="rId1"/>
          <a:stretch/>
        </p:blipFill>
        <p:spPr>
          <a:xfrm>
            <a:off x="590400" y="1590840"/>
            <a:ext cx="11029320" cy="3790080"/>
          </a:xfrm>
          <a:prstGeom prst="rect">
            <a:avLst/>
          </a:prstGeom>
          <a:ln w="0">
            <a:noFill/>
          </a:ln>
        </p:spPr>
      </p:pic>
      <p:sp>
        <p:nvSpPr>
          <p:cNvPr id="225" name="Google Shape;303;p32"/>
          <p:cNvSpPr/>
          <p:nvPr/>
        </p:nvSpPr>
        <p:spPr>
          <a:xfrm>
            <a:off x="590400" y="5477040"/>
            <a:ext cx="437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1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6" name="Google Shape;304;p32"/>
          <p:cNvSpPr/>
          <p:nvPr/>
        </p:nvSpPr>
        <p:spPr>
          <a:xfrm>
            <a:off x="6105600" y="5477040"/>
            <a:ext cx="4658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2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7" name="Google Shape;305;p32"/>
          <p:cNvSpPr/>
          <p:nvPr/>
        </p:nvSpPr>
        <p:spPr>
          <a:xfrm>
            <a:off x="11153880" y="5477040"/>
            <a:ext cx="4658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3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310;p3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400" cy="475236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311;p33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Funding Ask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0" name="Google Shape;312;p33"/>
          <p:cNvSpPr/>
          <p:nvPr/>
        </p:nvSpPr>
        <p:spPr>
          <a:xfrm>
            <a:off x="3967200" y="2656440"/>
            <a:ext cx="446976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125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$2.5M</a:t>
            </a:r>
            <a:endParaRPr b="0" lang="en-HK" sz="11250" spc="-1" strike="noStrike">
              <a:latin typeface="Arial"/>
            </a:endParaRPr>
          </a:p>
        </p:txBody>
      </p:sp>
      <p:sp>
        <p:nvSpPr>
          <p:cNvPr id="231" name="Google Shape;313;p33"/>
          <p:cNvSpPr/>
          <p:nvPr/>
        </p:nvSpPr>
        <p:spPr>
          <a:xfrm>
            <a:off x="5210280" y="4533120"/>
            <a:ext cx="177084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"/>
                <a:ea typeface="Inter"/>
              </a:rPr>
              <a:t>Seed Round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318;p34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400" cy="4752360"/>
          </a:xfrm>
          <a:prstGeom prst="rect">
            <a:avLst/>
          </a:prstGeom>
          <a:ln w="0">
            <a:noFill/>
          </a:ln>
        </p:spPr>
      </p:pic>
      <p:sp>
        <p:nvSpPr>
          <p:cNvPr id="233" name="Google Shape;319;p34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 of Funds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324;p35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Exit Strategy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5" name="Google Shape;325;p35"/>
          <p:cNvSpPr/>
          <p:nvPr/>
        </p:nvSpPr>
        <p:spPr>
          <a:xfrm>
            <a:off x="571680" y="298620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Acquisition Targets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36" name="Google Shape;326;p35"/>
          <p:cNvSpPr/>
          <p:nvPr/>
        </p:nvSpPr>
        <p:spPr>
          <a:xfrm>
            <a:off x="6381720" y="326700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Timeline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37" name="Google Shape;327;p35"/>
          <p:cNvSpPr/>
          <p:nvPr/>
        </p:nvSpPr>
        <p:spPr>
          <a:xfrm>
            <a:off x="6381720" y="3800520"/>
            <a:ext cx="52380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Targeting liquidity event in 5-7 years via strategic acquisition or IPO depending on market conditions.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38" name="Google Shape;328;p35"/>
          <p:cNvSpPr/>
          <p:nvPr/>
        </p:nvSpPr>
        <p:spPr>
          <a:xfrm>
            <a:off x="847800" y="348156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39" name="Google Shape;329;p35"/>
          <p:cNvSpPr/>
          <p:nvPr/>
        </p:nvSpPr>
        <p:spPr>
          <a:xfrm>
            <a:off x="952560" y="348156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Major Publishing Houses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0" name="Google Shape;330;p35"/>
          <p:cNvSpPr/>
          <p:nvPr/>
        </p:nvSpPr>
        <p:spPr>
          <a:xfrm>
            <a:off x="847800" y="3929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1" name="Google Shape;331;p35"/>
          <p:cNvSpPr/>
          <p:nvPr/>
        </p:nvSpPr>
        <p:spPr>
          <a:xfrm>
            <a:off x="952560" y="392904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Big Tech (Google, Microsoft)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2" name="Google Shape;332;p35"/>
          <p:cNvSpPr/>
          <p:nvPr/>
        </p:nvSpPr>
        <p:spPr>
          <a:xfrm>
            <a:off x="847800" y="43768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3" name="Google Shape;333;p35"/>
          <p:cNvSpPr/>
          <p:nvPr/>
        </p:nvSpPr>
        <p:spPr>
          <a:xfrm>
            <a:off x="952560" y="437688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EdTech Conglomerates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338;p36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640" cy="4752360"/>
          </a:xfrm>
          <a:prstGeom prst="rect">
            <a:avLst/>
          </a:prstGeom>
          <a:ln w="0">
            <a:noFill/>
          </a:ln>
        </p:spPr>
      </p:pic>
      <p:pic>
        <p:nvPicPr>
          <p:cNvPr id="245" name="Google Shape;339;p36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000" cy="4752360"/>
          </a:xfrm>
          <a:prstGeom prst="rect">
            <a:avLst/>
          </a:prstGeom>
          <a:ln w="0">
            <a:noFill/>
          </a:ln>
        </p:spPr>
      </p:pic>
      <p:pic>
        <p:nvPicPr>
          <p:cNvPr id="246" name="Google Shape;340;p36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640" cy="4752360"/>
          </a:xfrm>
          <a:prstGeom prst="rect">
            <a:avLst/>
          </a:prstGeom>
          <a:ln w="0">
            <a:noFill/>
          </a:ln>
        </p:spPr>
      </p:pic>
      <p:sp>
        <p:nvSpPr>
          <p:cNvPr id="247" name="Google Shape;341;p36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Now?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48" name="Google Shape;342;p36"/>
          <p:cNvSpPr/>
          <p:nvPr/>
        </p:nvSpPr>
        <p:spPr>
          <a:xfrm>
            <a:off x="857160" y="1819440"/>
            <a:ext cx="25596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Technological Leap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9" name="Google Shape;343;p36"/>
          <p:cNvSpPr/>
          <p:nvPr/>
        </p:nvSpPr>
        <p:spPr>
          <a:xfrm>
            <a:off x="857160" y="249552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LLMs have reached maturity for consumer application.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0" name="Google Shape;344;p36"/>
          <p:cNvSpPr/>
          <p:nvPr/>
        </p:nvSpPr>
        <p:spPr>
          <a:xfrm>
            <a:off x="4635360" y="1819440"/>
            <a:ext cx="21294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Market Demand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1" name="Google Shape;345;p36"/>
          <p:cNvSpPr/>
          <p:nvPr/>
        </p:nvSpPr>
        <p:spPr>
          <a:xfrm>
            <a:off x="4635360" y="249552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explosion requires automated assistance.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2" name="Google Shape;346;p36"/>
          <p:cNvSpPr/>
          <p:nvPr/>
        </p:nvSpPr>
        <p:spPr>
          <a:xfrm>
            <a:off x="8413560" y="1819440"/>
            <a:ext cx="16693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Proven Team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3" name="Google Shape;347;p36"/>
          <p:cNvSpPr/>
          <p:nvPr/>
        </p:nvSpPr>
        <p:spPr>
          <a:xfrm>
            <a:off x="8413560" y="2495520"/>
            <a:ext cx="2920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have built and sold AI products before.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352;p37"/>
          <p:cNvSpPr/>
          <p:nvPr/>
        </p:nvSpPr>
        <p:spPr>
          <a:xfrm>
            <a:off x="295200" y="1862280"/>
            <a:ext cx="1160064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Thank You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255" name="Google Shape;353;p37"/>
          <p:cNvSpPr/>
          <p:nvPr/>
        </p:nvSpPr>
        <p:spPr>
          <a:xfrm>
            <a:off x="571680" y="308124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Questions?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6" name="Google Shape;354;p37"/>
          <p:cNvSpPr/>
          <p:nvPr/>
        </p:nvSpPr>
        <p:spPr>
          <a:xfrm>
            <a:off x="571680" y="390996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contact@mindscribe.ai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7" name="Google Shape;355;p37"/>
          <p:cNvSpPr/>
          <p:nvPr/>
        </p:nvSpPr>
        <p:spPr>
          <a:xfrm>
            <a:off x="571680" y="454824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www.mindscribe.ai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360;p38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59" name="Google Shape;361;p38"/>
          <p:cNvSpPr/>
          <p:nvPr/>
        </p:nvSpPr>
        <p:spPr>
          <a:xfrm>
            <a:off x="571680" y="153360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Google Shape;362;p38"/>
          <p:cNvSpPr/>
          <p:nvPr/>
        </p:nvSpPr>
        <p:spPr>
          <a:xfrm>
            <a:off x="571680" y="251640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Google Shape;363;p38"/>
          <p:cNvSpPr/>
          <p:nvPr/>
        </p:nvSpPr>
        <p:spPr>
          <a:xfrm>
            <a:off x="571680" y="330120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Google Shape;364;p38"/>
          <p:cNvSpPr/>
          <p:nvPr/>
        </p:nvSpPr>
        <p:spPr>
          <a:xfrm>
            <a:off x="571680" y="408600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Google Shape;365;p38"/>
          <p:cNvSpPr/>
          <p:nvPr/>
        </p:nvSpPr>
        <p:spPr>
          <a:xfrm>
            <a:off x="571680" y="487080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Google Shape;366;p38"/>
          <p:cNvSpPr/>
          <p:nvPr/>
        </p:nvSpPr>
        <p:spPr>
          <a:xfrm>
            <a:off x="571680" y="25070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Google Shape;367;p38"/>
          <p:cNvSpPr/>
          <p:nvPr/>
        </p:nvSpPr>
        <p:spPr>
          <a:xfrm>
            <a:off x="571680" y="25070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Google Shape;368;p38"/>
          <p:cNvSpPr/>
          <p:nvPr/>
        </p:nvSpPr>
        <p:spPr>
          <a:xfrm>
            <a:off x="571680" y="32914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Google Shape;369;p38"/>
          <p:cNvSpPr/>
          <p:nvPr/>
        </p:nvSpPr>
        <p:spPr>
          <a:xfrm>
            <a:off x="571680" y="32914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Google Shape;370;p38"/>
          <p:cNvSpPr/>
          <p:nvPr/>
        </p:nvSpPr>
        <p:spPr>
          <a:xfrm>
            <a:off x="571680" y="4076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Google Shape;371;p38"/>
          <p:cNvSpPr/>
          <p:nvPr/>
        </p:nvSpPr>
        <p:spPr>
          <a:xfrm>
            <a:off x="571680" y="4076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Google Shape;372;p38"/>
          <p:cNvSpPr/>
          <p:nvPr/>
        </p:nvSpPr>
        <p:spPr>
          <a:xfrm>
            <a:off x="571680" y="48610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Google Shape;373;p38"/>
          <p:cNvSpPr/>
          <p:nvPr/>
        </p:nvSpPr>
        <p:spPr>
          <a:xfrm>
            <a:off x="571680" y="48610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Google Shape;374;p38"/>
          <p:cNvSpPr/>
          <p:nvPr/>
        </p:nvSpPr>
        <p:spPr>
          <a:xfrm>
            <a:off x="571680" y="58438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Google Shape;375;p38"/>
          <p:cNvSpPr/>
          <p:nvPr/>
        </p:nvSpPr>
        <p:spPr>
          <a:xfrm>
            <a:off x="571680" y="58438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4" name="Google Shape;376;p38" descr="image.png"/>
          <p:cNvPicPr/>
          <p:nvPr/>
        </p:nvPicPr>
        <p:blipFill>
          <a:blip r:embed="rId1"/>
          <a:stretch/>
        </p:blipFill>
        <p:spPr>
          <a:xfrm>
            <a:off x="571680" y="17820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75" name="Google Shape;377;p38"/>
          <p:cNvSpPr/>
          <p:nvPr/>
        </p:nvSpPr>
        <p:spPr>
          <a:xfrm>
            <a:off x="1666800" y="167652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https://photos.peopleimages.com/picture/202304/2809796-brain-pattern-ai-generated-and-digital-graphic-of-intelligence-and-neuroscience.-isolated-dark-background-and-no-people-with-neuro-connection-and-futuristic-artificial-intelligence-data-fit_400_400.jpg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76" name="Google Shape;378;p38"/>
          <p:cNvSpPr/>
          <p:nvPr/>
        </p:nvSpPr>
        <p:spPr>
          <a:xfrm>
            <a:off x="1666800" y="21200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peopleimages.com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77" name="Google Shape;379;p38" descr="image.png"/>
          <p:cNvPicPr/>
          <p:nvPr/>
        </p:nvPicPr>
        <p:blipFill>
          <a:blip r:embed="rId2"/>
          <a:stretch/>
        </p:blipFill>
        <p:spPr>
          <a:xfrm>
            <a:off x="571680" y="26658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78" name="Google Shape;380;p38"/>
          <p:cNvSpPr/>
          <p:nvPr/>
        </p:nvSpPr>
        <p:spPr>
          <a:xfrm>
            <a:off x="1666800" y="265932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https://dfjx2uxqg3cgi.cloudfront.net/img/photo/141469/141469_00_2x.jpg?20180314143205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79" name="Google Shape;381;p38"/>
          <p:cNvSpPr/>
          <p:nvPr/>
        </p:nvSpPr>
        <p:spPr>
          <a:xfrm>
            <a:off x="1666800" y="29048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www.youworkforthem.com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0" name="Google Shape;382;p38" descr="image.png"/>
          <p:cNvPicPr/>
          <p:nvPr/>
        </p:nvPicPr>
        <p:blipFill>
          <a:blip r:embed="rId3"/>
          <a:stretch/>
        </p:blipFill>
        <p:spPr>
          <a:xfrm>
            <a:off x="571680" y="34506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1" name="Google Shape;383;p38"/>
          <p:cNvSpPr/>
          <p:nvPr/>
        </p:nvSpPr>
        <p:spPr>
          <a:xfrm>
            <a:off x="1666800" y="344412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https://cdn.dribbble.com/userupload/15813489/file/original-9784c3910b8ae034233dc1730426afbd.jpeg?resize=400x0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2" name="Google Shape;384;p38"/>
          <p:cNvSpPr/>
          <p:nvPr/>
        </p:nvSpPr>
        <p:spPr>
          <a:xfrm>
            <a:off x="1666800" y="36896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dribbble.com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3" name="Google Shape;385;p38" descr="image.png"/>
          <p:cNvPicPr/>
          <p:nvPr/>
        </p:nvPicPr>
        <p:blipFill>
          <a:blip r:embed="rId4"/>
          <a:stretch/>
        </p:blipFill>
        <p:spPr>
          <a:xfrm>
            <a:off x="571680" y="42354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4" name="Google Shape;386;p38"/>
          <p:cNvSpPr/>
          <p:nvPr/>
        </p:nvSpPr>
        <p:spPr>
          <a:xfrm>
            <a:off x="1666800" y="422892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https://images.milanote.com/milanote/9cbb6bcf-312f-4886-aa14-8c9761480e7d_Competitive+Landscape+Map+Example.png?auto=compress,format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5" name="Google Shape;387;p38"/>
          <p:cNvSpPr/>
          <p:nvPr/>
        </p:nvSpPr>
        <p:spPr>
          <a:xfrm>
            <a:off x="1666800" y="44744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milanote.com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6" name="Google Shape;388;p38" descr="image.png"/>
          <p:cNvPicPr/>
          <p:nvPr/>
        </p:nvPicPr>
        <p:blipFill>
          <a:blip r:embed="rId5"/>
          <a:stretch/>
        </p:blipFill>
        <p:spPr>
          <a:xfrm>
            <a:off x="571680" y="51192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389;p38"/>
          <p:cNvSpPr/>
          <p:nvPr/>
        </p:nvSpPr>
        <p:spPr>
          <a:xfrm>
            <a:off x="1666800" y="501372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https://plus.unsplash.com/premium_photo-1683141095556-6e5af882daaa?fm=jpg&amp;q=60&amp;w=3000&amp;ixlib=rb-4.1.0&amp;ixid=M3wxMjA3fDB8MHxwaG90by1wYWdlfHx8fGVufDB8fHx8fA%3D%3D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8" name="Google Shape;390;p38"/>
          <p:cNvSpPr/>
          <p:nvPr/>
        </p:nvSpPr>
        <p:spPr>
          <a:xfrm>
            <a:off x="1666800" y="54572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unsplash.com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9" name="Google Shape;391;p38" descr="image.png"/>
          <p:cNvPicPr/>
          <p:nvPr/>
        </p:nvPicPr>
        <p:blipFill>
          <a:blip r:embed="rId6"/>
          <a:stretch/>
        </p:blipFill>
        <p:spPr>
          <a:xfrm>
            <a:off x="571680" y="60030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90" name="Google Shape;392;p38"/>
          <p:cNvSpPr/>
          <p:nvPr/>
        </p:nvSpPr>
        <p:spPr>
          <a:xfrm>
            <a:off x="1666800" y="599652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https://svitla.com/uploads/ckeditor/2023/Cloud%20architecture.png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91" name="Google Shape;393;p38"/>
          <p:cNvSpPr/>
          <p:nvPr/>
        </p:nvSpPr>
        <p:spPr>
          <a:xfrm>
            <a:off x="1666800" y="62420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svitla.com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398;p3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93" name="Google Shape;399;p39"/>
          <p:cNvSpPr/>
          <p:nvPr/>
        </p:nvSpPr>
        <p:spPr>
          <a:xfrm>
            <a:off x="571680" y="30308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Google Shape;400;p39"/>
          <p:cNvSpPr/>
          <p:nvPr/>
        </p:nvSpPr>
        <p:spPr>
          <a:xfrm>
            <a:off x="571680" y="3806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Google Shape;401;p39"/>
          <p:cNvSpPr/>
          <p:nvPr/>
        </p:nvSpPr>
        <p:spPr>
          <a:xfrm>
            <a:off x="571680" y="3806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Google Shape;402;p39" descr="image.png"/>
          <p:cNvPicPr/>
          <p:nvPr/>
        </p:nvPicPr>
        <p:blipFill>
          <a:blip r:embed="rId1"/>
          <a:stretch/>
        </p:blipFill>
        <p:spPr>
          <a:xfrm>
            <a:off x="571680" y="31802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97" name="Google Shape;403;p39"/>
          <p:cNvSpPr/>
          <p:nvPr/>
        </p:nvSpPr>
        <p:spPr>
          <a:xfrm>
            <a:off x="1666800" y="31737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https://img.freepik.com/premium-photo/group-portrait-professional-business-teamon-dark-background_728233-2.jpg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98" name="Google Shape;404;p39"/>
          <p:cNvSpPr/>
          <p:nvPr/>
        </p:nvSpPr>
        <p:spPr>
          <a:xfrm>
            <a:off x="1666800" y="34196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99" name="Google Shape;405;p39" descr="image.png"/>
          <p:cNvPicPr/>
          <p:nvPr/>
        </p:nvPicPr>
        <p:blipFill>
          <a:blip r:embed="rId2"/>
          <a:stretch/>
        </p:blipFill>
        <p:spPr>
          <a:xfrm>
            <a:off x="571680" y="40640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300" name="Google Shape;406;p39"/>
          <p:cNvSpPr/>
          <p:nvPr/>
        </p:nvSpPr>
        <p:spPr>
          <a:xfrm>
            <a:off x="1666800" y="395856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https://img.freepik.com/premium-photo/financial-advisor-portrait-confident-workplace-company-trust-about-us-with-happy-smile-business-man-face-professional-growth-with-experience-knowledge-crossed-arms_590464-426427.jpg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301" name="Google Shape;407;p39"/>
          <p:cNvSpPr/>
          <p:nvPr/>
        </p:nvSpPr>
        <p:spPr>
          <a:xfrm>
            <a:off x="1666800" y="44024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106;p1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Creative Bottleneck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97" name="Google Shape;107;p 2"/>
          <p:cNvSpPr/>
          <p:nvPr/>
        </p:nvSpPr>
        <p:spPr>
          <a:xfrm>
            <a:off x="571680" y="243360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7171"/>
                </a:solidFill>
                <a:latin typeface="Space Grotesk SemiBold"/>
                <a:ea typeface="Space Grotesk SemiBold"/>
              </a:rPr>
              <a:t>The Problem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8" name="Google Shape;108;p 2"/>
          <p:cNvSpPr/>
          <p:nvPr/>
        </p:nvSpPr>
        <p:spPr>
          <a:xfrm>
            <a:off x="571680" y="296712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Modern content demands are outpacing human capacity. Writers face burnout, repetitive tasks, and the constant pressure of "blank page syndrome."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9" name="Google Shape;109;p 2"/>
          <p:cNvSpPr/>
          <p:nvPr/>
        </p:nvSpPr>
        <p:spPr>
          <a:xfrm>
            <a:off x="847800" y="403380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0" name="Google Shape;110;p 2"/>
          <p:cNvSpPr/>
          <p:nvPr/>
        </p:nvSpPr>
        <p:spPr>
          <a:xfrm>
            <a:off x="952560" y="403380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Low output velocity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1" name="Google Shape;111;p 2"/>
          <p:cNvSpPr/>
          <p:nvPr/>
        </p:nvSpPr>
        <p:spPr>
          <a:xfrm>
            <a:off x="847800" y="44816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2" name="Google Shape;112;p 2"/>
          <p:cNvSpPr/>
          <p:nvPr/>
        </p:nvSpPr>
        <p:spPr>
          <a:xfrm>
            <a:off x="952560" y="448164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Inconsistent tone across large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3" name="Google Shape;113;p 2"/>
          <p:cNvSpPr/>
          <p:nvPr/>
        </p:nvSpPr>
        <p:spPr>
          <a:xfrm>
            <a:off x="847800" y="492912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4" name="Google Shape;114;p 2"/>
          <p:cNvSpPr/>
          <p:nvPr/>
        </p:nvSpPr>
        <p:spPr>
          <a:xfrm>
            <a:off x="952560" y="492912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High cost of specialized copywriting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19;p16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20;p16"/>
          <p:cNvSpPr/>
          <p:nvPr/>
        </p:nvSpPr>
        <p:spPr>
          <a:xfrm>
            <a:off x="571680" y="1938240"/>
            <a:ext cx="51998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The Mindscribe Solution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7" name="Google Shape;121;p16"/>
          <p:cNvSpPr/>
          <p:nvPr/>
        </p:nvSpPr>
        <p:spPr>
          <a:xfrm>
            <a:off x="571680" y="2614680"/>
            <a:ext cx="495216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An AI co-pilot that doesn't just write, but understands </a:t>
            </a: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style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. We combine large language models with proprietary style-transfer technology to amplify human creativity.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8" name="Google Shape;122;p16"/>
          <p:cNvSpPr/>
          <p:nvPr/>
        </p:nvSpPr>
        <p:spPr>
          <a:xfrm>
            <a:off x="571680" y="4167360"/>
            <a:ext cx="49521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Result: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10x faster drafting with 100% brand consistency.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27;p17" descr="image.png"/>
          <p:cNvPicPr/>
          <p:nvPr/>
        </p:nvPicPr>
        <p:blipFill>
          <a:blip r:embed="rId1"/>
          <a:stretch/>
        </p:blipFill>
        <p:spPr>
          <a:xfrm>
            <a:off x="1421640" y="2004840"/>
            <a:ext cx="3809160" cy="380916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28;p17" descr="image.png"/>
          <p:cNvPicPr/>
          <p:nvPr/>
        </p:nvPicPr>
        <p:blipFill>
          <a:blip r:embed="rId2"/>
          <a:stretch/>
        </p:blipFill>
        <p:spPr>
          <a:xfrm>
            <a:off x="2135880" y="2719440"/>
            <a:ext cx="2380680" cy="238068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29;p17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 Opportunity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12" name="Google Shape;130;p17"/>
          <p:cNvSpPr/>
          <p:nvPr/>
        </p:nvSpPr>
        <p:spPr>
          <a:xfrm>
            <a:off x="7312680" y="3308760"/>
            <a:ext cx="3456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$48B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Content Marketing Software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3" name="Google Shape;131;p17"/>
          <p:cNvSpPr/>
          <p:nvPr/>
        </p:nvSpPr>
        <p:spPr>
          <a:xfrm>
            <a:off x="7312680" y="3756600"/>
            <a:ext cx="3456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$12B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AI Writing Assistants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4" name="Google Shape;132;p17"/>
          <p:cNvSpPr/>
          <p:nvPr/>
        </p:nvSpPr>
        <p:spPr>
          <a:xfrm>
            <a:off x="7312680" y="4204080"/>
            <a:ext cx="3456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$5B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Creative Tools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5" name="Google Shape;133;p17"/>
          <p:cNvSpPr/>
          <p:nvPr/>
        </p:nvSpPr>
        <p:spPr>
          <a:xfrm>
            <a:off x="7312680" y="3367080"/>
            <a:ext cx="189720" cy="18972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134;p17"/>
          <p:cNvSpPr/>
          <p:nvPr/>
        </p:nvSpPr>
        <p:spPr>
          <a:xfrm>
            <a:off x="7312680" y="3814920"/>
            <a:ext cx="189720" cy="189720"/>
          </a:xfrm>
          <a:prstGeom prst="rect">
            <a:avLst/>
          </a:prstGeom>
          <a:solidFill>
            <a:srgbClr val="818c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Google Shape;135;p17"/>
          <p:cNvSpPr/>
          <p:nvPr/>
        </p:nvSpPr>
        <p:spPr>
          <a:xfrm>
            <a:off x="7312680" y="4262400"/>
            <a:ext cx="189720" cy="189720"/>
          </a:xfrm>
          <a:prstGeom prst="rect">
            <a:avLst/>
          </a:prstGeom>
          <a:solidFill>
            <a:srgbClr val="94a3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40;p1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400" cy="832896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41;p18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Intelligent Interface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0" name="Google Shape;142;p18" descr="image.png"/>
          <p:cNvPicPr/>
          <p:nvPr/>
        </p:nvPicPr>
        <p:blipFill>
          <a:blip r:embed="rId2"/>
          <a:stretch/>
        </p:blipFill>
        <p:spPr>
          <a:xfrm>
            <a:off x="581040" y="1542960"/>
            <a:ext cx="11029320" cy="830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47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640" cy="475236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48;p1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000" cy="475236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149;p1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640" cy="475236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150;p1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Mindscribe?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5" name="Google Shape;151;p1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266040" cy="30420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52;p19"/>
          <p:cNvSpPr/>
          <p:nvPr/>
        </p:nvSpPr>
        <p:spPr>
          <a:xfrm>
            <a:off x="857160" y="2314440"/>
            <a:ext cx="8492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Speed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7" name="Google Shape;153;p19"/>
          <p:cNvSpPr/>
          <p:nvPr/>
        </p:nvSpPr>
        <p:spPr>
          <a:xfrm>
            <a:off x="857160" y="29908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Generate full blog posts, essays, or technical docs in seconds, not hours.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28" name="Google Shape;154;p1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4200" cy="304200"/>
          </a:xfrm>
          <a:prstGeom prst="rect">
            <a:avLst/>
          </a:prstGeom>
          <a:ln w="0">
            <a:noFill/>
          </a:ln>
        </p:spPr>
      </p:pic>
      <p:sp>
        <p:nvSpPr>
          <p:cNvPr id="129" name="Google Shape;155;p19"/>
          <p:cNvSpPr/>
          <p:nvPr/>
        </p:nvSpPr>
        <p:spPr>
          <a:xfrm>
            <a:off x="4635360" y="2314440"/>
            <a:ext cx="20696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Personalization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0" name="Google Shape;156;p19"/>
          <p:cNvSpPr/>
          <p:nvPr/>
        </p:nvSpPr>
        <p:spPr>
          <a:xfrm>
            <a:off x="4635360" y="29908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Our "Voiceprint" technology learns your unique writing style after just 500 words.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1" name="Google Shape;157;p1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04200" cy="30420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58;p19"/>
          <p:cNvSpPr/>
          <p:nvPr/>
        </p:nvSpPr>
        <p:spPr>
          <a:xfrm>
            <a:off x="8413560" y="2314440"/>
            <a:ext cx="11394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Security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159;p19"/>
          <p:cNvSpPr/>
          <p:nvPr/>
        </p:nvSpPr>
        <p:spPr>
          <a:xfrm>
            <a:off x="8413560" y="29908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Enterprise-grade encryption ensuring your IP remains yours. No data training on user inputs.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64;p20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Competitive Landscape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35" name="Google Shape;165;p20"/>
          <p:cNvSpPr/>
          <p:nvPr/>
        </p:nvSpPr>
        <p:spPr>
          <a:xfrm>
            <a:off x="571680" y="798624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sit at the intersection of High Creativity and High Automation.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6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400" cy="626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71;p21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Core Features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38" name="Google Shape;172;p21"/>
          <p:cNvSpPr/>
          <p:nvPr/>
        </p:nvSpPr>
        <p:spPr>
          <a:xfrm>
            <a:off x="571680" y="2633760"/>
            <a:ext cx="5380920" cy="99000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173;p21"/>
          <p:cNvSpPr/>
          <p:nvPr/>
        </p:nvSpPr>
        <p:spPr>
          <a:xfrm>
            <a:off x="762120" y="2824200"/>
            <a:ext cx="5000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Context Awareness: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Remembers facts from page 1 while writing page 50.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0" name="Google Shape;174;p21"/>
          <p:cNvSpPr/>
          <p:nvPr/>
        </p:nvSpPr>
        <p:spPr>
          <a:xfrm>
            <a:off x="6238800" y="2633760"/>
            <a:ext cx="5380920" cy="99000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175;p21"/>
          <p:cNvSpPr/>
          <p:nvPr/>
        </p:nvSpPr>
        <p:spPr>
          <a:xfrm>
            <a:off x="6429240" y="2824200"/>
            <a:ext cx="5000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Tone Toggle: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Switch from "Professional" to "Witty" with one click.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2" name="Google Shape;176;p21"/>
          <p:cNvSpPr/>
          <p:nvPr/>
        </p:nvSpPr>
        <p:spPr>
          <a:xfrm>
            <a:off x="571680" y="4052880"/>
            <a:ext cx="5380920" cy="99000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177;p21"/>
          <p:cNvSpPr/>
          <p:nvPr/>
        </p:nvSpPr>
        <p:spPr>
          <a:xfrm>
            <a:off x="762120" y="4243320"/>
            <a:ext cx="5000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SEO Optimization: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Real-time keyword suggestions and readability scoring.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4" name="Google Shape;178;p21"/>
          <p:cNvSpPr/>
          <p:nvPr/>
        </p:nvSpPr>
        <p:spPr>
          <a:xfrm>
            <a:off x="6238800" y="4052880"/>
            <a:ext cx="5380920" cy="99000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179;p21"/>
          <p:cNvSpPr/>
          <p:nvPr/>
        </p:nvSpPr>
        <p:spPr>
          <a:xfrm>
            <a:off x="6429240" y="4243320"/>
            <a:ext cx="5000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Plagiarism Check: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Integrated verification against billions of web pages.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2026-01-09T16:38:23Z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