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_rels/presentation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_rels/slideLayout12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.xml.rels" ContentType="application/vnd.openxmlformats-package.relationships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media/image23.png" ContentType="image/png"/>
  <Override PartName="/ppt/media/image22.png" ContentType="image/png"/>
  <Override PartName="/ppt/media/image21.png" ContentType="image/png"/>
  <Override PartName="/ppt/media/image19.png" ContentType="image/png"/>
  <Override PartName="/ppt/media/image20.png" ContentType="image/png"/>
  <Override PartName="/ppt/media/image18.png" ContentType="image/png"/>
  <Override PartName="/ppt/media/image17.png" ContentType="image/png"/>
  <Override PartName="/ppt/media/image16.png" ContentType="image/png"/>
  <Override PartName="/ppt/media/image15.png" ContentType="image/png"/>
  <Override PartName="/ppt/media/image14.png" ContentType="image/png"/>
  <Override PartName="/ppt/media/image24.png" ContentType="image/png"/>
  <Override PartName="/ppt/media/image1.png" ContentType="image/png"/>
  <Override PartName="/ppt/media/image31.png" ContentType="image/png"/>
  <Override PartName="/ppt/media/image25.png" ContentType="image/png"/>
  <Override PartName="/ppt/media/image2.png" ContentType="image/png"/>
  <Override PartName="/ppt/media/image32.png" ContentType="image/png"/>
  <Override PartName="/ppt/media/image26.png" ContentType="image/png"/>
  <Override PartName="/ppt/media/image3.png" ContentType="image/png"/>
  <Override PartName="/ppt/media/image33.png" ContentType="image/png"/>
  <Override PartName="/ppt/media/image27.png" ContentType="image/png"/>
  <Override PartName="/ppt/media/image4.png" ContentType="image/png"/>
  <Override PartName="/ppt/media/image34.png" ContentType="image/png"/>
  <Override PartName="/ppt/media/image28.png" ContentType="image/png"/>
  <Override PartName="/ppt/media/image30.png" ContentType="image/png"/>
  <Override PartName="/ppt/media/image42.png" ContentType="image/png"/>
  <Override PartName="/ppt/media/image43.png" ContentType="image/png"/>
  <Override PartName="/ppt/media/image44.png" ContentType="image/png"/>
  <Override PartName="/ppt/media/image45.png" ContentType="image/png"/>
  <Override PartName="/ppt/media/image46.png" ContentType="image/png"/>
  <Override PartName="/ppt/media/image41.png" ContentType="image/png"/>
  <Override PartName="/ppt/media/image50.png" ContentType="image/png"/>
  <Override PartName="/ppt/media/image13.png" ContentType="image/png"/>
  <Override PartName="/ppt/media/image11.png" ContentType="image/png"/>
  <Override PartName="/ppt/media/image48.png" ContentType="image/png"/>
  <Override PartName="/ppt/media/image51.png" ContentType="image/png"/>
  <Override PartName="/ppt/media/image40.png" ContentType="image/png"/>
  <Override PartName="/ppt/media/image52.png" ContentType="image/png"/>
  <Override PartName="/ppt/media/image53.png" ContentType="image/png"/>
  <Override PartName="/ppt/media/image39.png" ContentType="image/png"/>
  <Override PartName="/ppt/media/image9.png" ContentType="image/png"/>
  <Override PartName="/ppt/media/image38.png" ContentType="image/png"/>
  <Override PartName="/ppt/media/image8.png" ContentType="image/png"/>
  <Override PartName="/ppt/media/image49.png" ContentType="image/png"/>
  <Override PartName="/ppt/media/image12.png" ContentType="image/png"/>
  <Override PartName="/ppt/media/image10.png" ContentType="image/png"/>
  <Override PartName="/ppt/media/image47.png" ContentType="image/png"/>
  <Override PartName="/ppt/media/image37.png" ContentType="image/png"/>
  <Override PartName="/ppt/media/image7.png" ContentType="image/png"/>
  <Override PartName="/ppt/media/image36.png" ContentType="image/png"/>
  <Override PartName="/ppt/media/image6.png" ContentType="image/png"/>
  <Override PartName="/ppt/media/image29.png" ContentType="image/png"/>
  <Override PartName="/ppt/media/image5.png" ContentType="image/png"/>
  <Override PartName="/ppt/media/image35.png" ContentType="image/png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_rels/slide2.xml.rels" ContentType="application/vnd.openxmlformats-package.relationships+xml"/>
  <Override PartName="/ppt/slides/_rels/slide20.xml.rels" ContentType="application/vnd.openxmlformats-package.relationships+xml"/>
  <Override PartName="/ppt/slides/_rels/slide1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slides/_rels/slide21.xml.rels" ContentType="application/vnd.openxmlformats-package.relationships+xml"/>
  <Override PartName="/ppt/slides/_rels/slide3.xml.rels" ContentType="application/vnd.openxmlformats-package.relationships+xml"/>
  <Override PartName="/ppt/slides/_rels/slide22.xml.rels" ContentType="application/vnd.openxmlformats-package.relationships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23.xml.rels" ContentType="application/vnd.openxmlformats-package.relationships+xml"/>
  <Override PartName="/ppt/slides/_rels/slide11.xml.rels" ContentType="application/vnd.openxmlformats-package.relationships+xml"/>
  <Override PartName="/ppt/slides/_rels/slide24.xml.rels" ContentType="application/vnd.openxmlformats-package.relationships+xml"/>
  <Override PartName="/ppt/slides/_rels/slide14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slide16.xml" ContentType="application/vnd.openxmlformats-officedocument.presentationml.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</p:sldIdLst>
  <p:sldSz cx="12192000" cy="6858000"/>
  <p:notesSz cx="6858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023DF5A2-7D36-4168-B901-09C70F1FFFE4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HK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HK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60010ACF-B83D-4784-9121-35F6D1ADFAC6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HK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HK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6B629A5A-87FD-4B8D-B8D2-2EEADD160217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HK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HK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AA3A1ADD-B136-4D26-B50D-933AB3D00A63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HK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HK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HK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3E37D30A-7903-47C2-9456-7C130A5C9F24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HK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HK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0BB2D902-2860-45E4-9076-D04525C803F7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HK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HK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FDAC1F11-0AF1-4D10-9BF2-DF0D176049E2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HK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HK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DE0B1CAC-B2EB-4C64-BAA3-D6580E59DB79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HK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HK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1D0B79BB-531A-4AED-ABA6-23C876CC4838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HK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HK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4C390A86-096D-45FB-A2A2-BA1102C2C6AA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HK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HK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98611D16-F828-4F6B-AB00-DC3443EE23E2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HK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HK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3CB647F4-78B9-494F-8F28-CB70AC157EB0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HK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dt" idx="1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>
              <a:defRPr b="0" lang="en-HK" sz="1400" spc="-1" strike="noStrike">
                <a:latin typeface="Times New Roman"/>
              </a:defRPr>
            </a:lvl1pPr>
          </a:lstStyle>
          <a:p>
            <a:r>
              <a:rPr b="0" lang="en-HK" sz="1400" spc="-1" strike="noStrike">
                <a:latin typeface="Times New Roman"/>
              </a:rPr>
              <a:t>&lt;date/time&gt;</a:t>
            </a:r>
            <a:endParaRPr b="0" lang="en-HK" sz="1400" spc="-1" strike="noStrike">
              <a:latin typeface="Times New Roman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ftr" idx="2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ctr">
              <a:buNone/>
              <a:defRPr b="0" lang="en-HK" sz="1400" spc="-1" strike="noStrike">
                <a:latin typeface="Times New Roman"/>
              </a:defRPr>
            </a:lvl1pPr>
          </a:lstStyle>
          <a:p>
            <a:pPr algn="ctr">
              <a:buNone/>
            </a:pPr>
            <a:r>
              <a:rPr b="0" lang="en-HK" sz="1400" spc="-1" strike="noStrike">
                <a:latin typeface="Times New Roman"/>
              </a:rPr>
              <a:t>&lt;footer&gt;</a:t>
            </a:r>
            <a:endParaRPr b="0" lang="en-HK" sz="1400" spc="-1" strike="noStrike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sldNum" idx="3"/>
          </p:nvPr>
        </p:nvSpPr>
        <p:spPr>
          <a:xfrm>
            <a:off x="9540000" y="630000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buNone/>
              <a:tabLst>
                <a:tab algn="l" pos="0"/>
              </a:tabLst>
              <a:defRPr b="0" lang="en-US" sz="1200" spc="-1" strike="noStrike">
                <a:solidFill>
                  <a:srgbClr val="888888"/>
                </a:solidFill>
                <a:latin typeface="Calibri"/>
                <a:ea typeface="Calibri"/>
              </a:defRPr>
            </a:lvl1pPr>
          </a:lstStyle>
          <a:p>
            <a:pPr algn="r">
              <a:lnSpc>
                <a:spcPct val="100000"/>
              </a:lnSpc>
              <a:buNone/>
              <a:tabLst>
                <a:tab algn="l" pos="0"/>
              </a:tabLst>
            </a:pPr>
            <a:fld id="{25FC713B-8A32-4B4D-8214-6B02EEA6F297}" type="slidenum">
              <a:rPr b="0" lang="en-US" sz="1200" spc="-1" strike="noStrike">
                <a:solidFill>
                  <a:srgbClr val="888888"/>
                </a:solidFill>
                <a:latin typeface="Calibri"/>
                <a:ea typeface="Calibri"/>
              </a:rPr>
              <a:t>&lt;number&gt;</a:t>
            </a:fld>
            <a:endParaRPr b="0" lang="en-HK" sz="12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en-HK" sz="14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HK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HK" sz="14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HK" sz="14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HK" sz="14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HK" sz="14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HK" sz="14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HK" sz="1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HK" sz="14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HK" sz="14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HK" sz="20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HK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HK" sz="20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HK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HK" sz="20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HK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image" Target="../media/image16.png"/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image" Target="../media/image20.png"/><Relationship Id="rId7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22.png"/><Relationship Id="rId2" Type="http://schemas.openxmlformats.org/officeDocument/2006/relationships/image" Target="../media/image23.png"/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slideLayout" Target="../slideLayouts/slideLayout1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26.png"/><Relationship Id="rId2" Type="http://schemas.openxmlformats.org/officeDocument/2006/relationships/slideLayout" Target="../slideLayouts/slideLayout1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27.png"/><Relationship Id="rId2" Type="http://schemas.openxmlformats.org/officeDocument/2006/relationships/image" Target="../media/image28.png"/><Relationship Id="rId3" Type="http://schemas.openxmlformats.org/officeDocument/2006/relationships/slideLayout" Target="../slideLayouts/slideLayout1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29.png"/><Relationship Id="rId2" Type="http://schemas.openxmlformats.org/officeDocument/2006/relationships/image" Target="../media/image30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slideLayout" Target="../slideLayouts/slideLayout1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35.png"/><Relationship Id="rId2" Type="http://schemas.openxmlformats.org/officeDocument/2006/relationships/image" Target="../media/image36.png"/><Relationship Id="rId3" Type="http://schemas.openxmlformats.org/officeDocument/2006/relationships/slideLayout" Target="../slideLayouts/slideLayout1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37.png"/><Relationship Id="rId2" Type="http://schemas.openxmlformats.org/officeDocument/2006/relationships/image" Target="../media/image38.png"/><Relationship Id="rId3" Type="http://schemas.openxmlformats.org/officeDocument/2006/relationships/image" Target="../media/image39.png"/><Relationship Id="rId4" Type="http://schemas.openxmlformats.org/officeDocument/2006/relationships/image" Target="../media/image40.png"/><Relationship Id="rId5" Type="http://schemas.openxmlformats.org/officeDocument/2006/relationships/image" Target="../media/image41.png"/><Relationship Id="rId6" Type="http://schemas.openxmlformats.org/officeDocument/2006/relationships/image" Target="../media/image42.png"/><Relationship Id="rId7" Type="http://schemas.openxmlformats.org/officeDocument/2006/relationships/slideLayout" Target="../slideLayouts/slideLayout1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43.png"/><Relationship Id="rId2" Type="http://schemas.openxmlformats.org/officeDocument/2006/relationships/image" Target="../media/image44.png"/><Relationship Id="rId3" Type="http://schemas.openxmlformats.org/officeDocument/2006/relationships/image" Target="../media/image45.png"/><Relationship Id="rId4" Type="http://schemas.openxmlformats.org/officeDocument/2006/relationships/image" Target="../media/image46.png"/><Relationship Id="rId5" Type="http://schemas.openxmlformats.org/officeDocument/2006/relationships/slideLayout" Target="../slideLayouts/slideLayout1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47.png"/><Relationship Id="rId2" Type="http://schemas.openxmlformats.org/officeDocument/2006/relationships/image" Target="../media/image48.png"/><Relationship Id="rId3" Type="http://schemas.openxmlformats.org/officeDocument/2006/relationships/image" Target="../media/image49.png"/><Relationship Id="rId4" Type="http://schemas.openxmlformats.org/officeDocument/2006/relationships/image" Target="../media/image50.png"/><Relationship Id="rId5" Type="http://schemas.openxmlformats.org/officeDocument/2006/relationships/image" Target="../media/image51.png"/><Relationship Id="rId6" Type="http://schemas.openxmlformats.org/officeDocument/2006/relationships/image" Target="../media/image52.png"/><Relationship Id="rId7" Type="http://schemas.openxmlformats.org/officeDocument/2006/relationships/slideLayout" Target="../slideLayouts/slideLayout1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53.png"/><Relationship Id="rId2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image" Target="../media/image11.png"/><Relationship Id="rId3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85;p13"/>
          <p:cNvSpPr/>
          <p:nvPr/>
        </p:nvSpPr>
        <p:spPr>
          <a:xfrm>
            <a:off x="2190600" y="2824200"/>
            <a:ext cx="7810200" cy="1097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i="1" lang="en-US" sz="3600" spc="-1" strike="noStrike">
                <a:solidFill>
                  <a:srgbClr val="f5f5f5"/>
                </a:solidFill>
                <a:latin typeface="Urbanist Light"/>
                <a:ea typeface="Urbanist Light"/>
              </a:rPr>
              <a:t> </a:t>
            </a:r>
            <a:r>
              <a:rPr b="0" i="1" lang="en-US" sz="3600" spc="-1" strike="noStrike">
                <a:solidFill>
                  <a:srgbClr val="f5f5f5"/>
                </a:solidFill>
                <a:latin typeface="Urbanist Light"/>
                <a:ea typeface="Urbanist Light"/>
              </a:rPr>
              <a:t>"Innovation distinguishes between a leader and a follower." </a:t>
            </a:r>
            <a:endParaRPr b="0" lang="en-HK" sz="3600" spc="-1" strike="noStrike">
              <a:latin typeface="Arial"/>
            </a:endParaRPr>
          </a:p>
        </p:txBody>
      </p:sp>
      <p:sp>
        <p:nvSpPr>
          <p:cNvPr id="42" name="Google Shape;86;p13"/>
          <p:cNvSpPr/>
          <p:nvPr/>
        </p:nvSpPr>
        <p:spPr>
          <a:xfrm>
            <a:off x="5396040" y="4214880"/>
            <a:ext cx="1399680" cy="54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i="1" lang="en-US" sz="1800" spc="-1" strike="noStrike">
                <a:solidFill>
                  <a:srgbClr val="deff9a"/>
                </a:solidFill>
                <a:latin typeface="Urbanist"/>
                <a:ea typeface="Urbanist"/>
              </a:rPr>
              <a:t>— </a:t>
            </a:r>
            <a:r>
              <a:rPr b="1" i="1" lang="en-US" sz="1800" spc="-1" strike="noStrike">
                <a:solidFill>
                  <a:srgbClr val="deff9a"/>
                </a:solidFill>
                <a:latin typeface="Urbanist"/>
                <a:ea typeface="Urbanist"/>
              </a:rPr>
              <a:t>Steve Jobs</a:t>
            </a:r>
            <a:endParaRPr b="0" lang="en-HK" sz="1800" spc="-1" strike="noStrike">
              <a:latin typeface="Arial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AB076FF7-8758-43CE-94E0-7317D74F9253}" type="slidenum">
              <a:t>1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180;p22" descr="image.png"/>
          <p:cNvPicPr/>
          <p:nvPr/>
        </p:nvPicPr>
        <p:blipFill>
          <a:blip r:embed="rId1"/>
          <a:stretch/>
        </p:blipFill>
        <p:spPr>
          <a:xfrm>
            <a:off x="571680" y="2339280"/>
            <a:ext cx="3492360" cy="2381040"/>
          </a:xfrm>
          <a:prstGeom prst="rect">
            <a:avLst/>
          </a:prstGeom>
          <a:ln w="0">
            <a:noFill/>
          </a:ln>
        </p:spPr>
      </p:pic>
      <p:pic>
        <p:nvPicPr>
          <p:cNvPr id="92" name="Google Shape;181;p22" descr="image.png"/>
          <p:cNvPicPr/>
          <p:nvPr/>
        </p:nvPicPr>
        <p:blipFill>
          <a:blip r:embed="rId2"/>
          <a:stretch/>
        </p:blipFill>
        <p:spPr>
          <a:xfrm>
            <a:off x="4349880" y="2339280"/>
            <a:ext cx="3492360" cy="2381040"/>
          </a:xfrm>
          <a:prstGeom prst="rect">
            <a:avLst/>
          </a:prstGeom>
          <a:ln w="0">
            <a:noFill/>
          </a:ln>
        </p:spPr>
      </p:pic>
      <p:pic>
        <p:nvPicPr>
          <p:cNvPr id="93" name="Google Shape;182;p22" descr="image.png"/>
          <p:cNvPicPr/>
          <p:nvPr/>
        </p:nvPicPr>
        <p:blipFill>
          <a:blip r:embed="rId3"/>
          <a:stretch/>
        </p:blipFill>
        <p:spPr>
          <a:xfrm>
            <a:off x="8128080" y="2339280"/>
            <a:ext cx="3492360" cy="2381040"/>
          </a:xfrm>
          <a:prstGeom prst="rect">
            <a:avLst/>
          </a:prstGeom>
          <a:ln w="0">
            <a:noFill/>
          </a:ln>
        </p:spPr>
      </p:pic>
      <p:sp>
        <p:nvSpPr>
          <p:cNvPr id="94" name="Google Shape;183;p22"/>
          <p:cNvSpPr/>
          <p:nvPr/>
        </p:nvSpPr>
        <p:spPr>
          <a:xfrm>
            <a:off x="571680" y="5034960"/>
            <a:ext cx="3492360" cy="328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60000"/>
              </a:lnSpc>
              <a:buNone/>
              <a:tabLst>
                <a:tab algn="l" pos="0"/>
              </a:tabLst>
            </a:pPr>
            <a:r>
              <a:rPr b="1" lang="en-US" sz="1350" spc="-1" strike="noStrike">
                <a:solidFill>
                  <a:srgbClr val="d1d5db"/>
                </a:solidFill>
                <a:latin typeface="Urbanist"/>
                <a:ea typeface="Urbanist"/>
              </a:rPr>
              <a:t>Strategy &amp; Scope</a:t>
            </a:r>
            <a:endParaRPr b="0" lang="en-HK" sz="1350" spc="-1" strike="noStrike">
              <a:latin typeface="Arial"/>
            </a:endParaRPr>
          </a:p>
        </p:txBody>
      </p:sp>
      <p:sp>
        <p:nvSpPr>
          <p:cNvPr id="95" name="Google Shape;184;p22"/>
          <p:cNvSpPr/>
          <p:nvPr/>
        </p:nvSpPr>
        <p:spPr>
          <a:xfrm>
            <a:off x="4349880" y="5034960"/>
            <a:ext cx="3492360" cy="328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60000"/>
              </a:lnSpc>
              <a:buNone/>
              <a:tabLst>
                <a:tab algn="l" pos="0"/>
              </a:tabLst>
            </a:pPr>
            <a:r>
              <a:rPr b="1" lang="en-US" sz="1350" spc="-1" strike="noStrike">
                <a:solidFill>
                  <a:srgbClr val="d1d5db"/>
                </a:solidFill>
                <a:latin typeface="Urbanist"/>
                <a:ea typeface="Urbanist"/>
              </a:rPr>
              <a:t>Infrastructure Setup</a:t>
            </a:r>
            <a:endParaRPr b="0" lang="en-HK" sz="1350" spc="-1" strike="noStrike">
              <a:latin typeface="Arial"/>
            </a:endParaRPr>
          </a:p>
        </p:txBody>
      </p:sp>
      <p:sp>
        <p:nvSpPr>
          <p:cNvPr id="96" name="Google Shape;185;p22"/>
          <p:cNvSpPr/>
          <p:nvPr/>
        </p:nvSpPr>
        <p:spPr>
          <a:xfrm>
            <a:off x="8128080" y="5034960"/>
            <a:ext cx="3492360" cy="328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60000"/>
              </a:lnSpc>
              <a:buNone/>
              <a:tabLst>
                <a:tab algn="l" pos="0"/>
              </a:tabLst>
            </a:pPr>
            <a:r>
              <a:rPr b="1" lang="en-US" sz="1350" spc="-1" strike="noStrike">
                <a:solidFill>
                  <a:srgbClr val="d1d5db"/>
                </a:solidFill>
                <a:latin typeface="Urbanist"/>
                <a:ea typeface="Urbanist"/>
              </a:rPr>
              <a:t>Team Assembly</a:t>
            </a:r>
            <a:endParaRPr b="0" lang="en-HK" sz="1350" spc="-1" strike="noStrike">
              <a:latin typeface="Arial"/>
            </a:endParaRPr>
          </a:p>
        </p:txBody>
      </p:sp>
      <p:pic>
        <p:nvPicPr>
          <p:cNvPr id="97" name="Google Shape;186;p22" descr="image.png"/>
          <p:cNvPicPr/>
          <p:nvPr/>
        </p:nvPicPr>
        <p:blipFill>
          <a:blip r:embed="rId4"/>
          <a:stretch/>
        </p:blipFill>
        <p:spPr>
          <a:xfrm>
            <a:off x="581040" y="2348640"/>
            <a:ext cx="3473280" cy="2361960"/>
          </a:xfrm>
          <a:prstGeom prst="rect">
            <a:avLst/>
          </a:prstGeom>
          <a:ln w="0">
            <a:noFill/>
          </a:ln>
        </p:spPr>
      </p:pic>
      <p:pic>
        <p:nvPicPr>
          <p:cNvPr id="98" name="Google Shape;187;p22" descr="image.png"/>
          <p:cNvPicPr/>
          <p:nvPr/>
        </p:nvPicPr>
        <p:blipFill>
          <a:blip r:embed="rId5"/>
          <a:stretch/>
        </p:blipFill>
        <p:spPr>
          <a:xfrm>
            <a:off x="4359240" y="2348640"/>
            <a:ext cx="3473280" cy="2361960"/>
          </a:xfrm>
          <a:prstGeom prst="rect">
            <a:avLst/>
          </a:prstGeom>
          <a:ln w="0">
            <a:noFill/>
          </a:ln>
        </p:spPr>
      </p:pic>
      <p:pic>
        <p:nvPicPr>
          <p:cNvPr id="99" name="Google Shape;188;p22" descr="image.png"/>
          <p:cNvPicPr/>
          <p:nvPr/>
        </p:nvPicPr>
        <p:blipFill>
          <a:blip r:embed="rId6"/>
          <a:stretch/>
        </p:blipFill>
        <p:spPr>
          <a:xfrm>
            <a:off x="8137800" y="2348640"/>
            <a:ext cx="3473280" cy="2361960"/>
          </a:xfrm>
          <a:prstGeom prst="rect">
            <a:avLst/>
          </a:prstGeom>
          <a:ln w="0">
            <a:noFill/>
          </a:ln>
        </p:spPr>
      </p:pic>
      <p:sp>
        <p:nvSpPr>
          <p:cNvPr id="100" name="Google Shape;189;p22"/>
          <p:cNvSpPr/>
          <p:nvPr/>
        </p:nvSpPr>
        <p:spPr>
          <a:xfrm>
            <a:off x="571680" y="571680"/>
            <a:ext cx="11601000" cy="571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3750" spc="-1" strike="noStrike">
                <a:solidFill>
                  <a:srgbClr val="deff9a"/>
                </a:solidFill>
                <a:latin typeface="Urbanist"/>
                <a:ea typeface="Urbanist"/>
              </a:rPr>
              <a:t>Phase 1: Initiation</a:t>
            </a:r>
            <a:endParaRPr b="0" lang="en-HK" sz="3750" spc="-1" strike="noStrike">
              <a:latin typeface="Arial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06EC77A4-6DE4-4570-871C-8F62BA7299BC}" type="slidenum">
              <a:t>10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95;p23"/>
          <p:cNvSpPr/>
          <p:nvPr/>
        </p:nvSpPr>
        <p:spPr>
          <a:xfrm>
            <a:off x="571680" y="571680"/>
            <a:ext cx="5200200" cy="1142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3750" spc="-1" strike="noStrike">
                <a:solidFill>
                  <a:srgbClr val="deff9a"/>
                </a:solidFill>
                <a:latin typeface="Urbanist"/>
                <a:ea typeface="Urbanist"/>
              </a:rPr>
              <a:t>Phase 2: Development</a:t>
            </a:r>
            <a:endParaRPr b="0" lang="en-HK" sz="3750" spc="-1" strike="noStrike">
              <a:latin typeface="Arial"/>
            </a:endParaRPr>
          </a:p>
        </p:txBody>
      </p:sp>
      <p:pic>
        <p:nvPicPr>
          <p:cNvPr id="102" name="Google Shape;196;p23" descr="image.png"/>
          <p:cNvPicPr/>
          <p:nvPr/>
        </p:nvPicPr>
        <p:blipFill>
          <a:blip r:embed="rId1"/>
          <a:stretch/>
        </p:blipFill>
        <p:spPr>
          <a:xfrm>
            <a:off x="6660000" y="540000"/>
            <a:ext cx="4815720" cy="5417640"/>
          </a:xfrm>
          <a:prstGeom prst="rect">
            <a:avLst/>
          </a:prstGeom>
          <a:ln w="0">
            <a:noFill/>
          </a:ln>
        </p:spPr>
      </p:pic>
      <p:sp>
        <p:nvSpPr>
          <p:cNvPr id="103" name="Google Shape;197;p23"/>
          <p:cNvSpPr/>
          <p:nvPr/>
        </p:nvSpPr>
        <p:spPr>
          <a:xfrm>
            <a:off x="571680" y="2572200"/>
            <a:ext cx="4952520" cy="803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650" spc="-1" strike="noStrike">
                <a:solidFill>
                  <a:srgbClr val="d1d5db"/>
                </a:solidFill>
                <a:latin typeface="Urbanist"/>
                <a:ea typeface="Urbanist"/>
              </a:rPr>
              <a:t>The core engineering phase focuses on backend scalability.</a:t>
            </a:r>
            <a:endParaRPr b="0" lang="en-HK" sz="1650" spc="-1" strike="noStrike">
              <a:latin typeface="Arial"/>
            </a:endParaRPr>
          </a:p>
        </p:txBody>
      </p:sp>
      <p:sp>
        <p:nvSpPr>
          <p:cNvPr id="104" name="Google Shape;198;p23"/>
          <p:cNvSpPr/>
          <p:nvPr/>
        </p:nvSpPr>
        <p:spPr>
          <a:xfrm>
            <a:off x="723960" y="3586320"/>
            <a:ext cx="37800" cy="251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650" spc="-1" strike="noStrike">
                <a:solidFill>
                  <a:srgbClr val="d1d5db"/>
                </a:solidFill>
                <a:latin typeface="Urbanist"/>
                <a:ea typeface="Urbanist"/>
              </a:rPr>
              <a:t>•</a:t>
            </a:r>
            <a:endParaRPr b="0" lang="en-HK" sz="1650" spc="-1" strike="noStrike">
              <a:latin typeface="Arial"/>
            </a:endParaRPr>
          </a:p>
        </p:txBody>
      </p:sp>
      <p:sp>
        <p:nvSpPr>
          <p:cNvPr id="105" name="Google Shape;199;p23"/>
          <p:cNvSpPr/>
          <p:nvPr/>
        </p:nvSpPr>
        <p:spPr>
          <a:xfrm>
            <a:off x="1238400" y="3585240"/>
            <a:ext cx="4285800" cy="40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3816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650" spc="-1" strike="noStrike">
                <a:solidFill>
                  <a:srgbClr val="d1d5db"/>
                </a:solidFill>
                <a:latin typeface="Urbanist"/>
                <a:ea typeface="Urbanist"/>
              </a:rPr>
              <a:t>API Development completed.</a:t>
            </a:r>
            <a:endParaRPr b="0" lang="en-HK" sz="1650" spc="-1" strike="noStrike">
              <a:latin typeface="Arial"/>
            </a:endParaRPr>
          </a:p>
        </p:txBody>
      </p:sp>
      <p:sp>
        <p:nvSpPr>
          <p:cNvPr id="106" name="Google Shape;200;p23"/>
          <p:cNvSpPr/>
          <p:nvPr/>
        </p:nvSpPr>
        <p:spPr>
          <a:xfrm>
            <a:off x="723960" y="4159440"/>
            <a:ext cx="37800" cy="251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650" spc="-1" strike="noStrike">
                <a:solidFill>
                  <a:srgbClr val="d1d5db"/>
                </a:solidFill>
                <a:latin typeface="Urbanist"/>
                <a:ea typeface="Urbanist"/>
              </a:rPr>
              <a:t>•</a:t>
            </a:r>
            <a:endParaRPr b="0" lang="en-HK" sz="1650" spc="-1" strike="noStrike">
              <a:latin typeface="Arial"/>
            </a:endParaRPr>
          </a:p>
        </p:txBody>
      </p:sp>
      <p:sp>
        <p:nvSpPr>
          <p:cNvPr id="107" name="Google Shape;201;p23"/>
          <p:cNvSpPr/>
          <p:nvPr/>
        </p:nvSpPr>
        <p:spPr>
          <a:xfrm>
            <a:off x="1238400" y="4158720"/>
            <a:ext cx="4285800" cy="40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3816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650" spc="-1" strike="noStrike">
                <a:solidFill>
                  <a:srgbClr val="d1d5db"/>
                </a:solidFill>
                <a:latin typeface="Urbanist"/>
                <a:ea typeface="Urbanist"/>
              </a:rPr>
              <a:t>Database migration successful.</a:t>
            </a:r>
            <a:endParaRPr b="0" lang="en-HK" sz="1650" spc="-1" strike="noStrike">
              <a:latin typeface="Arial"/>
            </a:endParaRPr>
          </a:p>
        </p:txBody>
      </p:sp>
      <p:sp>
        <p:nvSpPr>
          <p:cNvPr id="108" name="Google Shape;202;p23"/>
          <p:cNvSpPr/>
          <p:nvPr/>
        </p:nvSpPr>
        <p:spPr>
          <a:xfrm>
            <a:off x="723960" y="4732920"/>
            <a:ext cx="37800" cy="251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650" spc="-1" strike="noStrike">
                <a:solidFill>
                  <a:srgbClr val="d1d5db"/>
                </a:solidFill>
                <a:latin typeface="Urbanist"/>
                <a:ea typeface="Urbanist"/>
              </a:rPr>
              <a:t>•</a:t>
            </a:r>
            <a:endParaRPr b="0" lang="en-HK" sz="1650" spc="-1" strike="noStrike">
              <a:latin typeface="Arial"/>
            </a:endParaRPr>
          </a:p>
        </p:txBody>
      </p:sp>
      <p:sp>
        <p:nvSpPr>
          <p:cNvPr id="109" name="Google Shape;203;p23"/>
          <p:cNvSpPr/>
          <p:nvPr/>
        </p:nvSpPr>
        <p:spPr>
          <a:xfrm>
            <a:off x="1238400" y="4731840"/>
            <a:ext cx="4285800" cy="40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3816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650" spc="-1" strike="noStrike">
                <a:solidFill>
                  <a:srgbClr val="d1d5db"/>
                </a:solidFill>
                <a:latin typeface="Urbanist"/>
                <a:ea typeface="Urbanist"/>
              </a:rPr>
              <a:t>Frontend components 80% ready.</a:t>
            </a:r>
            <a:endParaRPr b="0" lang="en-HK" sz="1650" spc="-1" strike="noStrike">
              <a:latin typeface="Arial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A89C69AC-5AA7-4927-952A-8D77BFECE522}" type="slidenum">
              <a:t>11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209;p24"/>
          <p:cNvSpPr/>
          <p:nvPr/>
        </p:nvSpPr>
        <p:spPr>
          <a:xfrm>
            <a:off x="1047600" y="2839680"/>
            <a:ext cx="10572480" cy="40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1" lang="en-US" sz="1650" spc="-1" strike="noStrike">
                <a:solidFill>
                  <a:srgbClr val="d1d5db"/>
                </a:solidFill>
                <a:latin typeface="Urbanist"/>
                <a:ea typeface="Urbanist"/>
              </a:rPr>
              <a:t>Unit Testing:</a:t>
            </a:r>
            <a:r>
              <a:rPr b="0" lang="en-US" sz="1650" spc="-1" strike="noStrike">
                <a:solidFill>
                  <a:srgbClr val="d1d5db"/>
                </a:solidFill>
                <a:latin typeface="Urbanist"/>
                <a:ea typeface="Urbanist"/>
              </a:rPr>
              <a:t> 98% coverage across all core modules.</a:t>
            </a:r>
            <a:endParaRPr b="0" lang="en-HK" sz="1650" spc="-1" strike="noStrike">
              <a:latin typeface="Arial"/>
            </a:endParaRPr>
          </a:p>
        </p:txBody>
      </p:sp>
      <p:sp>
        <p:nvSpPr>
          <p:cNvPr id="111" name="Google Shape;210;p24"/>
          <p:cNvSpPr/>
          <p:nvPr/>
        </p:nvSpPr>
        <p:spPr>
          <a:xfrm>
            <a:off x="1047600" y="3412800"/>
            <a:ext cx="10572480" cy="40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1" lang="en-US" sz="1650" spc="-1" strike="noStrike">
                <a:solidFill>
                  <a:srgbClr val="d1d5db"/>
                </a:solidFill>
                <a:latin typeface="Urbanist"/>
                <a:ea typeface="Urbanist"/>
              </a:rPr>
              <a:t>User Acceptance Testing (UAT):</a:t>
            </a:r>
            <a:r>
              <a:rPr b="0" lang="en-US" sz="1650" spc="-1" strike="noStrike">
                <a:solidFill>
                  <a:srgbClr val="d1d5db"/>
                </a:solidFill>
                <a:latin typeface="Urbanist"/>
                <a:ea typeface="Urbanist"/>
              </a:rPr>
              <a:t> Pilot group of 50 users providing feedback.</a:t>
            </a:r>
            <a:endParaRPr b="0" lang="en-HK" sz="1650" spc="-1" strike="noStrike">
              <a:latin typeface="Arial"/>
            </a:endParaRPr>
          </a:p>
        </p:txBody>
      </p:sp>
      <p:sp>
        <p:nvSpPr>
          <p:cNvPr id="112" name="Google Shape;211;p24"/>
          <p:cNvSpPr/>
          <p:nvPr/>
        </p:nvSpPr>
        <p:spPr>
          <a:xfrm>
            <a:off x="1047600" y="3986280"/>
            <a:ext cx="10572480" cy="40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1" lang="en-US" sz="1650" spc="-1" strike="noStrike">
                <a:solidFill>
                  <a:srgbClr val="d1d5db"/>
                </a:solidFill>
                <a:latin typeface="Urbanist"/>
                <a:ea typeface="Urbanist"/>
              </a:rPr>
              <a:t>Security Audits:</a:t>
            </a:r>
            <a:r>
              <a:rPr b="0" lang="en-US" sz="1650" spc="-1" strike="noStrike">
                <a:solidFill>
                  <a:srgbClr val="d1d5db"/>
                </a:solidFill>
                <a:latin typeface="Urbanist"/>
                <a:ea typeface="Urbanist"/>
              </a:rPr>
              <a:t> Penetration testing scheduled for next week.</a:t>
            </a:r>
            <a:endParaRPr b="0" lang="en-HK" sz="1650" spc="-1" strike="noStrike">
              <a:latin typeface="Arial"/>
            </a:endParaRPr>
          </a:p>
        </p:txBody>
      </p:sp>
      <p:sp>
        <p:nvSpPr>
          <p:cNvPr id="113" name="Google Shape;212;p24"/>
          <p:cNvSpPr/>
          <p:nvPr/>
        </p:nvSpPr>
        <p:spPr>
          <a:xfrm>
            <a:off x="1047600" y="4559400"/>
            <a:ext cx="10572480" cy="40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1" lang="en-US" sz="1650" spc="-1" strike="noStrike">
                <a:solidFill>
                  <a:srgbClr val="d1d5db"/>
                </a:solidFill>
                <a:latin typeface="Urbanist"/>
                <a:ea typeface="Urbanist"/>
              </a:rPr>
              <a:t>Performance Tuning:</a:t>
            </a:r>
            <a:r>
              <a:rPr b="0" lang="en-US" sz="1650" spc="-1" strike="noStrike">
                <a:solidFill>
                  <a:srgbClr val="d1d5db"/>
                </a:solidFill>
                <a:latin typeface="Urbanist"/>
                <a:ea typeface="Urbanist"/>
              </a:rPr>
              <a:t> Optimizing load times for &lt;100ms response.</a:t>
            </a:r>
            <a:endParaRPr b="0" lang="en-HK" sz="1650" spc="-1" strike="noStrike">
              <a:latin typeface="Arial"/>
            </a:endParaRPr>
          </a:p>
        </p:txBody>
      </p:sp>
      <p:pic>
        <p:nvPicPr>
          <p:cNvPr id="114" name="Google Shape;213;p24" descr="image.png"/>
          <p:cNvPicPr/>
          <p:nvPr/>
        </p:nvPicPr>
        <p:blipFill>
          <a:blip r:embed="rId1"/>
          <a:stretch/>
        </p:blipFill>
        <p:spPr>
          <a:xfrm>
            <a:off x="571680" y="2877840"/>
            <a:ext cx="228240" cy="247320"/>
          </a:xfrm>
          <a:prstGeom prst="rect">
            <a:avLst/>
          </a:prstGeom>
          <a:ln w="0">
            <a:noFill/>
          </a:ln>
        </p:spPr>
      </p:pic>
      <p:pic>
        <p:nvPicPr>
          <p:cNvPr id="115" name="Google Shape;214;p24" descr="image.png"/>
          <p:cNvPicPr/>
          <p:nvPr/>
        </p:nvPicPr>
        <p:blipFill>
          <a:blip r:embed="rId2"/>
          <a:stretch/>
        </p:blipFill>
        <p:spPr>
          <a:xfrm>
            <a:off x="571680" y="3450960"/>
            <a:ext cx="285480" cy="247320"/>
          </a:xfrm>
          <a:prstGeom prst="rect">
            <a:avLst/>
          </a:prstGeom>
          <a:ln w="0">
            <a:noFill/>
          </a:ln>
        </p:spPr>
      </p:pic>
      <p:pic>
        <p:nvPicPr>
          <p:cNvPr id="116" name="Google Shape;215;p24" descr="image.png"/>
          <p:cNvPicPr/>
          <p:nvPr/>
        </p:nvPicPr>
        <p:blipFill>
          <a:blip r:embed="rId3"/>
          <a:stretch/>
        </p:blipFill>
        <p:spPr>
          <a:xfrm>
            <a:off x="571680" y="4024440"/>
            <a:ext cx="228240" cy="247320"/>
          </a:xfrm>
          <a:prstGeom prst="rect">
            <a:avLst/>
          </a:prstGeom>
          <a:ln w="0">
            <a:noFill/>
          </a:ln>
        </p:spPr>
      </p:pic>
      <p:pic>
        <p:nvPicPr>
          <p:cNvPr id="117" name="Google Shape;216;p24" descr="image.png"/>
          <p:cNvPicPr/>
          <p:nvPr/>
        </p:nvPicPr>
        <p:blipFill>
          <a:blip r:embed="rId4"/>
          <a:stretch/>
        </p:blipFill>
        <p:spPr>
          <a:xfrm>
            <a:off x="571680" y="4597560"/>
            <a:ext cx="228240" cy="247320"/>
          </a:xfrm>
          <a:prstGeom prst="rect">
            <a:avLst/>
          </a:prstGeom>
          <a:ln w="0">
            <a:noFill/>
          </a:ln>
        </p:spPr>
      </p:pic>
      <p:sp>
        <p:nvSpPr>
          <p:cNvPr id="118" name="Google Shape;217;p24"/>
          <p:cNvSpPr/>
          <p:nvPr/>
        </p:nvSpPr>
        <p:spPr>
          <a:xfrm>
            <a:off x="571680" y="571680"/>
            <a:ext cx="11601000" cy="571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3750" spc="-1" strike="noStrike">
                <a:solidFill>
                  <a:srgbClr val="deff9a"/>
                </a:solidFill>
                <a:latin typeface="Urbanist"/>
                <a:ea typeface="Urbanist"/>
              </a:rPr>
              <a:t>Phase 3: Testing &amp; QA</a:t>
            </a:r>
            <a:endParaRPr b="0" lang="en-HK" sz="3750" spc="-1" strike="noStrike">
              <a:latin typeface="Arial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457F336A-A496-4AC3-AB43-01C0BA99FB5A}" type="slidenum">
              <a:t>12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223;p25" descr="image.png"/>
          <p:cNvPicPr/>
          <p:nvPr/>
        </p:nvPicPr>
        <p:blipFill>
          <a:blip r:embed="rId1"/>
          <a:stretch/>
        </p:blipFill>
        <p:spPr>
          <a:xfrm>
            <a:off x="571680" y="2042280"/>
            <a:ext cx="11048760" cy="2773080"/>
          </a:xfrm>
          <a:prstGeom prst="rect">
            <a:avLst/>
          </a:prstGeom>
          <a:ln w="0">
            <a:noFill/>
          </a:ln>
        </p:spPr>
      </p:pic>
      <p:sp>
        <p:nvSpPr>
          <p:cNvPr id="120" name="Google Shape;224;p25"/>
          <p:cNvSpPr/>
          <p:nvPr/>
        </p:nvSpPr>
        <p:spPr>
          <a:xfrm>
            <a:off x="695160" y="2423160"/>
            <a:ext cx="10801080" cy="914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6000" spc="-1" strike="noStrike">
                <a:solidFill>
                  <a:srgbClr val="ffffff"/>
                </a:solidFill>
                <a:latin typeface="Urbanist"/>
                <a:ea typeface="Urbanist"/>
              </a:rPr>
              <a:t>Phase 4: Global Launch</a:t>
            </a:r>
            <a:endParaRPr b="0" lang="en-HK" sz="6000" spc="-1" strike="noStrike">
              <a:latin typeface="Arial"/>
            </a:endParaRPr>
          </a:p>
        </p:txBody>
      </p:sp>
      <p:sp>
        <p:nvSpPr>
          <p:cNvPr id="121" name="Google Shape;225;p25"/>
          <p:cNvSpPr/>
          <p:nvPr/>
        </p:nvSpPr>
        <p:spPr>
          <a:xfrm>
            <a:off x="952560" y="3642480"/>
            <a:ext cx="10286640" cy="584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2400" spc="-1" strike="noStrike">
                <a:solidFill>
                  <a:srgbClr val="deff9a"/>
                </a:solidFill>
                <a:latin typeface="Urbanist"/>
                <a:ea typeface="Urbanist"/>
              </a:rPr>
              <a:t>Countdown to T-Minus 30 Days</a:t>
            </a:r>
            <a:endParaRPr b="0" lang="en-HK" sz="2400" spc="-1" strike="noStrike">
              <a:latin typeface="Arial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AF440B00-6BDE-485A-94AF-DC21B66504EB}" type="slidenum">
              <a:t>13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231;p26" descr="image.png"/>
          <p:cNvPicPr/>
          <p:nvPr/>
        </p:nvPicPr>
        <p:blipFill>
          <a:blip r:embed="rId1"/>
          <a:stretch/>
        </p:blipFill>
        <p:spPr>
          <a:xfrm>
            <a:off x="571680" y="2902320"/>
            <a:ext cx="5238360" cy="2014920"/>
          </a:xfrm>
          <a:prstGeom prst="rect">
            <a:avLst/>
          </a:prstGeom>
          <a:ln w="0">
            <a:noFill/>
          </a:ln>
        </p:spPr>
      </p:pic>
      <p:pic>
        <p:nvPicPr>
          <p:cNvPr id="123" name="Google Shape;232;p26" descr="image.png"/>
          <p:cNvPicPr/>
          <p:nvPr/>
        </p:nvPicPr>
        <p:blipFill>
          <a:blip r:embed="rId2"/>
          <a:stretch/>
        </p:blipFill>
        <p:spPr>
          <a:xfrm>
            <a:off x="6381720" y="2902320"/>
            <a:ext cx="5238360" cy="2014920"/>
          </a:xfrm>
          <a:prstGeom prst="rect">
            <a:avLst/>
          </a:prstGeom>
          <a:ln w="0">
            <a:noFill/>
          </a:ln>
        </p:spPr>
      </p:pic>
      <p:sp>
        <p:nvSpPr>
          <p:cNvPr id="124" name="Google Shape;233;p26"/>
          <p:cNvSpPr/>
          <p:nvPr/>
        </p:nvSpPr>
        <p:spPr>
          <a:xfrm>
            <a:off x="961920" y="3292920"/>
            <a:ext cx="4680360" cy="320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2100" spc="-1" strike="noStrike">
                <a:solidFill>
                  <a:srgbClr val="deff9a"/>
                </a:solidFill>
                <a:latin typeface="Urbanist"/>
                <a:ea typeface="Urbanist"/>
              </a:rPr>
              <a:t>Frontend Stack</a:t>
            </a:r>
            <a:endParaRPr b="0" lang="en-HK" sz="2100" spc="-1" strike="noStrike">
              <a:latin typeface="Arial"/>
            </a:endParaRPr>
          </a:p>
        </p:txBody>
      </p:sp>
      <p:sp>
        <p:nvSpPr>
          <p:cNvPr id="125" name="Google Shape;234;p26"/>
          <p:cNvSpPr/>
          <p:nvPr/>
        </p:nvSpPr>
        <p:spPr>
          <a:xfrm>
            <a:off x="961920" y="3807000"/>
            <a:ext cx="4457520" cy="985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350" spc="-1" strike="noStrike">
                <a:solidFill>
                  <a:srgbClr val="d1d5db"/>
                </a:solidFill>
                <a:latin typeface="Urbanist"/>
                <a:ea typeface="Urbanist"/>
              </a:rPr>
              <a:t>React.js based SPA with Redux for state management. Optimized for mobile-first interactions and PWA compliance.</a:t>
            </a:r>
            <a:endParaRPr b="0" lang="en-HK" sz="1350" spc="-1" strike="noStrike">
              <a:latin typeface="Arial"/>
            </a:endParaRPr>
          </a:p>
        </p:txBody>
      </p:sp>
      <p:sp>
        <p:nvSpPr>
          <p:cNvPr id="126" name="Google Shape;235;p26"/>
          <p:cNvSpPr/>
          <p:nvPr/>
        </p:nvSpPr>
        <p:spPr>
          <a:xfrm>
            <a:off x="6772320" y="3292920"/>
            <a:ext cx="4680360" cy="320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2100" spc="-1" strike="noStrike">
                <a:solidFill>
                  <a:srgbClr val="deff9a"/>
                </a:solidFill>
                <a:latin typeface="Urbanist"/>
                <a:ea typeface="Urbanist"/>
              </a:rPr>
              <a:t>Backend Services</a:t>
            </a:r>
            <a:endParaRPr b="0" lang="en-HK" sz="2100" spc="-1" strike="noStrike">
              <a:latin typeface="Arial"/>
            </a:endParaRPr>
          </a:p>
        </p:txBody>
      </p:sp>
      <p:sp>
        <p:nvSpPr>
          <p:cNvPr id="127" name="Google Shape;236;p26"/>
          <p:cNvSpPr/>
          <p:nvPr/>
        </p:nvSpPr>
        <p:spPr>
          <a:xfrm>
            <a:off x="6772320" y="3807000"/>
            <a:ext cx="4457520" cy="985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350" spc="-1" strike="noStrike">
                <a:solidFill>
                  <a:srgbClr val="d1d5db"/>
                </a:solidFill>
                <a:latin typeface="Urbanist"/>
                <a:ea typeface="Urbanist"/>
              </a:rPr>
              <a:t>Microservices architecture using Go and Python. Deployed on Kubernetes clusters for auto-scaling capabilities.</a:t>
            </a:r>
            <a:endParaRPr b="0" lang="en-HK" sz="1350" spc="-1" strike="noStrike">
              <a:latin typeface="Arial"/>
            </a:endParaRPr>
          </a:p>
        </p:txBody>
      </p:sp>
      <p:sp>
        <p:nvSpPr>
          <p:cNvPr id="128" name="Google Shape;237;p26"/>
          <p:cNvSpPr/>
          <p:nvPr/>
        </p:nvSpPr>
        <p:spPr>
          <a:xfrm>
            <a:off x="571680" y="571680"/>
            <a:ext cx="11601000" cy="571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3750" spc="-1" strike="noStrike">
                <a:solidFill>
                  <a:srgbClr val="deff9a"/>
                </a:solidFill>
                <a:latin typeface="Urbanist"/>
                <a:ea typeface="Urbanist"/>
              </a:rPr>
              <a:t>Technical Architecture</a:t>
            </a:r>
            <a:endParaRPr b="0" lang="en-HK" sz="3750" spc="-1" strike="noStrike">
              <a:latin typeface="Arial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8BF4C1F4-4F43-4E57-AC71-E6566E9998D5}" type="slidenum">
              <a:t>14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9" name="Google Shape;243;p27"/>
          <p:cNvGraphicFramePr/>
          <p:nvPr/>
        </p:nvGraphicFramePr>
        <p:xfrm>
          <a:off x="571680" y="2466000"/>
          <a:ext cx="11048760" cy="2887560"/>
        </p:xfrm>
        <a:graphic>
          <a:graphicData uri="http://schemas.openxmlformats.org/drawingml/2006/table">
            <a:tbl>
              <a:tblPr/>
              <a:tblGrid>
                <a:gridCol w="3079440"/>
                <a:gridCol w="1306800"/>
                <a:gridCol w="1734480"/>
                <a:gridCol w="4928040"/>
              </a:tblGrid>
              <a:tr h="577440">
                <a:tc>
                  <a:txBody>
                    <a:bodyPr lIns="63360" rIns="63360" tIns="25200" bIns="2520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1" lang="en-US" sz="1500" spc="-1" strike="noStrike">
                          <a:solidFill>
                            <a:srgbClr val="deff9a"/>
                          </a:solidFill>
                          <a:latin typeface="Urbanist"/>
                          <a:ea typeface="Urbanist"/>
                        </a:rPr>
                        <a:t>Risk Factor</a:t>
                      </a:r>
                      <a:endParaRPr b="0" lang="en-HK" sz="1500" spc="-1" strike="noStrike">
                        <a:latin typeface="Arial"/>
                      </a:endParaRPr>
                    </a:p>
                  </a:txBody>
                  <a:tcPr anchor="ctr" marL="63360" marR="6336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 lIns="63360" rIns="63360" tIns="25200" bIns="2520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1" lang="en-US" sz="1500" spc="-1" strike="noStrike">
                          <a:solidFill>
                            <a:srgbClr val="deff9a"/>
                          </a:solidFill>
                          <a:latin typeface="Urbanist"/>
                          <a:ea typeface="Urbanist"/>
                        </a:rPr>
                        <a:t>Impact</a:t>
                      </a:r>
                      <a:endParaRPr b="0" lang="en-HK" sz="1500" spc="-1" strike="noStrike">
                        <a:latin typeface="Arial"/>
                      </a:endParaRPr>
                    </a:p>
                  </a:txBody>
                  <a:tcPr anchor="ctr" marL="63360" marR="6336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 lIns="63360" rIns="63360" tIns="25200" bIns="2520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1" lang="en-US" sz="1500" spc="-1" strike="noStrike">
                          <a:solidFill>
                            <a:srgbClr val="deff9a"/>
                          </a:solidFill>
                          <a:latin typeface="Urbanist"/>
                          <a:ea typeface="Urbanist"/>
                        </a:rPr>
                        <a:t>Probability</a:t>
                      </a:r>
                      <a:endParaRPr b="0" lang="en-HK" sz="1500" spc="-1" strike="noStrike">
                        <a:latin typeface="Arial"/>
                      </a:endParaRPr>
                    </a:p>
                  </a:txBody>
                  <a:tcPr anchor="ctr" marL="63360" marR="6336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 lIns="63360" rIns="63360" tIns="25200" bIns="2520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1" lang="en-US" sz="1500" spc="-1" strike="noStrike">
                          <a:solidFill>
                            <a:srgbClr val="deff9a"/>
                          </a:solidFill>
                          <a:latin typeface="Urbanist"/>
                          <a:ea typeface="Urbanist"/>
                        </a:rPr>
                        <a:t>Mitigation Plan</a:t>
                      </a:r>
                      <a:endParaRPr b="0" lang="en-HK" sz="1500" spc="-1" strike="noStrike">
                        <a:latin typeface="Arial"/>
                      </a:endParaRPr>
                    </a:p>
                  </a:txBody>
                  <a:tcPr anchor="ctr" marL="63360" marR="6336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4f81bd"/>
                    </a:solidFill>
                  </a:tcPr>
                </a:tc>
              </a:tr>
              <a:tr h="577440">
                <a:tc>
                  <a:txBody>
                    <a:bodyPr lIns="63360" rIns="63360" tIns="25200" bIns="2520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en-US" sz="1350" spc="-1" strike="noStrike">
                          <a:solidFill>
                            <a:srgbClr val="d1d5db"/>
                          </a:solidFill>
                          <a:latin typeface="Urbanist"/>
                          <a:ea typeface="Urbanist"/>
                        </a:rPr>
                        <a:t>Data Privacy Regulation</a:t>
                      </a:r>
                      <a:endParaRPr b="0" lang="en-HK" sz="1350" spc="-1" strike="noStrike">
                        <a:latin typeface="Arial"/>
                      </a:endParaRPr>
                    </a:p>
                  </a:txBody>
                  <a:tcPr anchor="ctr" marL="63360" marR="6336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cfd7e7"/>
                    </a:solidFill>
                  </a:tcPr>
                </a:tc>
                <a:tc>
                  <a:txBody>
                    <a:bodyPr lIns="63360" rIns="63360" tIns="25200" bIns="2520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en-US" sz="1350" spc="-1" strike="noStrike">
                          <a:solidFill>
                            <a:srgbClr val="d1d5db"/>
                          </a:solidFill>
                          <a:latin typeface="Urbanist"/>
                          <a:ea typeface="Urbanist"/>
                        </a:rPr>
                        <a:t>High</a:t>
                      </a:r>
                      <a:endParaRPr b="0" lang="en-HK" sz="1350" spc="-1" strike="noStrike">
                        <a:latin typeface="Arial"/>
                      </a:endParaRPr>
                    </a:p>
                  </a:txBody>
                  <a:tcPr anchor="ctr" marL="63360" marR="6336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cfd7e7"/>
                    </a:solidFill>
                  </a:tcPr>
                </a:tc>
                <a:tc>
                  <a:txBody>
                    <a:bodyPr lIns="63360" rIns="63360" tIns="25200" bIns="2520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en-US" sz="1350" spc="-1" strike="noStrike">
                          <a:solidFill>
                            <a:srgbClr val="d1d5db"/>
                          </a:solidFill>
                          <a:latin typeface="Urbanist"/>
                          <a:ea typeface="Urbanist"/>
                        </a:rPr>
                        <a:t>Medium</a:t>
                      </a:r>
                      <a:endParaRPr b="0" lang="en-HK" sz="1350" spc="-1" strike="noStrike">
                        <a:latin typeface="Arial"/>
                      </a:endParaRPr>
                    </a:p>
                  </a:txBody>
                  <a:tcPr anchor="ctr" marL="63360" marR="6336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cfd7e7"/>
                    </a:solidFill>
                  </a:tcPr>
                </a:tc>
                <a:tc>
                  <a:txBody>
                    <a:bodyPr lIns="63360" rIns="63360" tIns="25200" bIns="2520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en-US" sz="1350" spc="-1" strike="noStrike">
                          <a:solidFill>
                            <a:srgbClr val="d1d5db"/>
                          </a:solidFill>
                          <a:latin typeface="Urbanist"/>
                          <a:ea typeface="Urbanist"/>
                        </a:rPr>
                        <a:t>Legal team compliance audit (GDPR/CCPA)</a:t>
                      </a:r>
                      <a:endParaRPr b="0" lang="en-HK" sz="1350" spc="-1" strike="noStrike">
                        <a:latin typeface="Arial"/>
                      </a:endParaRPr>
                    </a:p>
                  </a:txBody>
                  <a:tcPr anchor="ctr" marL="63360" marR="6336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cfd7e7"/>
                    </a:solidFill>
                  </a:tcPr>
                </a:tc>
              </a:tr>
              <a:tr h="577440">
                <a:tc>
                  <a:txBody>
                    <a:bodyPr lIns="63360" rIns="63360" tIns="25200" bIns="2520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en-US" sz="1350" spc="-1" strike="noStrike">
                          <a:solidFill>
                            <a:srgbClr val="d1d5db"/>
                          </a:solidFill>
                          <a:latin typeface="Urbanist"/>
                          <a:ea typeface="Urbanist"/>
                        </a:rPr>
                        <a:t>Third-party API Downtime</a:t>
                      </a:r>
                      <a:endParaRPr b="0" lang="en-HK" sz="1350" spc="-1" strike="noStrike">
                        <a:latin typeface="Arial"/>
                      </a:endParaRPr>
                    </a:p>
                  </a:txBody>
                  <a:tcPr anchor="ctr" marL="63360" marR="6336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e8ecf4"/>
                    </a:solidFill>
                  </a:tcPr>
                </a:tc>
                <a:tc>
                  <a:txBody>
                    <a:bodyPr lIns="63360" rIns="63360" tIns="25200" bIns="2520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en-US" sz="1350" spc="-1" strike="noStrike">
                          <a:solidFill>
                            <a:srgbClr val="d1d5db"/>
                          </a:solidFill>
                          <a:latin typeface="Urbanist"/>
                          <a:ea typeface="Urbanist"/>
                        </a:rPr>
                        <a:t>Medium</a:t>
                      </a:r>
                      <a:endParaRPr b="0" lang="en-HK" sz="1350" spc="-1" strike="noStrike">
                        <a:latin typeface="Arial"/>
                      </a:endParaRPr>
                    </a:p>
                  </a:txBody>
                  <a:tcPr anchor="ctr" marL="63360" marR="6336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e8ecf4"/>
                    </a:solidFill>
                  </a:tcPr>
                </a:tc>
                <a:tc>
                  <a:txBody>
                    <a:bodyPr lIns="63360" rIns="63360" tIns="25200" bIns="2520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en-US" sz="1350" spc="-1" strike="noStrike">
                          <a:solidFill>
                            <a:srgbClr val="d1d5db"/>
                          </a:solidFill>
                          <a:latin typeface="Urbanist"/>
                          <a:ea typeface="Urbanist"/>
                        </a:rPr>
                        <a:t>Low</a:t>
                      </a:r>
                      <a:endParaRPr b="0" lang="en-HK" sz="1350" spc="-1" strike="noStrike">
                        <a:latin typeface="Arial"/>
                      </a:endParaRPr>
                    </a:p>
                  </a:txBody>
                  <a:tcPr anchor="ctr" marL="63360" marR="6336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e8ecf4"/>
                    </a:solidFill>
                  </a:tcPr>
                </a:tc>
                <a:tc>
                  <a:txBody>
                    <a:bodyPr lIns="63360" rIns="63360" tIns="25200" bIns="2520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en-US" sz="1350" spc="-1" strike="noStrike">
                          <a:solidFill>
                            <a:srgbClr val="d1d5db"/>
                          </a:solidFill>
                          <a:latin typeface="Urbanist"/>
                          <a:ea typeface="Urbanist"/>
                        </a:rPr>
                        <a:t>Implement fallback caching mechanisms</a:t>
                      </a:r>
                      <a:endParaRPr b="0" lang="en-HK" sz="1350" spc="-1" strike="noStrike">
                        <a:latin typeface="Arial"/>
                      </a:endParaRPr>
                    </a:p>
                  </a:txBody>
                  <a:tcPr anchor="ctr" marL="63360" marR="6336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e8ecf4"/>
                    </a:solidFill>
                  </a:tcPr>
                </a:tc>
              </a:tr>
              <a:tr h="577440">
                <a:tc>
                  <a:txBody>
                    <a:bodyPr lIns="63360" rIns="63360" tIns="25200" bIns="2520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en-US" sz="1350" spc="-1" strike="noStrike">
                          <a:solidFill>
                            <a:srgbClr val="d1d5db"/>
                          </a:solidFill>
                          <a:latin typeface="Urbanist"/>
                          <a:ea typeface="Urbanist"/>
                        </a:rPr>
                        <a:t>Talent Retention</a:t>
                      </a:r>
                      <a:endParaRPr b="0" lang="en-HK" sz="1350" spc="-1" strike="noStrike">
                        <a:latin typeface="Arial"/>
                      </a:endParaRPr>
                    </a:p>
                  </a:txBody>
                  <a:tcPr anchor="ctr" marL="63360" marR="6336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cfd7e7"/>
                    </a:solidFill>
                  </a:tcPr>
                </a:tc>
                <a:tc>
                  <a:txBody>
                    <a:bodyPr lIns="63360" rIns="63360" tIns="25200" bIns="2520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en-US" sz="1350" spc="-1" strike="noStrike">
                          <a:solidFill>
                            <a:srgbClr val="d1d5db"/>
                          </a:solidFill>
                          <a:latin typeface="Urbanist"/>
                          <a:ea typeface="Urbanist"/>
                        </a:rPr>
                        <a:t>High</a:t>
                      </a:r>
                      <a:endParaRPr b="0" lang="en-HK" sz="1350" spc="-1" strike="noStrike">
                        <a:latin typeface="Arial"/>
                      </a:endParaRPr>
                    </a:p>
                  </a:txBody>
                  <a:tcPr anchor="ctr" marL="63360" marR="6336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cfd7e7"/>
                    </a:solidFill>
                  </a:tcPr>
                </a:tc>
                <a:tc>
                  <a:txBody>
                    <a:bodyPr lIns="63360" rIns="63360" tIns="25200" bIns="2520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en-US" sz="1350" spc="-1" strike="noStrike">
                          <a:solidFill>
                            <a:srgbClr val="d1d5db"/>
                          </a:solidFill>
                          <a:latin typeface="Urbanist"/>
                          <a:ea typeface="Urbanist"/>
                        </a:rPr>
                        <a:t>Medium</a:t>
                      </a:r>
                      <a:endParaRPr b="0" lang="en-HK" sz="1350" spc="-1" strike="noStrike">
                        <a:latin typeface="Arial"/>
                      </a:endParaRPr>
                    </a:p>
                  </a:txBody>
                  <a:tcPr anchor="ctr" marL="63360" marR="6336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cfd7e7"/>
                    </a:solidFill>
                  </a:tcPr>
                </a:tc>
                <a:tc>
                  <a:txBody>
                    <a:bodyPr lIns="63360" rIns="63360" tIns="25200" bIns="2520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en-US" sz="1350" spc="-1" strike="noStrike">
                          <a:solidFill>
                            <a:srgbClr val="d1d5db"/>
                          </a:solidFill>
                          <a:latin typeface="Urbanist"/>
                          <a:ea typeface="Urbanist"/>
                        </a:rPr>
                        <a:t>Revised equity packages and remote options</a:t>
                      </a:r>
                      <a:endParaRPr b="0" lang="en-HK" sz="1350" spc="-1" strike="noStrike">
                        <a:latin typeface="Arial"/>
                      </a:endParaRPr>
                    </a:p>
                  </a:txBody>
                  <a:tcPr anchor="ctr" marL="63360" marR="6336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cfd7e7"/>
                    </a:solidFill>
                  </a:tcPr>
                </a:tc>
              </a:tr>
              <a:tr h="577800">
                <a:tc>
                  <a:txBody>
                    <a:bodyPr lIns="63360" rIns="63360" tIns="25200" bIns="2520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en-US" sz="1350" spc="-1" strike="noStrike">
                          <a:solidFill>
                            <a:srgbClr val="d1d5db"/>
                          </a:solidFill>
                          <a:latin typeface="Urbanist"/>
                          <a:ea typeface="Urbanist"/>
                        </a:rPr>
                        <a:t>Scope Creep</a:t>
                      </a:r>
                      <a:endParaRPr b="0" lang="en-HK" sz="1350" spc="-1" strike="noStrike">
                        <a:latin typeface="Arial"/>
                      </a:endParaRPr>
                    </a:p>
                  </a:txBody>
                  <a:tcPr anchor="ctr" marL="63360" marR="6336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e8ecf4"/>
                    </a:solidFill>
                  </a:tcPr>
                </a:tc>
                <a:tc>
                  <a:txBody>
                    <a:bodyPr lIns="63360" rIns="63360" tIns="25200" bIns="2520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en-US" sz="1350" spc="-1" strike="noStrike">
                          <a:solidFill>
                            <a:srgbClr val="d1d5db"/>
                          </a:solidFill>
                          <a:latin typeface="Urbanist"/>
                          <a:ea typeface="Urbanist"/>
                        </a:rPr>
                        <a:t>Medium</a:t>
                      </a:r>
                      <a:endParaRPr b="0" lang="en-HK" sz="1350" spc="-1" strike="noStrike">
                        <a:latin typeface="Arial"/>
                      </a:endParaRPr>
                    </a:p>
                  </a:txBody>
                  <a:tcPr anchor="ctr" marL="63360" marR="6336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e8ecf4"/>
                    </a:solidFill>
                  </a:tcPr>
                </a:tc>
                <a:tc>
                  <a:txBody>
                    <a:bodyPr lIns="63360" rIns="63360" tIns="25200" bIns="2520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en-US" sz="1350" spc="-1" strike="noStrike">
                          <a:solidFill>
                            <a:srgbClr val="d1d5db"/>
                          </a:solidFill>
                          <a:latin typeface="Urbanist"/>
                          <a:ea typeface="Urbanist"/>
                        </a:rPr>
                        <a:t>High</a:t>
                      </a:r>
                      <a:endParaRPr b="0" lang="en-HK" sz="1350" spc="-1" strike="noStrike">
                        <a:latin typeface="Arial"/>
                      </a:endParaRPr>
                    </a:p>
                  </a:txBody>
                  <a:tcPr anchor="ctr" marL="63360" marR="6336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e8ecf4"/>
                    </a:solidFill>
                  </a:tcPr>
                </a:tc>
                <a:tc>
                  <a:txBody>
                    <a:bodyPr lIns="63360" rIns="63360" tIns="25200" bIns="2520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en-US" sz="1350" spc="-1" strike="noStrike">
                          <a:solidFill>
                            <a:srgbClr val="d1d5db"/>
                          </a:solidFill>
                          <a:latin typeface="Urbanist"/>
                          <a:ea typeface="Urbanist"/>
                        </a:rPr>
                        <a:t>Strict change request approval process</a:t>
                      </a:r>
                      <a:endParaRPr b="0" lang="en-HK" sz="1350" spc="-1" strike="noStrike">
                        <a:latin typeface="Arial"/>
                      </a:endParaRPr>
                    </a:p>
                  </a:txBody>
                  <a:tcPr anchor="ctr" marL="63360" marR="6336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e8ecf4"/>
                    </a:solidFill>
                  </a:tcPr>
                </a:tc>
              </a:tr>
            </a:tbl>
          </a:graphicData>
        </a:graphic>
      </p:graphicFrame>
      <p:sp>
        <p:nvSpPr>
          <p:cNvPr id="130" name="Google Shape;244;p27"/>
          <p:cNvSpPr/>
          <p:nvPr/>
        </p:nvSpPr>
        <p:spPr>
          <a:xfrm>
            <a:off x="571680" y="3047040"/>
            <a:ext cx="3079080" cy="18720"/>
          </a:xfrm>
          <a:prstGeom prst="rect">
            <a:avLst/>
          </a:prstGeom>
          <a:solidFill>
            <a:srgbClr val="deff9a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1" name="Google Shape;245;p27"/>
          <p:cNvSpPr/>
          <p:nvPr/>
        </p:nvSpPr>
        <p:spPr>
          <a:xfrm>
            <a:off x="3651120" y="3047040"/>
            <a:ext cx="1306800" cy="18720"/>
          </a:xfrm>
          <a:prstGeom prst="rect">
            <a:avLst/>
          </a:prstGeom>
          <a:solidFill>
            <a:srgbClr val="deff9a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2" name="Google Shape;246;p27"/>
          <p:cNvSpPr/>
          <p:nvPr/>
        </p:nvSpPr>
        <p:spPr>
          <a:xfrm>
            <a:off x="4958280" y="3047040"/>
            <a:ext cx="1734120" cy="18720"/>
          </a:xfrm>
          <a:prstGeom prst="rect">
            <a:avLst/>
          </a:prstGeom>
          <a:solidFill>
            <a:srgbClr val="deff9a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3" name="Google Shape;247;p27"/>
          <p:cNvSpPr/>
          <p:nvPr/>
        </p:nvSpPr>
        <p:spPr>
          <a:xfrm>
            <a:off x="6692760" y="3047040"/>
            <a:ext cx="4927320" cy="18720"/>
          </a:xfrm>
          <a:prstGeom prst="rect">
            <a:avLst/>
          </a:prstGeom>
          <a:solidFill>
            <a:srgbClr val="deff9a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4" name="Google Shape;248;p27"/>
          <p:cNvSpPr/>
          <p:nvPr/>
        </p:nvSpPr>
        <p:spPr>
          <a:xfrm>
            <a:off x="571680" y="3630960"/>
            <a:ext cx="3079080" cy="9000"/>
          </a:xfrm>
          <a:prstGeom prst="rect">
            <a:avLst/>
          </a:prstGeom>
          <a:solidFill>
            <a:srgbClr val="33333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5" name="Google Shape;249;p27"/>
          <p:cNvSpPr/>
          <p:nvPr/>
        </p:nvSpPr>
        <p:spPr>
          <a:xfrm>
            <a:off x="3651120" y="3630960"/>
            <a:ext cx="1306800" cy="9000"/>
          </a:xfrm>
          <a:prstGeom prst="rect">
            <a:avLst/>
          </a:prstGeom>
          <a:solidFill>
            <a:srgbClr val="33333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6" name="Google Shape;250;p27"/>
          <p:cNvSpPr/>
          <p:nvPr/>
        </p:nvSpPr>
        <p:spPr>
          <a:xfrm>
            <a:off x="4958280" y="3630960"/>
            <a:ext cx="1734120" cy="9000"/>
          </a:xfrm>
          <a:prstGeom prst="rect">
            <a:avLst/>
          </a:prstGeom>
          <a:solidFill>
            <a:srgbClr val="33333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7" name="Google Shape;251;p27"/>
          <p:cNvSpPr/>
          <p:nvPr/>
        </p:nvSpPr>
        <p:spPr>
          <a:xfrm>
            <a:off x="6692760" y="3630960"/>
            <a:ext cx="4927320" cy="9000"/>
          </a:xfrm>
          <a:prstGeom prst="rect">
            <a:avLst/>
          </a:prstGeom>
          <a:solidFill>
            <a:srgbClr val="33333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8" name="Google Shape;252;p27"/>
          <p:cNvSpPr/>
          <p:nvPr/>
        </p:nvSpPr>
        <p:spPr>
          <a:xfrm>
            <a:off x="571680" y="4200480"/>
            <a:ext cx="3079080" cy="9000"/>
          </a:xfrm>
          <a:prstGeom prst="rect">
            <a:avLst/>
          </a:prstGeom>
          <a:solidFill>
            <a:srgbClr val="33333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9" name="Google Shape;253;p27"/>
          <p:cNvSpPr/>
          <p:nvPr/>
        </p:nvSpPr>
        <p:spPr>
          <a:xfrm>
            <a:off x="3651120" y="4200480"/>
            <a:ext cx="1306800" cy="9000"/>
          </a:xfrm>
          <a:prstGeom prst="rect">
            <a:avLst/>
          </a:prstGeom>
          <a:solidFill>
            <a:srgbClr val="33333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0" name="Google Shape;254;p27"/>
          <p:cNvSpPr/>
          <p:nvPr/>
        </p:nvSpPr>
        <p:spPr>
          <a:xfrm>
            <a:off x="4958280" y="4200480"/>
            <a:ext cx="1734120" cy="9000"/>
          </a:xfrm>
          <a:prstGeom prst="rect">
            <a:avLst/>
          </a:prstGeom>
          <a:solidFill>
            <a:srgbClr val="33333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1" name="Google Shape;255;p27"/>
          <p:cNvSpPr/>
          <p:nvPr/>
        </p:nvSpPr>
        <p:spPr>
          <a:xfrm>
            <a:off x="6692760" y="4200480"/>
            <a:ext cx="4927320" cy="9000"/>
          </a:xfrm>
          <a:prstGeom prst="rect">
            <a:avLst/>
          </a:prstGeom>
          <a:solidFill>
            <a:srgbClr val="33333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2" name="Google Shape;256;p27"/>
          <p:cNvSpPr/>
          <p:nvPr/>
        </p:nvSpPr>
        <p:spPr>
          <a:xfrm>
            <a:off x="571680" y="4770000"/>
            <a:ext cx="3079080" cy="9000"/>
          </a:xfrm>
          <a:prstGeom prst="rect">
            <a:avLst/>
          </a:prstGeom>
          <a:solidFill>
            <a:srgbClr val="33333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3" name="Google Shape;257;p27"/>
          <p:cNvSpPr/>
          <p:nvPr/>
        </p:nvSpPr>
        <p:spPr>
          <a:xfrm>
            <a:off x="3651120" y="4770000"/>
            <a:ext cx="1306800" cy="9000"/>
          </a:xfrm>
          <a:prstGeom prst="rect">
            <a:avLst/>
          </a:prstGeom>
          <a:solidFill>
            <a:srgbClr val="33333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4" name="Google Shape;258;p27"/>
          <p:cNvSpPr/>
          <p:nvPr/>
        </p:nvSpPr>
        <p:spPr>
          <a:xfrm>
            <a:off x="4958280" y="4770000"/>
            <a:ext cx="1734120" cy="9000"/>
          </a:xfrm>
          <a:prstGeom prst="rect">
            <a:avLst/>
          </a:prstGeom>
          <a:solidFill>
            <a:srgbClr val="33333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5" name="Google Shape;259;p27"/>
          <p:cNvSpPr/>
          <p:nvPr/>
        </p:nvSpPr>
        <p:spPr>
          <a:xfrm>
            <a:off x="6692760" y="4770000"/>
            <a:ext cx="4927320" cy="9000"/>
          </a:xfrm>
          <a:prstGeom prst="rect">
            <a:avLst/>
          </a:prstGeom>
          <a:solidFill>
            <a:srgbClr val="33333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6" name="Google Shape;260;p27"/>
          <p:cNvSpPr/>
          <p:nvPr/>
        </p:nvSpPr>
        <p:spPr>
          <a:xfrm>
            <a:off x="571680" y="5339520"/>
            <a:ext cx="3079080" cy="9000"/>
          </a:xfrm>
          <a:prstGeom prst="rect">
            <a:avLst/>
          </a:prstGeom>
          <a:solidFill>
            <a:srgbClr val="33333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7" name="Google Shape;261;p27"/>
          <p:cNvSpPr/>
          <p:nvPr/>
        </p:nvSpPr>
        <p:spPr>
          <a:xfrm>
            <a:off x="3651120" y="5339520"/>
            <a:ext cx="1306800" cy="9000"/>
          </a:xfrm>
          <a:prstGeom prst="rect">
            <a:avLst/>
          </a:prstGeom>
          <a:solidFill>
            <a:srgbClr val="33333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8" name="Google Shape;262;p27"/>
          <p:cNvSpPr/>
          <p:nvPr/>
        </p:nvSpPr>
        <p:spPr>
          <a:xfrm>
            <a:off x="4958280" y="5339520"/>
            <a:ext cx="1734120" cy="9000"/>
          </a:xfrm>
          <a:prstGeom prst="rect">
            <a:avLst/>
          </a:prstGeom>
          <a:solidFill>
            <a:srgbClr val="33333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9" name="Google Shape;263;p27"/>
          <p:cNvSpPr/>
          <p:nvPr/>
        </p:nvSpPr>
        <p:spPr>
          <a:xfrm>
            <a:off x="6692760" y="5339520"/>
            <a:ext cx="4927320" cy="9000"/>
          </a:xfrm>
          <a:prstGeom prst="rect">
            <a:avLst/>
          </a:prstGeom>
          <a:solidFill>
            <a:srgbClr val="33333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50" name="Google Shape;264;p27"/>
          <p:cNvSpPr/>
          <p:nvPr/>
        </p:nvSpPr>
        <p:spPr>
          <a:xfrm>
            <a:off x="571680" y="571680"/>
            <a:ext cx="11601000" cy="571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3750" spc="-1" strike="noStrike">
                <a:solidFill>
                  <a:srgbClr val="deff9a"/>
                </a:solidFill>
                <a:latin typeface="Urbanist"/>
                <a:ea typeface="Urbanist"/>
              </a:rPr>
              <a:t>Risk Management</a:t>
            </a:r>
            <a:endParaRPr b="0" lang="en-HK" sz="3750" spc="-1" strike="noStrike">
              <a:latin typeface="Arial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4BCC8264-0216-44A5-BB46-08954676EDEB}" type="slidenum">
              <a:t>15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270;p28" descr="image.png"/>
          <p:cNvPicPr/>
          <p:nvPr/>
        </p:nvPicPr>
        <p:blipFill>
          <a:blip r:embed="rId1"/>
          <a:stretch/>
        </p:blipFill>
        <p:spPr>
          <a:xfrm>
            <a:off x="571680" y="2673720"/>
            <a:ext cx="3492360" cy="2472120"/>
          </a:xfrm>
          <a:prstGeom prst="rect">
            <a:avLst/>
          </a:prstGeom>
          <a:ln w="0">
            <a:noFill/>
          </a:ln>
        </p:spPr>
      </p:pic>
      <p:pic>
        <p:nvPicPr>
          <p:cNvPr id="152" name="Google Shape;271;p28" descr="image.png"/>
          <p:cNvPicPr/>
          <p:nvPr/>
        </p:nvPicPr>
        <p:blipFill>
          <a:blip r:embed="rId2"/>
          <a:stretch/>
        </p:blipFill>
        <p:spPr>
          <a:xfrm>
            <a:off x="4349880" y="2673720"/>
            <a:ext cx="3492360" cy="2472120"/>
          </a:xfrm>
          <a:prstGeom prst="rect">
            <a:avLst/>
          </a:prstGeom>
          <a:ln w="0">
            <a:noFill/>
          </a:ln>
        </p:spPr>
      </p:pic>
      <p:pic>
        <p:nvPicPr>
          <p:cNvPr id="153" name="Google Shape;272;p28" descr="image.png"/>
          <p:cNvPicPr/>
          <p:nvPr/>
        </p:nvPicPr>
        <p:blipFill>
          <a:blip r:embed="rId3"/>
          <a:stretch/>
        </p:blipFill>
        <p:spPr>
          <a:xfrm>
            <a:off x="8128080" y="2673720"/>
            <a:ext cx="3492360" cy="2472120"/>
          </a:xfrm>
          <a:prstGeom prst="rect">
            <a:avLst/>
          </a:prstGeom>
          <a:ln w="0">
            <a:noFill/>
          </a:ln>
        </p:spPr>
      </p:pic>
      <p:pic>
        <p:nvPicPr>
          <p:cNvPr id="154" name="Google Shape;273;p28" descr="image.png"/>
          <p:cNvPicPr/>
          <p:nvPr/>
        </p:nvPicPr>
        <p:blipFill>
          <a:blip r:embed="rId4"/>
          <a:stretch/>
        </p:blipFill>
        <p:spPr>
          <a:xfrm>
            <a:off x="2127240" y="2968920"/>
            <a:ext cx="380520" cy="380520"/>
          </a:xfrm>
          <a:prstGeom prst="rect">
            <a:avLst/>
          </a:prstGeom>
          <a:ln w="0">
            <a:noFill/>
          </a:ln>
        </p:spPr>
      </p:pic>
      <p:sp>
        <p:nvSpPr>
          <p:cNvPr id="155" name="Google Shape;274;p28"/>
          <p:cNvSpPr/>
          <p:nvPr/>
        </p:nvSpPr>
        <p:spPr>
          <a:xfrm>
            <a:off x="1642680" y="3540600"/>
            <a:ext cx="1349640" cy="54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1800" spc="-1" strike="noStrike">
                <a:solidFill>
                  <a:srgbClr val="f5f5f5"/>
                </a:solidFill>
                <a:latin typeface="Urbanist"/>
                <a:ea typeface="Urbanist"/>
              </a:rPr>
              <a:t>Redundancy</a:t>
            </a:r>
            <a:endParaRPr b="0" lang="en-HK" sz="1800" spc="-1" strike="noStrike">
              <a:latin typeface="Arial"/>
            </a:endParaRPr>
          </a:p>
        </p:txBody>
      </p:sp>
      <p:sp>
        <p:nvSpPr>
          <p:cNvPr id="156" name="Google Shape;275;p28"/>
          <p:cNvSpPr/>
          <p:nvPr/>
        </p:nvSpPr>
        <p:spPr>
          <a:xfrm>
            <a:off x="866880" y="4131000"/>
            <a:ext cx="2901600" cy="657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350" spc="-1" strike="noStrike">
                <a:solidFill>
                  <a:srgbClr val="d1d5db"/>
                </a:solidFill>
                <a:latin typeface="Urbanist"/>
                <a:ea typeface="Urbanist"/>
              </a:rPr>
              <a:t>Backup servers in multiple availability zones.</a:t>
            </a:r>
            <a:endParaRPr b="0" lang="en-HK" sz="1350" spc="-1" strike="noStrike">
              <a:latin typeface="Arial"/>
            </a:endParaRPr>
          </a:p>
        </p:txBody>
      </p:sp>
      <p:pic>
        <p:nvPicPr>
          <p:cNvPr id="157" name="Google Shape;276;p28" descr="image.png"/>
          <p:cNvPicPr/>
          <p:nvPr/>
        </p:nvPicPr>
        <p:blipFill>
          <a:blip r:embed="rId5"/>
          <a:stretch/>
        </p:blipFill>
        <p:spPr>
          <a:xfrm>
            <a:off x="5952960" y="2968920"/>
            <a:ext cx="285480" cy="380520"/>
          </a:xfrm>
          <a:prstGeom prst="rect">
            <a:avLst/>
          </a:prstGeom>
          <a:ln w="0">
            <a:noFill/>
          </a:ln>
        </p:spPr>
      </p:pic>
      <p:sp>
        <p:nvSpPr>
          <p:cNvPr id="158" name="Google Shape;277;p28"/>
          <p:cNvSpPr/>
          <p:nvPr/>
        </p:nvSpPr>
        <p:spPr>
          <a:xfrm>
            <a:off x="5450760" y="3540600"/>
            <a:ext cx="1289880" cy="54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1800" spc="-1" strike="noStrike">
                <a:solidFill>
                  <a:srgbClr val="f5f5f5"/>
                </a:solidFill>
                <a:latin typeface="Urbanist"/>
                <a:ea typeface="Urbanist"/>
              </a:rPr>
              <a:t>Compliance</a:t>
            </a:r>
            <a:endParaRPr b="0" lang="en-HK" sz="1800" spc="-1" strike="noStrike">
              <a:latin typeface="Arial"/>
            </a:endParaRPr>
          </a:p>
        </p:txBody>
      </p:sp>
      <p:sp>
        <p:nvSpPr>
          <p:cNvPr id="159" name="Google Shape;278;p28"/>
          <p:cNvSpPr/>
          <p:nvPr/>
        </p:nvSpPr>
        <p:spPr>
          <a:xfrm>
            <a:off x="4645080" y="4131000"/>
            <a:ext cx="2901600" cy="657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350" spc="-1" strike="noStrike">
                <a:solidFill>
                  <a:srgbClr val="d1d5db"/>
                </a:solidFill>
                <a:latin typeface="Urbanist"/>
                <a:ea typeface="Urbanist"/>
              </a:rPr>
              <a:t>Continuous monitoring of regulatory changes.</a:t>
            </a:r>
            <a:endParaRPr b="0" lang="en-HK" sz="1350" spc="-1" strike="noStrike">
              <a:latin typeface="Arial"/>
            </a:endParaRPr>
          </a:p>
        </p:txBody>
      </p:sp>
      <p:pic>
        <p:nvPicPr>
          <p:cNvPr id="160" name="Google Shape;279;p28" descr="image.png"/>
          <p:cNvPicPr/>
          <p:nvPr/>
        </p:nvPicPr>
        <p:blipFill>
          <a:blip r:embed="rId6"/>
          <a:stretch/>
        </p:blipFill>
        <p:spPr>
          <a:xfrm>
            <a:off x="9636120" y="2968920"/>
            <a:ext cx="475920" cy="380520"/>
          </a:xfrm>
          <a:prstGeom prst="rect">
            <a:avLst/>
          </a:prstGeom>
          <a:ln w="0">
            <a:noFill/>
          </a:ln>
        </p:spPr>
      </p:pic>
      <p:sp>
        <p:nvSpPr>
          <p:cNvPr id="161" name="Google Shape;280;p28"/>
          <p:cNvSpPr/>
          <p:nvPr/>
        </p:nvSpPr>
        <p:spPr>
          <a:xfrm>
            <a:off x="9434160" y="3540600"/>
            <a:ext cx="879840" cy="54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1800" spc="-1" strike="noStrike">
                <a:solidFill>
                  <a:srgbClr val="f5f5f5"/>
                </a:solidFill>
                <a:latin typeface="Urbanist"/>
                <a:ea typeface="Urbanist"/>
              </a:rPr>
              <a:t>Training</a:t>
            </a:r>
            <a:endParaRPr b="0" lang="en-HK" sz="1800" spc="-1" strike="noStrike">
              <a:latin typeface="Arial"/>
            </a:endParaRPr>
          </a:p>
        </p:txBody>
      </p:sp>
      <p:sp>
        <p:nvSpPr>
          <p:cNvPr id="162" name="Google Shape;281;p28"/>
          <p:cNvSpPr/>
          <p:nvPr/>
        </p:nvSpPr>
        <p:spPr>
          <a:xfrm>
            <a:off x="8423280" y="4131000"/>
            <a:ext cx="2901600" cy="657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350" spc="-1" strike="noStrike">
                <a:solidFill>
                  <a:srgbClr val="d1d5db"/>
                </a:solidFill>
                <a:latin typeface="Urbanist"/>
                <a:ea typeface="Urbanist"/>
              </a:rPr>
              <a:t>Upskilling sessions for the development team.</a:t>
            </a:r>
            <a:endParaRPr b="0" lang="en-HK" sz="1350" spc="-1" strike="noStrike">
              <a:latin typeface="Arial"/>
            </a:endParaRPr>
          </a:p>
        </p:txBody>
      </p:sp>
      <p:sp>
        <p:nvSpPr>
          <p:cNvPr id="163" name="Google Shape;282;p28"/>
          <p:cNvSpPr/>
          <p:nvPr/>
        </p:nvSpPr>
        <p:spPr>
          <a:xfrm>
            <a:off x="571680" y="571680"/>
            <a:ext cx="11601000" cy="571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3750" spc="-1" strike="noStrike">
                <a:solidFill>
                  <a:srgbClr val="deff9a"/>
                </a:solidFill>
                <a:latin typeface="Urbanist"/>
                <a:ea typeface="Urbanist"/>
              </a:rPr>
              <a:t>Mitigation Strategies</a:t>
            </a:r>
            <a:endParaRPr b="0" lang="en-HK" sz="3750" spc="-1" strike="noStrike">
              <a:latin typeface="Arial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5B1B6A9C-D981-437E-A212-443E152755AC}" type="slidenum">
              <a:t>16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288;p29" descr="image.png"/>
          <p:cNvPicPr/>
          <p:nvPr/>
        </p:nvPicPr>
        <p:blipFill>
          <a:blip r:embed="rId1"/>
          <a:stretch/>
        </p:blipFill>
        <p:spPr>
          <a:xfrm>
            <a:off x="2048040" y="2481120"/>
            <a:ext cx="2857320" cy="2857320"/>
          </a:xfrm>
          <a:prstGeom prst="rect">
            <a:avLst/>
          </a:prstGeom>
          <a:ln w="0">
            <a:noFill/>
          </a:ln>
        </p:spPr>
      </p:pic>
      <p:pic>
        <p:nvPicPr>
          <p:cNvPr id="165" name="Google Shape;289;p29" descr="image.png"/>
          <p:cNvPicPr/>
          <p:nvPr/>
        </p:nvPicPr>
        <p:blipFill>
          <a:blip r:embed="rId2"/>
          <a:stretch/>
        </p:blipFill>
        <p:spPr>
          <a:xfrm>
            <a:off x="2085840" y="2519280"/>
            <a:ext cx="2781000" cy="2781000"/>
          </a:xfrm>
          <a:prstGeom prst="rect">
            <a:avLst/>
          </a:prstGeom>
          <a:ln w="0">
            <a:noFill/>
          </a:ln>
        </p:spPr>
      </p:pic>
      <p:sp>
        <p:nvSpPr>
          <p:cNvPr id="166" name="Google Shape;290;p29"/>
          <p:cNvSpPr/>
          <p:nvPr/>
        </p:nvSpPr>
        <p:spPr>
          <a:xfrm>
            <a:off x="5381640" y="2791800"/>
            <a:ext cx="5000400" cy="45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3000" spc="-1" strike="noStrike">
                <a:solidFill>
                  <a:srgbClr val="deff9a"/>
                </a:solidFill>
                <a:latin typeface="Urbanist"/>
                <a:ea typeface="Urbanist"/>
              </a:rPr>
              <a:t>Sarah Jenkins</a:t>
            </a:r>
            <a:endParaRPr b="0" lang="en-HK" sz="3000" spc="-1" strike="noStrike">
              <a:latin typeface="Arial"/>
            </a:endParaRPr>
          </a:p>
        </p:txBody>
      </p:sp>
      <p:sp>
        <p:nvSpPr>
          <p:cNvPr id="167" name="Google Shape;291;p29"/>
          <p:cNvSpPr/>
          <p:nvPr/>
        </p:nvSpPr>
        <p:spPr>
          <a:xfrm>
            <a:off x="5381640" y="3477600"/>
            <a:ext cx="4762080" cy="435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59000"/>
              </a:lnSpc>
              <a:buNone/>
              <a:tabLst>
                <a:tab algn="l" pos="0"/>
              </a:tabLst>
            </a:pPr>
            <a:r>
              <a:rPr b="1" lang="en-US" sz="1800" spc="-1" strike="noStrike">
                <a:solidFill>
                  <a:srgbClr val="d1d5db"/>
                </a:solidFill>
                <a:latin typeface="Urbanist"/>
                <a:ea typeface="Urbanist"/>
              </a:rPr>
              <a:t>Lead Project Manager</a:t>
            </a:r>
            <a:endParaRPr b="0" lang="en-HK" sz="1800" spc="-1" strike="noStrike">
              <a:latin typeface="Arial"/>
            </a:endParaRPr>
          </a:p>
        </p:txBody>
      </p:sp>
      <p:sp>
        <p:nvSpPr>
          <p:cNvPr id="168" name="Google Shape;292;p29"/>
          <p:cNvSpPr/>
          <p:nvPr/>
        </p:nvSpPr>
        <p:spPr>
          <a:xfrm>
            <a:off x="5381640" y="4033800"/>
            <a:ext cx="4762080" cy="985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350" spc="-1" strike="noStrike">
                <a:solidFill>
                  <a:srgbClr val="d1d5db"/>
                </a:solidFill>
                <a:latin typeface="Urbanist"/>
                <a:ea typeface="Urbanist"/>
              </a:rPr>
              <a:t>"Success is not final, failure is not fatal: it is the courage to continue that counts." Sarah brings 15 years of experience in agile transformation.</a:t>
            </a:r>
            <a:endParaRPr b="0" lang="en-HK" sz="1350" spc="-1" strike="noStrike">
              <a:latin typeface="Arial"/>
            </a:endParaRPr>
          </a:p>
        </p:txBody>
      </p:sp>
      <p:sp>
        <p:nvSpPr>
          <p:cNvPr id="169" name="Google Shape;293;p29"/>
          <p:cNvSpPr/>
          <p:nvPr/>
        </p:nvSpPr>
        <p:spPr>
          <a:xfrm>
            <a:off x="571680" y="571680"/>
            <a:ext cx="11601000" cy="571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3750" spc="-1" strike="noStrike">
                <a:solidFill>
                  <a:srgbClr val="deff9a"/>
                </a:solidFill>
                <a:latin typeface="Urbanist"/>
                <a:ea typeface="Urbanist"/>
              </a:rPr>
              <a:t>Project Leadership</a:t>
            </a:r>
            <a:endParaRPr b="0" lang="en-HK" sz="3750" spc="-1" strike="noStrike">
              <a:latin typeface="Arial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3362CD2A-172D-4335-82AC-18E47AD332F6}" type="slidenum">
              <a:t>17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299;p30"/>
          <p:cNvSpPr/>
          <p:nvPr/>
        </p:nvSpPr>
        <p:spPr>
          <a:xfrm>
            <a:off x="571680" y="2864520"/>
            <a:ext cx="5500440" cy="21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1410" spc="-1" strike="noStrike">
                <a:solidFill>
                  <a:srgbClr val="f5f5f5"/>
                </a:solidFill>
                <a:latin typeface="Urbanist"/>
                <a:ea typeface="Urbanist"/>
              </a:rPr>
              <a:t>Internal Stakeholders</a:t>
            </a:r>
            <a:endParaRPr b="0" lang="en-HK" sz="1410" spc="-1" strike="noStrike">
              <a:latin typeface="Arial"/>
            </a:endParaRPr>
          </a:p>
        </p:txBody>
      </p:sp>
      <p:sp>
        <p:nvSpPr>
          <p:cNvPr id="171" name="Google Shape;300;p30"/>
          <p:cNvSpPr/>
          <p:nvPr/>
        </p:nvSpPr>
        <p:spPr>
          <a:xfrm>
            <a:off x="6381720" y="2864520"/>
            <a:ext cx="5500440" cy="21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1410" spc="-1" strike="noStrike">
                <a:solidFill>
                  <a:srgbClr val="f5f5f5"/>
                </a:solidFill>
                <a:latin typeface="Urbanist"/>
                <a:ea typeface="Urbanist"/>
              </a:rPr>
              <a:t>External Stakeholders</a:t>
            </a:r>
            <a:endParaRPr b="0" lang="en-HK" sz="1410" spc="-1" strike="noStrike">
              <a:latin typeface="Arial"/>
            </a:endParaRPr>
          </a:p>
        </p:txBody>
      </p:sp>
      <p:sp>
        <p:nvSpPr>
          <p:cNvPr id="172" name="Google Shape;301;p30"/>
          <p:cNvSpPr/>
          <p:nvPr/>
        </p:nvSpPr>
        <p:spPr>
          <a:xfrm>
            <a:off x="1428840" y="3235680"/>
            <a:ext cx="4381200" cy="40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650" spc="-1" strike="noStrike">
                <a:solidFill>
                  <a:srgbClr val="d1d5db"/>
                </a:solidFill>
                <a:latin typeface="Urbanist"/>
                <a:ea typeface="Urbanist"/>
              </a:rPr>
              <a:t>C-Suite Executives</a:t>
            </a:r>
            <a:endParaRPr b="0" lang="en-HK" sz="1650" spc="-1" strike="noStrike">
              <a:latin typeface="Arial"/>
            </a:endParaRPr>
          </a:p>
        </p:txBody>
      </p:sp>
      <p:sp>
        <p:nvSpPr>
          <p:cNvPr id="173" name="Google Shape;302;p30"/>
          <p:cNvSpPr/>
          <p:nvPr/>
        </p:nvSpPr>
        <p:spPr>
          <a:xfrm>
            <a:off x="1428840" y="3809160"/>
            <a:ext cx="4381200" cy="40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650" spc="-1" strike="noStrike">
                <a:solidFill>
                  <a:srgbClr val="d1d5db"/>
                </a:solidFill>
                <a:latin typeface="Urbanist"/>
                <a:ea typeface="Urbanist"/>
              </a:rPr>
              <a:t>Product Owners</a:t>
            </a:r>
            <a:endParaRPr b="0" lang="en-HK" sz="1650" spc="-1" strike="noStrike">
              <a:latin typeface="Arial"/>
            </a:endParaRPr>
          </a:p>
        </p:txBody>
      </p:sp>
      <p:sp>
        <p:nvSpPr>
          <p:cNvPr id="174" name="Google Shape;303;p30"/>
          <p:cNvSpPr/>
          <p:nvPr/>
        </p:nvSpPr>
        <p:spPr>
          <a:xfrm>
            <a:off x="1428840" y="4382280"/>
            <a:ext cx="4381200" cy="40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650" spc="-1" strike="noStrike">
                <a:solidFill>
                  <a:srgbClr val="d1d5db"/>
                </a:solidFill>
                <a:latin typeface="Urbanist"/>
                <a:ea typeface="Urbanist"/>
              </a:rPr>
              <a:t>Dev Ops Team</a:t>
            </a:r>
            <a:endParaRPr b="0" lang="en-HK" sz="1650" spc="-1" strike="noStrike">
              <a:latin typeface="Arial"/>
            </a:endParaRPr>
          </a:p>
        </p:txBody>
      </p:sp>
      <p:sp>
        <p:nvSpPr>
          <p:cNvPr id="175" name="Google Shape;304;p30"/>
          <p:cNvSpPr/>
          <p:nvPr/>
        </p:nvSpPr>
        <p:spPr>
          <a:xfrm>
            <a:off x="7238880" y="3235680"/>
            <a:ext cx="4381200" cy="40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650" spc="-1" strike="noStrike">
                <a:solidFill>
                  <a:srgbClr val="d1d5db"/>
                </a:solidFill>
                <a:latin typeface="Urbanist"/>
                <a:ea typeface="Urbanist"/>
              </a:rPr>
              <a:t>Investors / Board</a:t>
            </a:r>
            <a:endParaRPr b="0" lang="en-HK" sz="1650" spc="-1" strike="noStrike">
              <a:latin typeface="Arial"/>
            </a:endParaRPr>
          </a:p>
        </p:txBody>
      </p:sp>
      <p:sp>
        <p:nvSpPr>
          <p:cNvPr id="176" name="Google Shape;305;p30"/>
          <p:cNvSpPr/>
          <p:nvPr/>
        </p:nvSpPr>
        <p:spPr>
          <a:xfrm>
            <a:off x="7238880" y="3809160"/>
            <a:ext cx="4381200" cy="40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650" spc="-1" strike="noStrike">
                <a:solidFill>
                  <a:srgbClr val="d1d5db"/>
                </a:solidFill>
                <a:latin typeface="Urbanist"/>
                <a:ea typeface="Urbanist"/>
              </a:rPr>
              <a:t>Beta Users</a:t>
            </a:r>
            <a:endParaRPr b="0" lang="en-HK" sz="1650" spc="-1" strike="noStrike">
              <a:latin typeface="Arial"/>
            </a:endParaRPr>
          </a:p>
        </p:txBody>
      </p:sp>
      <p:sp>
        <p:nvSpPr>
          <p:cNvPr id="177" name="Google Shape;306;p30"/>
          <p:cNvSpPr/>
          <p:nvPr/>
        </p:nvSpPr>
        <p:spPr>
          <a:xfrm>
            <a:off x="7238880" y="4382280"/>
            <a:ext cx="4381200" cy="40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650" spc="-1" strike="noStrike">
                <a:solidFill>
                  <a:srgbClr val="d1d5db"/>
                </a:solidFill>
                <a:latin typeface="Urbanist"/>
                <a:ea typeface="Urbanist"/>
              </a:rPr>
              <a:t>Technology Partners</a:t>
            </a:r>
            <a:endParaRPr b="0" lang="en-HK" sz="1650" spc="-1" strike="noStrike">
              <a:latin typeface="Arial"/>
            </a:endParaRPr>
          </a:p>
        </p:txBody>
      </p:sp>
      <p:pic>
        <p:nvPicPr>
          <p:cNvPr id="178" name="Google Shape;307;p30" descr="image.png"/>
          <p:cNvPicPr/>
          <p:nvPr/>
        </p:nvPicPr>
        <p:blipFill>
          <a:blip r:embed="rId1"/>
          <a:stretch/>
        </p:blipFill>
        <p:spPr>
          <a:xfrm>
            <a:off x="952560" y="3273840"/>
            <a:ext cx="199800" cy="247320"/>
          </a:xfrm>
          <a:prstGeom prst="rect">
            <a:avLst/>
          </a:prstGeom>
          <a:ln w="0">
            <a:noFill/>
          </a:ln>
        </p:spPr>
      </p:pic>
      <p:pic>
        <p:nvPicPr>
          <p:cNvPr id="179" name="Google Shape;308;p30" descr="image.png"/>
          <p:cNvPicPr/>
          <p:nvPr/>
        </p:nvPicPr>
        <p:blipFill>
          <a:blip r:embed="rId2"/>
          <a:stretch/>
        </p:blipFill>
        <p:spPr>
          <a:xfrm>
            <a:off x="952560" y="3847320"/>
            <a:ext cx="199800" cy="247320"/>
          </a:xfrm>
          <a:prstGeom prst="rect">
            <a:avLst/>
          </a:prstGeom>
          <a:ln w="0">
            <a:noFill/>
          </a:ln>
        </p:spPr>
      </p:pic>
      <p:pic>
        <p:nvPicPr>
          <p:cNvPr id="180" name="Google Shape;309;p30" descr="image.png"/>
          <p:cNvPicPr/>
          <p:nvPr/>
        </p:nvPicPr>
        <p:blipFill>
          <a:blip r:embed="rId3"/>
          <a:stretch/>
        </p:blipFill>
        <p:spPr>
          <a:xfrm>
            <a:off x="952560" y="4420440"/>
            <a:ext cx="199800" cy="247320"/>
          </a:xfrm>
          <a:prstGeom prst="rect">
            <a:avLst/>
          </a:prstGeom>
          <a:ln w="0">
            <a:noFill/>
          </a:ln>
        </p:spPr>
      </p:pic>
      <p:pic>
        <p:nvPicPr>
          <p:cNvPr id="181" name="Google Shape;310;p30" descr="image.png"/>
          <p:cNvPicPr/>
          <p:nvPr/>
        </p:nvPicPr>
        <p:blipFill>
          <a:blip r:embed="rId4"/>
          <a:stretch/>
        </p:blipFill>
        <p:spPr>
          <a:xfrm>
            <a:off x="6762600" y="3273840"/>
            <a:ext cx="199800" cy="247320"/>
          </a:xfrm>
          <a:prstGeom prst="rect">
            <a:avLst/>
          </a:prstGeom>
          <a:ln w="0">
            <a:noFill/>
          </a:ln>
        </p:spPr>
      </p:pic>
      <p:pic>
        <p:nvPicPr>
          <p:cNvPr id="182" name="Google Shape;311;p30" descr="image.png"/>
          <p:cNvPicPr/>
          <p:nvPr/>
        </p:nvPicPr>
        <p:blipFill>
          <a:blip r:embed="rId5"/>
          <a:stretch/>
        </p:blipFill>
        <p:spPr>
          <a:xfrm>
            <a:off x="6762600" y="3847320"/>
            <a:ext cx="199800" cy="247320"/>
          </a:xfrm>
          <a:prstGeom prst="rect">
            <a:avLst/>
          </a:prstGeom>
          <a:ln w="0">
            <a:noFill/>
          </a:ln>
        </p:spPr>
      </p:pic>
      <p:pic>
        <p:nvPicPr>
          <p:cNvPr id="183" name="Google Shape;312;p30" descr="image.png"/>
          <p:cNvPicPr/>
          <p:nvPr/>
        </p:nvPicPr>
        <p:blipFill>
          <a:blip r:embed="rId6"/>
          <a:stretch/>
        </p:blipFill>
        <p:spPr>
          <a:xfrm>
            <a:off x="6762600" y="4420440"/>
            <a:ext cx="199800" cy="247320"/>
          </a:xfrm>
          <a:prstGeom prst="rect">
            <a:avLst/>
          </a:prstGeom>
          <a:ln w="0">
            <a:noFill/>
          </a:ln>
        </p:spPr>
      </p:pic>
      <p:sp>
        <p:nvSpPr>
          <p:cNvPr id="184" name="Google Shape;313;p30"/>
          <p:cNvSpPr/>
          <p:nvPr/>
        </p:nvSpPr>
        <p:spPr>
          <a:xfrm>
            <a:off x="571680" y="571680"/>
            <a:ext cx="11601000" cy="571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3750" spc="-1" strike="noStrike">
                <a:solidFill>
                  <a:srgbClr val="deff9a"/>
                </a:solidFill>
                <a:latin typeface="Urbanist"/>
                <a:ea typeface="Urbanist"/>
              </a:rPr>
              <a:t>Stakeholder Map</a:t>
            </a:r>
            <a:endParaRPr b="0" lang="en-HK" sz="3750" spc="-1" strike="noStrike">
              <a:latin typeface="Arial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4A388484-C75A-4F74-8EDF-2A7298703491}" type="slidenum">
              <a:t>18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5" name="Google Shape;319;p31"/>
          <p:cNvGraphicFramePr/>
          <p:nvPr/>
        </p:nvGraphicFramePr>
        <p:xfrm>
          <a:off x="571680" y="2466000"/>
          <a:ext cx="11048760" cy="2887560"/>
        </p:xfrm>
        <a:graphic>
          <a:graphicData uri="http://schemas.openxmlformats.org/drawingml/2006/table">
            <a:tbl>
              <a:tblPr/>
              <a:tblGrid>
                <a:gridCol w="2877840"/>
                <a:gridCol w="2656440"/>
                <a:gridCol w="3300480"/>
                <a:gridCol w="2214000"/>
              </a:tblGrid>
              <a:tr h="577440">
                <a:tc>
                  <a:txBody>
                    <a:bodyPr lIns="63360" rIns="63360" tIns="25200" bIns="2520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1" lang="en-US" sz="1500" spc="-1" strike="noStrike">
                          <a:solidFill>
                            <a:srgbClr val="deff9a"/>
                          </a:solidFill>
                          <a:latin typeface="Urbanist"/>
                          <a:ea typeface="Urbanist"/>
                        </a:rPr>
                        <a:t>Category</a:t>
                      </a:r>
                      <a:endParaRPr b="0" lang="en-HK" sz="1500" spc="-1" strike="noStrike">
                        <a:latin typeface="Arial"/>
                      </a:endParaRPr>
                    </a:p>
                  </a:txBody>
                  <a:tcPr anchor="ctr" marL="63360" marR="6336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 lIns="63360" rIns="63360" tIns="25200" bIns="2520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1" lang="en-US" sz="1500" spc="-1" strike="noStrike">
                          <a:solidFill>
                            <a:srgbClr val="deff9a"/>
                          </a:solidFill>
                          <a:latin typeface="Urbanist"/>
                          <a:ea typeface="Urbanist"/>
                        </a:rPr>
                        <a:t>Allocation</a:t>
                      </a:r>
                      <a:endParaRPr b="0" lang="en-HK" sz="1500" spc="-1" strike="noStrike">
                        <a:latin typeface="Arial"/>
                      </a:endParaRPr>
                    </a:p>
                  </a:txBody>
                  <a:tcPr anchor="ctr" marL="63360" marR="6336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 lIns="63360" rIns="63360" tIns="25200" bIns="2520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1" lang="en-US" sz="1500" spc="-1" strike="noStrike">
                          <a:solidFill>
                            <a:srgbClr val="deff9a"/>
                          </a:solidFill>
                          <a:latin typeface="Urbanist"/>
                          <a:ea typeface="Urbanist"/>
                        </a:rPr>
                        <a:t>Spent to Date</a:t>
                      </a:r>
                      <a:endParaRPr b="0" lang="en-HK" sz="1500" spc="-1" strike="noStrike">
                        <a:latin typeface="Arial"/>
                      </a:endParaRPr>
                    </a:p>
                  </a:txBody>
                  <a:tcPr anchor="ctr" marL="63360" marR="6336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 lIns="63360" rIns="63360" tIns="25200" bIns="2520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1" lang="en-US" sz="1500" spc="-1" strike="noStrike">
                          <a:solidFill>
                            <a:srgbClr val="deff9a"/>
                          </a:solidFill>
                          <a:latin typeface="Urbanist"/>
                          <a:ea typeface="Urbanist"/>
                        </a:rPr>
                        <a:t>Status</a:t>
                      </a:r>
                      <a:endParaRPr b="0" lang="en-HK" sz="1500" spc="-1" strike="noStrike">
                        <a:latin typeface="Arial"/>
                      </a:endParaRPr>
                    </a:p>
                  </a:txBody>
                  <a:tcPr anchor="ctr" marL="63360" marR="6336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4f81bd"/>
                    </a:solidFill>
                  </a:tcPr>
                </a:tc>
              </a:tr>
              <a:tr h="577440">
                <a:tc>
                  <a:txBody>
                    <a:bodyPr lIns="63360" rIns="63360" tIns="25200" bIns="2520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en-US" sz="1350" spc="-1" strike="noStrike">
                          <a:solidFill>
                            <a:srgbClr val="d1d5db"/>
                          </a:solidFill>
                          <a:latin typeface="Urbanist"/>
                          <a:ea typeface="Urbanist"/>
                        </a:rPr>
                        <a:t>Personnel</a:t>
                      </a:r>
                      <a:endParaRPr b="0" lang="en-HK" sz="1350" spc="-1" strike="noStrike">
                        <a:latin typeface="Arial"/>
                      </a:endParaRPr>
                    </a:p>
                  </a:txBody>
                  <a:tcPr anchor="ctr" marL="63360" marR="6336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cfd7e7"/>
                    </a:solidFill>
                  </a:tcPr>
                </a:tc>
                <a:tc>
                  <a:txBody>
                    <a:bodyPr lIns="63360" rIns="63360" tIns="25200" bIns="2520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en-US" sz="1350" spc="-1" strike="noStrike">
                          <a:solidFill>
                            <a:srgbClr val="d1d5db"/>
                          </a:solidFill>
                          <a:latin typeface="Urbanist"/>
                          <a:ea typeface="Urbanist"/>
                        </a:rPr>
                        <a:t>$500,000</a:t>
                      </a:r>
                      <a:endParaRPr b="0" lang="en-HK" sz="1350" spc="-1" strike="noStrike">
                        <a:latin typeface="Arial"/>
                      </a:endParaRPr>
                    </a:p>
                  </a:txBody>
                  <a:tcPr anchor="ctr" marL="63360" marR="6336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cfd7e7"/>
                    </a:solidFill>
                  </a:tcPr>
                </a:tc>
                <a:tc>
                  <a:txBody>
                    <a:bodyPr lIns="63360" rIns="63360" tIns="25200" bIns="2520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en-US" sz="1350" spc="-1" strike="noStrike">
                          <a:solidFill>
                            <a:srgbClr val="d1d5db"/>
                          </a:solidFill>
                          <a:latin typeface="Urbanist"/>
                          <a:ea typeface="Urbanist"/>
                        </a:rPr>
                        <a:t>$350,000</a:t>
                      </a:r>
                      <a:endParaRPr b="0" lang="en-HK" sz="1350" spc="-1" strike="noStrike">
                        <a:latin typeface="Arial"/>
                      </a:endParaRPr>
                    </a:p>
                  </a:txBody>
                  <a:tcPr anchor="ctr" marL="63360" marR="6336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cfd7e7"/>
                    </a:solidFill>
                  </a:tcPr>
                </a:tc>
                <a:tc>
                  <a:txBody>
                    <a:bodyPr lIns="63360" rIns="63360" tIns="25200" bIns="2520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en-US" sz="1350" spc="-1" strike="noStrike">
                          <a:solidFill>
                            <a:srgbClr val="deff9a"/>
                          </a:solidFill>
                          <a:latin typeface="Urbanist"/>
                          <a:ea typeface="Urbanist"/>
                        </a:rPr>
                        <a:t>On Track</a:t>
                      </a:r>
                      <a:endParaRPr b="0" lang="en-HK" sz="1350" spc="-1" strike="noStrike">
                        <a:latin typeface="Arial"/>
                      </a:endParaRPr>
                    </a:p>
                  </a:txBody>
                  <a:tcPr anchor="ctr" marL="63360" marR="6336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cfd7e7"/>
                    </a:solidFill>
                  </a:tcPr>
                </a:tc>
              </a:tr>
              <a:tr h="577440">
                <a:tc>
                  <a:txBody>
                    <a:bodyPr lIns="63360" rIns="63360" tIns="25200" bIns="2520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en-US" sz="1350" spc="-1" strike="noStrike">
                          <a:solidFill>
                            <a:srgbClr val="d1d5db"/>
                          </a:solidFill>
                          <a:latin typeface="Urbanist"/>
                          <a:ea typeface="Urbanist"/>
                        </a:rPr>
                        <a:t>Infrastructure</a:t>
                      </a:r>
                      <a:endParaRPr b="0" lang="en-HK" sz="1350" spc="-1" strike="noStrike">
                        <a:latin typeface="Arial"/>
                      </a:endParaRPr>
                    </a:p>
                  </a:txBody>
                  <a:tcPr anchor="ctr" marL="63360" marR="6336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e8ecf4"/>
                    </a:solidFill>
                  </a:tcPr>
                </a:tc>
                <a:tc>
                  <a:txBody>
                    <a:bodyPr lIns="63360" rIns="63360" tIns="25200" bIns="2520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en-US" sz="1350" spc="-1" strike="noStrike">
                          <a:solidFill>
                            <a:srgbClr val="d1d5db"/>
                          </a:solidFill>
                          <a:latin typeface="Urbanist"/>
                          <a:ea typeface="Urbanist"/>
                        </a:rPr>
                        <a:t>$150,000</a:t>
                      </a:r>
                      <a:endParaRPr b="0" lang="en-HK" sz="1350" spc="-1" strike="noStrike">
                        <a:latin typeface="Arial"/>
                      </a:endParaRPr>
                    </a:p>
                  </a:txBody>
                  <a:tcPr anchor="ctr" marL="63360" marR="6336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e8ecf4"/>
                    </a:solidFill>
                  </a:tcPr>
                </a:tc>
                <a:tc>
                  <a:txBody>
                    <a:bodyPr lIns="63360" rIns="63360" tIns="25200" bIns="2520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en-US" sz="1350" spc="-1" strike="noStrike">
                          <a:solidFill>
                            <a:srgbClr val="d1d5db"/>
                          </a:solidFill>
                          <a:latin typeface="Urbanist"/>
                          <a:ea typeface="Urbanist"/>
                        </a:rPr>
                        <a:t>$100,000</a:t>
                      </a:r>
                      <a:endParaRPr b="0" lang="en-HK" sz="1350" spc="-1" strike="noStrike">
                        <a:latin typeface="Arial"/>
                      </a:endParaRPr>
                    </a:p>
                  </a:txBody>
                  <a:tcPr anchor="ctr" marL="63360" marR="6336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e8ecf4"/>
                    </a:solidFill>
                  </a:tcPr>
                </a:tc>
                <a:tc>
                  <a:txBody>
                    <a:bodyPr lIns="63360" rIns="63360" tIns="25200" bIns="2520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en-US" sz="1350" spc="-1" strike="noStrike">
                          <a:solidFill>
                            <a:srgbClr val="deff9a"/>
                          </a:solidFill>
                          <a:latin typeface="Urbanist"/>
                          <a:ea typeface="Urbanist"/>
                        </a:rPr>
                        <a:t>On Track</a:t>
                      </a:r>
                      <a:endParaRPr b="0" lang="en-HK" sz="1350" spc="-1" strike="noStrike">
                        <a:latin typeface="Arial"/>
                      </a:endParaRPr>
                    </a:p>
                  </a:txBody>
                  <a:tcPr anchor="ctr" marL="63360" marR="6336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e8ecf4"/>
                    </a:solidFill>
                  </a:tcPr>
                </a:tc>
              </a:tr>
              <a:tr h="577440">
                <a:tc>
                  <a:txBody>
                    <a:bodyPr lIns="63360" rIns="63360" tIns="25200" bIns="2520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en-US" sz="1350" spc="-1" strike="noStrike">
                          <a:solidFill>
                            <a:srgbClr val="d1d5db"/>
                          </a:solidFill>
                          <a:latin typeface="Urbanist"/>
                          <a:ea typeface="Urbanist"/>
                        </a:rPr>
                        <a:t>Marketing</a:t>
                      </a:r>
                      <a:endParaRPr b="0" lang="en-HK" sz="1350" spc="-1" strike="noStrike">
                        <a:latin typeface="Arial"/>
                      </a:endParaRPr>
                    </a:p>
                  </a:txBody>
                  <a:tcPr anchor="ctr" marL="63360" marR="6336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cfd7e7"/>
                    </a:solidFill>
                  </a:tcPr>
                </a:tc>
                <a:tc>
                  <a:txBody>
                    <a:bodyPr lIns="63360" rIns="63360" tIns="25200" bIns="2520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en-US" sz="1350" spc="-1" strike="noStrike">
                          <a:solidFill>
                            <a:srgbClr val="d1d5db"/>
                          </a:solidFill>
                          <a:latin typeface="Urbanist"/>
                          <a:ea typeface="Urbanist"/>
                        </a:rPr>
                        <a:t>$200,000</a:t>
                      </a:r>
                      <a:endParaRPr b="0" lang="en-HK" sz="1350" spc="-1" strike="noStrike">
                        <a:latin typeface="Arial"/>
                      </a:endParaRPr>
                    </a:p>
                  </a:txBody>
                  <a:tcPr anchor="ctr" marL="63360" marR="6336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cfd7e7"/>
                    </a:solidFill>
                  </a:tcPr>
                </a:tc>
                <a:tc>
                  <a:txBody>
                    <a:bodyPr lIns="63360" rIns="63360" tIns="25200" bIns="2520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en-US" sz="1350" spc="-1" strike="noStrike">
                          <a:solidFill>
                            <a:srgbClr val="d1d5db"/>
                          </a:solidFill>
                          <a:latin typeface="Urbanist"/>
                          <a:ea typeface="Urbanist"/>
                        </a:rPr>
                        <a:t>$50,000</a:t>
                      </a:r>
                      <a:endParaRPr b="0" lang="en-HK" sz="1350" spc="-1" strike="noStrike">
                        <a:latin typeface="Arial"/>
                      </a:endParaRPr>
                    </a:p>
                  </a:txBody>
                  <a:tcPr anchor="ctr" marL="63360" marR="6336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cfd7e7"/>
                    </a:solidFill>
                  </a:tcPr>
                </a:tc>
                <a:tc>
                  <a:txBody>
                    <a:bodyPr lIns="63360" rIns="63360" tIns="25200" bIns="2520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en-US" sz="1350" spc="-1" strike="noStrike">
                          <a:solidFill>
                            <a:srgbClr val="ffff00"/>
                          </a:solidFill>
                          <a:latin typeface="Urbanist"/>
                          <a:ea typeface="Urbanist"/>
                        </a:rPr>
                        <a:t>Pending</a:t>
                      </a:r>
                      <a:endParaRPr b="0" lang="en-HK" sz="1350" spc="-1" strike="noStrike">
                        <a:latin typeface="Arial"/>
                      </a:endParaRPr>
                    </a:p>
                  </a:txBody>
                  <a:tcPr anchor="ctr" marL="63360" marR="6336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cfd7e7"/>
                    </a:solidFill>
                  </a:tcPr>
                </a:tc>
              </a:tr>
              <a:tr h="577800">
                <a:tc>
                  <a:txBody>
                    <a:bodyPr lIns="63360" rIns="63360" tIns="25200" bIns="2520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en-US" sz="1350" spc="-1" strike="noStrike">
                          <a:solidFill>
                            <a:srgbClr val="d1d5db"/>
                          </a:solidFill>
                          <a:latin typeface="Urbanist"/>
                          <a:ea typeface="Urbanist"/>
                        </a:rPr>
                        <a:t>Contingency</a:t>
                      </a:r>
                      <a:endParaRPr b="0" lang="en-HK" sz="1350" spc="-1" strike="noStrike">
                        <a:latin typeface="Arial"/>
                      </a:endParaRPr>
                    </a:p>
                  </a:txBody>
                  <a:tcPr anchor="ctr" marL="63360" marR="6336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e8ecf4"/>
                    </a:solidFill>
                  </a:tcPr>
                </a:tc>
                <a:tc>
                  <a:txBody>
                    <a:bodyPr lIns="63360" rIns="63360" tIns="25200" bIns="2520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en-US" sz="1350" spc="-1" strike="noStrike">
                          <a:solidFill>
                            <a:srgbClr val="d1d5db"/>
                          </a:solidFill>
                          <a:latin typeface="Urbanist"/>
                          <a:ea typeface="Urbanist"/>
                        </a:rPr>
                        <a:t>$50,000</a:t>
                      </a:r>
                      <a:endParaRPr b="0" lang="en-HK" sz="1350" spc="-1" strike="noStrike">
                        <a:latin typeface="Arial"/>
                      </a:endParaRPr>
                    </a:p>
                  </a:txBody>
                  <a:tcPr anchor="ctr" marL="63360" marR="6336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e8ecf4"/>
                    </a:solidFill>
                  </a:tcPr>
                </a:tc>
                <a:tc>
                  <a:txBody>
                    <a:bodyPr lIns="63360" rIns="63360" tIns="25200" bIns="2520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en-US" sz="1350" spc="-1" strike="noStrike">
                          <a:solidFill>
                            <a:srgbClr val="d1d5db"/>
                          </a:solidFill>
                          <a:latin typeface="Urbanist"/>
                          <a:ea typeface="Urbanist"/>
                        </a:rPr>
                        <a:t>$10,000</a:t>
                      </a:r>
                      <a:endParaRPr b="0" lang="en-HK" sz="1350" spc="-1" strike="noStrike">
                        <a:latin typeface="Arial"/>
                      </a:endParaRPr>
                    </a:p>
                  </a:txBody>
                  <a:tcPr anchor="ctr" marL="63360" marR="6336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e8ecf4"/>
                    </a:solidFill>
                  </a:tcPr>
                </a:tc>
                <a:tc>
                  <a:txBody>
                    <a:bodyPr lIns="63360" rIns="63360" tIns="25200" bIns="2520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en-US" sz="1350" spc="-1" strike="noStrike">
                          <a:solidFill>
                            <a:srgbClr val="deff9a"/>
                          </a:solidFill>
                          <a:latin typeface="Urbanist"/>
                          <a:ea typeface="Urbanist"/>
                        </a:rPr>
                        <a:t>Healthy</a:t>
                      </a:r>
                      <a:endParaRPr b="0" lang="en-HK" sz="1350" spc="-1" strike="noStrike">
                        <a:latin typeface="Arial"/>
                      </a:endParaRPr>
                    </a:p>
                  </a:txBody>
                  <a:tcPr anchor="ctr" marL="63360" marR="6336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e8ecf4"/>
                    </a:solidFill>
                  </a:tcPr>
                </a:tc>
              </a:tr>
            </a:tbl>
          </a:graphicData>
        </a:graphic>
      </p:graphicFrame>
      <p:sp>
        <p:nvSpPr>
          <p:cNvPr id="186" name="Google Shape;320;p31"/>
          <p:cNvSpPr/>
          <p:nvPr/>
        </p:nvSpPr>
        <p:spPr>
          <a:xfrm>
            <a:off x="571680" y="3047040"/>
            <a:ext cx="2877480" cy="18720"/>
          </a:xfrm>
          <a:prstGeom prst="rect">
            <a:avLst/>
          </a:prstGeom>
          <a:solidFill>
            <a:srgbClr val="deff9a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87" name="Google Shape;321;p31"/>
          <p:cNvSpPr/>
          <p:nvPr/>
        </p:nvSpPr>
        <p:spPr>
          <a:xfrm>
            <a:off x="3449520" y="3047040"/>
            <a:ext cx="2656080" cy="18720"/>
          </a:xfrm>
          <a:prstGeom prst="rect">
            <a:avLst/>
          </a:prstGeom>
          <a:solidFill>
            <a:srgbClr val="deff9a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88" name="Google Shape;322;p31"/>
          <p:cNvSpPr/>
          <p:nvPr/>
        </p:nvSpPr>
        <p:spPr>
          <a:xfrm>
            <a:off x="6105960" y="3047040"/>
            <a:ext cx="3300120" cy="18720"/>
          </a:xfrm>
          <a:prstGeom prst="rect">
            <a:avLst/>
          </a:prstGeom>
          <a:solidFill>
            <a:srgbClr val="deff9a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89" name="Google Shape;323;p31"/>
          <p:cNvSpPr/>
          <p:nvPr/>
        </p:nvSpPr>
        <p:spPr>
          <a:xfrm>
            <a:off x="9406440" y="3047040"/>
            <a:ext cx="2213640" cy="18720"/>
          </a:xfrm>
          <a:prstGeom prst="rect">
            <a:avLst/>
          </a:prstGeom>
          <a:solidFill>
            <a:srgbClr val="deff9a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90" name="Google Shape;324;p31"/>
          <p:cNvSpPr/>
          <p:nvPr/>
        </p:nvSpPr>
        <p:spPr>
          <a:xfrm>
            <a:off x="571680" y="3630960"/>
            <a:ext cx="2877480" cy="9000"/>
          </a:xfrm>
          <a:prstGeom prst="rect">
            <a:avLst/>
          </a:prstGeom>
          <a:solidFill>
            <a:srgbClr val="33333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91" name="Google Shape;325;p31"/>
          <p:cNvSpPr/>
          <p:nvPr/>
        </p:nvSpPr>
        <p:spPr>
          <a:xfrm>
            <a:off x="3449520" y="3630960"/>
            <a:ext cx="2656080" cy="9000"/>
          </a:xfrm>
          <a:prstGeom prst="rect">
            <a:avLst/>
          </a:prstGeom>
          <a:solidFill>
            <a:srgbClr val="33333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92" name="Google Shape;326;p31"/>
          <p:cNvSpPr/>
          <p:nvPr/>
        </p:nvSpPr>
        <p:spPr>
          <a:xfrm>
            <a:off x="6105960" y="3630960"/>
            <a:ext cx="3300120" cy="9000"/>
          </a:xfrm>
          <a:prstGeom prst="rect">
            <a:avLst/>
          </a:prstGeom>
          <a:solidFill>
            <a:srgbClr val="33333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93" name="Google Shape;327;p31"/>
          <p:cNvSpPr/>
          <p:nvPr/>
        </p:nvSpPr>
        <p:spPr>
          <a:xfrm>
            <a:off x="9406440" y="3630960"/>
            <a:ext cx="2213640" cy="9000"/>
          </a:xfrm>
          <a:prstGeom prst="rect">
            <a:avLst/>
          </a:prstGeom>
          <a:solidFill>
            <a:srgbClr val="33333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94" name="Google Shape;328;p31"/>
          <p:cNvSpPr/>
          <p:nvPr/>
        </p:nvSpPr>
        <p:spPr>
          <a:xfrm>
            <a:off x="571680" y="4200480"/>
            <a:ext cx="2877480" cy="9000"/>
          </a:xfrm>
          <a:prstGeom prst="rect">
            <a:avLst/>
          </a:prstGeom>
          <a:solidFill>
            <a:srgbClr val="33333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95" name="Google Shape;329;p31"/>
          <p:cNvSpPr/>
          <p:nvPr/>
        </p:nvSpPr>
        <p:spPr>
          <a:xfrm>
            <a:off x="3449520" y="4200480"/>
            <a:ext cx="2656080" cy="9000"/>
          </a:xfrm>
          <a:prstGeom prst="rect">
            <a:avLst/>
          </a:prstGeom>
          <a:solidFill>
            <a:srgbClr val="33333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96" name="Google Shape;330;p31"/>
          <p:cNvSpPr/>
          <p:nvPr/>
        </p:nvSpPr>
        <p:spPr>
          <a:xfrm>
            <a:off x="6105960" y="4200480"/>
            <a:ext cx="3300120" cy="9000"/>
          </a:xfrm>
          <a:prstGeom prst="rect">
            <a:avLst/>
          </a:prstGeom>
          <a:solidFill>
            <a:srgbClr val="33333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97" name="Google Shape;331;p31"/>
          <p:cNvSpPr/>
          <p:nvPr/>
        </p:nvSpPr>
        <p:spPr>
          <a:xfrm>
            <a:off x="9406440" y="4200480"/>
            <a:ext cx="2213640" cy="9000"/>
          </a:xfrm>
          <a:prstGeom prst="rect">
            <a:avLst/>
          </a:prstGeom>
          <a:solidFill>
            <a:srgbClr val="33333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98" name="Google Shape;332;p31"/>
          <p:cNvSpPr/>
          <p:nvPr/>
        </p:nvSpPr>
        <p:spPr>
          <a:xfrm>
            <a:off x="571680" y="4770000"/>
            <a:ext cx="2877480" cy="9000"/>
          </a:xfrm>
          <a:prstGeom prst="rect">
            <a:avLst/>
          </a:prstGeom>
          <a:solidFill>
            <a:srgbClr val="33333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99" name="Google Shape;333;p31"/>
          <p:cNvSpPr/>
          <p:nvPr/>
        </p:nvSpPr>
        <p:spPr>
          <a:xfrm>
            <a:off x="3449520" y="4770000"/>
            <a:ext cx="2656080" cy="9000"/>
          </a:xfrm>
          <a:prstGeom prst="rect">
            <a:avLst/>
          </a:prstGeom>
          <a:solidFill>
            <a:srgbClr val="33333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00" name="Google Shape;334;p31"/>
          <p:cNvSpPr/>
          <p:nvPr/>
        </p:nvSpPr>
        <p:spPr>
          <a:xfrm>
            <a:off x="6105960" y="4770000"/>
            <a:ext cx="3300120" cy="9000"/>
          </a:xfrm>
          <a:prstGeom prst="rect">
            <a:avLst/>
          </a:prstGeom>
          <a:solidFill>
            <a:srgbClr val="33333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01" name="Google Shape;335;p31"/>
          <p:cNvSpPr/>
          <p:nvPr/>
        </p:nvSpPr>
        <p:spPr>
          <a:xfrm>
            <a:off x="9406440" y="4770000"/>
            <a:ext cx="2213640" cy="9000"/>
          </a:xfrm>
          <a:prstGeom prst="rect">
            <a:avLst/>
          </a:prstGeom>
          <a:solidFill>
            <a:srgbClr val="33333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02" name="Google Shape;336;p31"/>
          <p:cNvSpPr/>
          <p:nvPr/>
        </p:nvSpPr>
        <p:spPr>
          <a:xfrm>
            <a:off x="571680" y="5339520"/>
            <a:ext cx="2877480" cy="9000"/>
          </a:xfrm>
          <a:prstGeom prst="rect">
            <a:avLst/>
          </a:prstGeom>
          <a:solidFill>
            <a:srgbClr val="33333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03" name="Google Shape;337;p31"/>
          <p:cNvSpPr/>
          <p:nvPr/>
        </p:nvSpPr>
        <p:spPr>
          <a:xfrm>
            <a:off x="3449520" y="5339520"/>
            <a:ext cx="2656080" cy="9000"/>
          </a:xfrm>
          <a:prstGeom prst="rect">
            <a:avLst/>
          </a:prstGeom>
          <a:solidFill>
            <a:srgbClr val="33333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04" name="Google Shape;338;p31"/>
          <p:cNvSpPr/>
          <p:nvPr/>
        </p:nvSpPr>
        <p:spPr>
          <a:xfrm>
            <a:off x="6105960" y="5339520"/>
            <a:ext cx="3300120" cy="9000"/>
          </a:xfrm>
          <a:prstGeom prst="rect">
            <a:avLst/>
          </a:prstGeom>
          <a:solidFill>
            <a:srgbClr val="33333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05" name="Google Shape;339;p31"/>
          <p:cNvSpPr/>
          <p:nvPr/>
        </p:nvSpPr>
        <p:spPr>
          <a:xfrm>
            <a:off x="9406440" y="5339520"/>
            <a:ext cx="2213640" cy="9000"/>
          </a:xfrm>
          <a:prstGeom prst="rect">
            <a:avLst/>
          </a:prstGeom>
          <a:solidFill>
            <a:srgbClr val="33333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06" name="Google Shape;340;p31"/>
          <p:cNvSpPr/>
          <p:nvPr/>
        </p:nvSpPr>
        <p:spPr>
          <a:xfrm>
            <a:off x="571680" y="571680"/>
            <a:ext cx="11601000" cy="571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3750" spc="-1" strike="noStrike">
                <a:solidFill>
                  <a:srgbClr val="deff9a"/>
                </a:solidFill>
                <a:latin typeface="Urbanist"/>
                <a:ea typeface="Urbanist"/>
              </a:rPr>
              <a:t>Budget Breakdown</a:t>
            </a:r>
            <a:endParaRPr b="0" lang="en-HK" sz="3750" spc="-1" strike="noStrike">
              <a:latin typeface="Arial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AAAEE80C-500A-475E-ADBB-24F6F9EA1533}" type="slidenum">
              <a:t>19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Google Shape;92;p14" descr="image.png"/>
          <p:cNvPicPr/>
          <p:nvPr/>
        </p:nvPicPr>
        <p:blipFill>
          <a:blip r:embed="rId1"/>
          <a:stretch/>
        </p:blipFill>
        <p:spPr>
          <a:xfrm>
            <a:off x="6381720" y="2004840"/>
            <a:ext cx="5238360" cy="3809520"/>
          </a:xfrm>
          <a:prstGeom prst="rect">
            <a:avLst/>
          </a:prstGeom>
          <a:ln w="0">
            <a:noFill/>
          </a:ln>
        </p:spPr>
      </p:pic>
      <p:sp>
        <p:nvSpPr>
          <p:cNvPr id="44" name="Google Shape;93;p14"/>
          <p:cNvSpPr/>
          <p:nvPr/>
        </p:nvSpPr>
        <p:spPr>
          <a:xfrm>
            <a:off x="571680" y="3001320"/>
            <a:ext cx="5238360" cy="985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350" spc="-1" strike="noStrike">
                <a:solidFill>
                  <a:srgbClr val="d1d5db"/>
                </a:solidFill>
                <a:latin typeface="Urbanist"/>
                <a:ea typeface="Urbanist"/>
              </a:rPr>
              <a:t>The current market is fragmented, leading to inefficiencies in data processing and user retention. Competitors offer siloed solutions that force users to juggle multiple platforms.</a:t>
            </a:r>
            <a:endParaRPr b="0" lang="en-HK" sz="1350" spc="-1" strike="noStrike">
              <a:latin typeface="Arial"/>
            </a:endParaRPr>
          </a:p>
        </p:txBody>
      </p:sp>
      <p:pic>
        <p:nvPicPr>
          <p:cNvPr id="45" name="Google Shape;94;p14" descr="image.png"/>
          <p:cNvPicPr/>
          <p:nvPr/>
        </p:nvPicPr>
        <p:blipFill>
          <a:blip r:embed="rId2"/>
          <a:stretch/>
        </p:blipFill>
        <p:spPr>
          <a:xfrm>
            <a:off x="6391440" y="2014560"/>
            <a:ext cx="3476160" cy="180720"/>
          </a:xfrm>
          <a:prstGeom prst="rect">
            <a:avLst/>
          </a:prstGeom>
          <a:ln w="0">
            <a:noFill/>
          </a:ln>
        </p:spPr>
      </p:pic>
      <p:sp>
        <p:nvSpPr>
          <p:cNvPr id="46" name="Google Shape;95;p14"/>
          <p:cNvSpPr/>
          <p:nvPr/>
        </p:nvSpPr>
        <p:spPr>
          <a:xfrm>
            <a:off x="923760" y="4014000"/>
            <a:ext cx="28080" cy="205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350" spc="-1" strike="noStrike">
                <a:solidFill>
                  <a:srgbClr val="d1d5db"/>
                </a:solidFill>
                <a:latin typeface="Urbanist"/>
                <a:ea typeface="Urbanist"/>
              </a:rPr>
              <a:t>•</a:t>
            </a:r>
            <a:endParaRPr b="0" lang="en-HK" sz="1350" spc="-1" strike="noStrike">
              <a:latin typeface="Arial"/>
            </a:endParaRPr>
          </a:p>
        </p:txBody>
      </p:sp>
      <p:sp>
        <p:nvSpPr>
          <p:cNvPr id="47" name="Google Shape;96;p14"/>
          <p:cNvSpPr/>
          <p:nvPr/>
        </p:nvSpPr>
        <p:spPr>
          <a:xfrm>
            <a:off x="952560" y="4014720"/>
            <a:ext cx="4857480" cy="328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2844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350" spc="-1" strike="noStrike">
                <a:solidFill>
                  <a:srgbClr val="d1d5db"/>
                </a:solidFill>
                <a:latin typeface="Urbanist"/>
                <a:ea typeface="Urbanist"/>
              </a:rPr>
              <a:t>High friction in user onboarding.</a:t>
            </a:r>
            <a:endParaRPr b="0" lang="en-HK" sz="1350" spc="-1" strike="noStrike">
              <a:latin typeface="Arial"/>
            </a:endParaRPr>
          </a:p>
        </p:txBody>
      </p:sp>
      <p:sp>
        <p:nvSpPr>
          <p:cNvPr id="48" name="Google Shape;97;p14"/>
          <p:cNvSpPr/>
          <p:nvPr/>
        </p:nvSpPr>
        <p:spPr>
          <a:xfrm>
            <a:off x="923760" y="4287960"/>
            <a:ext cx="28080" cy="205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350" spc="-1" strike="noStrike">
                <a:solidFill>
                  <a:srgbClr val="d1d5db"/>
                </a:solidFill>
                <a:latin typeface="Urbanist"/>
                <a:ea typeface="Urbanist"/>
              </a:rPr>
              <a:t>•</a:t>
            </a:r>
            <a:endParaRPr b="0" lang="en-HK" sz="1350" spc="-1" strike="noStrike">
              <a:latin typeface="Arial"/>
            </a:endParaRPr>
          </a:p>
        </p:txBody>
      </p:sp>
      <p:sp>
        <p:nvSpPr>
          <p:cNvPr id="49" name="Google Shape;98;p14"/>
          <p:cNvSpPr/>
          <p:nvPr/>
        </p:nvSpPr>
        <p:spPr>
          <a:xfrm>
            <a:off x="952560" y="4289040"/>
            <a:ext cx="4857480" cy="328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2844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350" spc="-1" strike="noStrike">
                <a:solidFill>
                  <a:srgbClr val="d1d5db"/>
                </a:solidFill>
                <a:latin typeface="Urbanist"/>
                <a:ea typeface="Urbanist"/>
              </a:rPr>
              <a:t>Data interoperability issues.</a:t>
            </a:r>
            <a:endParaRPr b="0" lang="en-HK" sz="1350" spc="-1" strike="noStrike">
              <a:latin typeface="Arial"/>
            </a:endParaRPr>
          </a:p>
        </p:txBody>
      </p:sp>
      <p:sp>
        <p:nvSpPr>
          <p:cNvPr id="50" name="Google Shape;99;p14"/>
          <p:cNvSpPr/>
          <p:nvPr/>
        </p:nvSpPr>
        <p:spPr>
          <a:xfrm>
            <a:off x="923760" y="4562280"/>
            <a:ext cx="28080" cy="205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350" spc="-1" strike="noStrike">
                <a:solidFill>
                  <a:srgbClr val="d1d5db"/>
                </a:solidFill>
                <a:latin typeface="Urbanist"/>
                <a:ea typeface="Urbanist"/>
              </a:rPr>
              <a:t>•</a:t>
            </a:r>
            <a:endParaRPr b="0" lang="en-HK" sz="1350" spc="-1" strike="noStrike">
              <a:latin typeface="Arial"/>
            </a:endParaRPr>
          </a:p>
        </p:txBody>
      </p:sp>
      <p:sp>
        <p:nvSpPr>
          <p:cNvPr id="51" name="Google Shape;100;p14"/>
          <p:cNvSpPr/>
          <p:nvPr/>
        </p:nvSpPr>
        <p:spPr>
          <a:xfrm>
            <a:off x="952560" y="4563360"/>
            <a:ext cx="4857480" cy="328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2844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350" spc="-1" strike="noStrike">
                <a:solidFill>
                  <a:srgbClr val="d1d5db"/>
                </a:solidFill>
                <a:latin typeface="Urbanist"/>
                <a:ea typeface="Urbanist"/>
              </a:rPr>
              <a:t>Lack of real-time analytics.</a:t>
            </a:r>
            <a:endParaRPr b="0" lang="en-HK" sz="1350" spc="-1" strike="noStrike">
              <a:latin typeface="Arial"/>
            </a:endParaRPr>
          </a:p>
        </p:txBody>
      </p:sp>
      <p:sp>
        <p:nvSpPr>
          <p:cNvPr id="52" name="Google Shape;101;p14"/>
          <p:cNvSpPr/>
          <p:nvPr/>
        </p:nvSpPr>
        <p:spPr>
          <a:xfrm>
            <a:off x="571680" y="571680"/>
            <a:ext cx="11601000" cy="571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3750" spc="-1" strike="noStrike">
                <a:solidFill>
                  <a:srgbClr val="deff9a"/>
                </a:solidFill>
                <a:latin typeface="Urbanist"/>
                <a:ea typeface="Urbanist"/>
              </a:rPr>
              <a:t>The Problem Landscape</a:t>
            </a:r>
            <a:endParaRPr b="0" lang="en-HK" sz="3750" spc="-1" strike="noStrike">
              <a:latin typeface="Arial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90064E7A-330B-44C1-A820-D3D9D18EC78F}" type="slidenum">
              <a:t>2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Google Shape;346;p32" descr="image.png"/>
          <p:cNvPicPr/>
          <p:nvPr/>
        </p:nvPicPr>
        <p:blipFill>
          <a:blip r:embed="rId1"/>
          <a:stretch/>
        </p:blipFill>
        <p:spPr>
          <a:xfrm>
            <a:off x="571680" y="3372840"/>
            <a:ext cx="2209320" cy="1455120"/>
          </a:xfrm>
          <a:prstGeom prst="rect">
            <a:avLst/>
          </a:prstGeom>
          <a:ln w="0">
            <a:noFill/>
          </a:ln>
        </p:spPr>
      </p:pic>
      <p:pic>
        <p:nvPicPr>
          <p:cNvPr id="208" name="Google Shape;347;p32" descr="image.png"/>
          <p:cNvPicPr/>
          <p:nvPr/>
        </p:nvPicPr>
        <p:blipFill>
          <a:blip r:embed="rId2"/>
          <a:stretch/>
        </p:blipFill>
        <p:spPr>
          <a:xfrm>
            <a:off x="3517920" y="3372840"/>
            <a:ext cx="2209320" cy="1455120"/>
          </a:xfrm>
          <a:prstGeom prst="rect">
            <a:avLst/>
          </a:prstGeom>
          <a:ln w="0">
            <a:noFill/>
          </a:ln>
        </p:spPr>
      </p:pic>
      <p:pic>
        <p:nvPicPr>
          <p:cNvPr id="209" name="Google Shape;348;p32" descr="image.png"/>
          <p:cNvPicPr/>
          <p:nvPr/>
        </p:nvPicPr>
        <p:blipFill>
          <a:blip r:embed="rId3"/>
          <a:stretch/>
        </p:blipFill>
        <p:spPr>
          <a:xfrm>
            <a:off x="6464160" y="3372840"/>
            <a:ext cx="2209320" cy="1455120"/>
          </a:xfrm>
          <a:prstGeom prst="rect">
            <a:avLst/>
          </a:prstGeom>
          <a:ln w="0">
            <a:noFill/>
          </a:ln>
        </p:spPr>
      </p:pic>
      <p:pic>
        <p:nvPicPr>
          <p:cNvPr id="210" name="Google Shape;349;p32" descr="image.png"/>
          <p:cNvPicPr/>
          <p:nvPr/>
        </p:nvPicPr>
        <p:blipFill>
          <a:blip r:embed="rId4"/>
          <a:stretch/>
        </p:blipFill>
        <p:spPr>
          <a:xfrm>
            <a:off x="9410400" y="3372840"/>
            <a:ext cx="2209320" cy="1455120"/>
          </a:xfrm>
          <a:prstGeom prst="rect">
            <a:avLst/>
          </a:prstGeom>
          <a:ln w="0">
            <a:noFill/>
          </a:ln>
        </p:spPr>
      </p:pic>
      <p:sp>
        <p:nvSpPr>
          <p:cNvPr id="211" name="Google Shape;350;p32"/>
          <p:cNvSpPr/>
          <p:nvPr/>
        </p:nvSpPr>
        <p:spPr>
          <a:xfrm>
            <a:off x="571680" y="4100400"/>
            <a:ext cx="11048760" cy="37800"/>
          </a:xfrm>
          <a:prstGeom prst="rect">
            <a:avLst/>
          </a:prstGeom>
          <a:solidFill>
            <a:srgbClr val="33333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12" name="Google Shape;351;p32"/>
          <p:cNvSpPr/>
          <p:nvPr/>
        </p:nvSpPr>
        <p:spPr>
          <a:xfrm>
            <a:off x="1562040" y="3467880"/>
            <a:ext cx="228240" cy="228240"/>
          </a:xfrm>
          <a:prstGeom prst="roundRect">
            <a:avLst>
              <a:gd name="adj" fmla="val 50000"/>
            </a:avLst>
          </a:prstGeom>
          <a:solidFill>
            <a:srgbClr val="deff9a"/>
          </a:solidFill>
          <a:ln w="381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13" name="Google Shape;352;p32"/>
          <p:cNvSpPr/>
          <p:nvPr/>
        </p:nvSpPr>
        <p:spPr>
          <a:xfrm>
            <a:off x="4508280" y="3467880"/>
            <a:ext cx="228240" cy="228240"/>
          </a:xfrm>
          <a:prstGeom prst="roundRect">
            <a:avLst>
              <a:gd name="adj" fmla="val 50000"/>
            </a:avLst>
          </a:prstGeom>
          <a:solidFill>
            <a:srgbClr val="deff9a"/>
          </a:solidFill>
          <a:ln w="381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14" name="Google Shape;353;p32"/>
          <p:cNvSpPr/>
          <p:nvPr/>
        </p:nvSpPr>
        <p:spPr>
          <a:xfrm>
            <a:off x="7454880" y="3467880"/>
            <a:ext cx="228240" cy="228240"/>
          </a:xfrm>
          <a:prstGeom prst="roundRect">
            <a:avLst>
              <a:gd name="adj" fmla="val 50000"/>
            </a:avLst>
          </a:prstGeom>
          <a:solidFill>
            <a:srgbClr val="deff9a"/>
          </a:solidFill>
          <a:ln w="381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15" name="Google Shape;354;p32"/>
          <p:cNvSpPr/>
          <p:nvPr/>
        </p:nvSpPr>
        <p:spPr>
          <a:xfrm>
            <a:off x="10401120" y="3467880"/>
            <a:ext cx="228240" cy="228240"/>
          </a:xfrm>
          <a:prstGeom prst="roundRect">
            <a:avLst>
              <a:gd name="adj" fmla="val 50000"/>
            </a:avLst>
          </a:prstGeom>
          <a:solidFill>
            <a:srgbClr val="deff9a"/>
          </a:solidFill>
          <a:ln w="381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16" name="Google Shape;355;p32"/>
          <p:cNvSpPr/>
          <p:nvPr/>
        </p:nvSpPr>
        <p:spPr>
          <a:xfrm>
            <a:off x="616320" y="3886920"/>
            <a:ext cx="2120040" cy="228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1500" spc="-1" strike="noStrike">
                <a:solidFill>
                  <a:srgbClr val="deff9a"/>
                </a:solidFill>
                <a:latin typeface="Urbanist"/>
                <a:ea typeface="Urbanist"/>
              </a:rPr>
              <a:t>Q1 2026</a:t>
            </a:r>
            <a:endParaRPr b="0" lang="en-HK" sz="1500" spc="-1" strike="noStrike">
              <a:latin typeface="Arial"/>
            </a:endParaRPr>
          </a:p>
        </p:txBody>
      </p:sp>
      <p:sp>
        <p:nvSpPr>
          <p:cNvPr id="217" name="Google Shape;356;p32"/>
          <p:cNvSpPr/>
          <p:nvPr/>
        </p:nvSpPr>
        <p:spPr>
          <a:xfrm>
            <a:off x="666720" y="4287240"/>
            <a:ext cx="2018880" cy="328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350" spc="-1" strike="noStrike">
                <a:solidFill>
                  <a:srgbClr val="d1d5db"/>
                </a:solidFill>
                <a:latin typeface="Urbanist"/>
                <a:ea typeface="Urbanist"/>
              </a:rPr>
              <a:t>Feature Expansion</a:t>
            </a:r>
            <a:endParaRPr b="0" lang="en-HK" sz="1350" spc="-1" strike="noStrike">
              <a:latin typeface="Arial"/>
            </a:endParaRPr>
          </a:p>
        </p:txBody>
      </p:sp>
      <p:sp>
        <p:nvSpPr>
          <p:cNvPr id="218" name="Google Shape;357;p32"/>
          <p:cNvSpPr/>
          <p:nvPr/>
        </p:nvSpPr>
        <p:spPr>
          <a:xfrm>
            <a:off x="3562560" y="3886920"/>
            <a:ext cx="2120040" cy="228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1500" spc="-1" strike="noStrike">
                <a:solidFill>
                  <a:srgbClr val="deff9a"/>
                </a:solidFill>
                <a:latin typeface="Urbanist"/>
                <a:ea typeface="Urbanist"/>
              </a:rPr>
              <a:t>Q2 2026</a:t>
            </a:r>
            <a:endParaRPr b="0" lang="en-HK" sz="1500" spc="-1" strike="noStrike">
              <a:latin typeface="Arial"/>
            </a:endParaRPr>
          </a:p>
        </p:txBody>
      </p:sp>
      <p:sp>
        <p:nvSpPr>
          <p:cNvPr id="219" name="Google Shape;358;p32"/>
          <p:cNvSpPr/>
          <p:nvPr/>
        </p:nvSpPr>
        <p:spPr>
          <a:xfrm>
            <a:off x="3612960" y="4287240"/>
            <a:ext cx="2018880" cy="328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350" spc="-1" strike="noStrike">
                <a:solidFill>
                  <a:srgbClr val="d1d5db"/>
                </a:solidFill>
                <a:latin typeface="Urbanist"/>
                <a:ea typeface="Urbanist"/>
              </a:rPr>
              <a:t>Mobile App Launch</a:t>
            </a:r>
            <a:endParaRPr b="0" lang="en-HK" sz="1350" spc="-1" strike="noStrike">
              <a:latin typeface="Arial"/>
            </a:endParaRPr>
          </a:p>
        </p:txBody>
      </p:sp>
      <p:sp>
        <p:nvSpPr>
          <p:cNvPr id="220" name="Google Shape;359;p32"/>
          <p:cNvSpPr/>
          <p:nvPr/>
        </p:nvSpPr>
        <p:spPr>
          <a:xfrm>
            <a:off x="6508800" y="3886920"/>
            <a:ext cx="2120040" cy="228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1500" spc="-1" strike="noStrike">
                <a:solidFill>
                  <a:srgbClr val="deff9a"/>
                </a:solidFill>
                <a:latin typeface="Urbanist"/>
                <a:ea typeface="Urbanist"/>
              </a:rPr>
              <a:t>Q3 2026</a:t>
            </a:r>
            <a:endParaRPr b="0" lang="en-HK" sz="1500" spc="-1" strike="noStrike">
              <a:latin typeface="Arial"/>
            </a:endParaRPr>
          </a:p>
        </p:txBody>
      </p:sp>
      <p:sp>
        <p:nvSpPr>
          <p:cNvPr id="221" name="Google Shape;360;p32"/>
          <p:cNvSpPr/>
          <p:nvPr/>
        </p:nvSpPr>
        <p:spPr>
          <a:xfrm>
            <a:off x="6559560" y="4287240"/>
            <a:ext cx="2018880" cy="328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350" spc="-1" strike="noStrike">
                <a:solidFill>
                  <a:srgbClr val="d1d5db"/>
                </a:solidFill>
                <a:latin typeface="Urbanist"/>
                <a:ea typeface="Urbanist"/>
              </a:rPr>
              <a:t>Int'l Expansion</a:t>
            </a:r>
            <a:endParaRPr b="0" lang="en-HK" sz="1350" spc="-1" strike="noStrike">
              <a:latin typeface="Arial"/>
            </a:endParaRPr>
          </a:p>
        </p:txBody>
      </p:sp>
      <p:sp>
        <p:nvSpPr>
          <p:cNvPr id="222" name="Google Shape;361;p32"/>
          <p:cNvSpPr/>
          <p:nvPr/>
        </p:nvSpPr>
        <p:spPr>
          <a:xfrm>
            <a:off x="9455400" y="3886920"/>
            <a:ext cx="2120040" cy="228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1500" spc="-1" strike="noStrike">
                <a:solidFill>
                  <a:srgbClr val="deff9a"/>
                </a:solidFill>
                <a:latin typeface="Urbanist"/>
                <a:ea typeface="Urbanist"/>
              </a:rPr>
              <a:t>Q4 2026</a:t>
            </a:r>
            <a:endParaRPr b="0" lang="en-HK" sz="1500" spc="-1" strike="noStrike">
              <a:latin typeface="Arial"/>
            </a:endParaRPr>
          </a:p>
        </p:txBody>
      </p:sp>
      <p:sp>
        <p:nvSpPr>
          <p:cNvPr id="223" name="Google Shape;362;p32"/>
          <p:cNvSpPr/>
          <p:nvPr/>
        </p:nvSpPr>
        <p:spPr>
          <a:xfrm>
            <a:off x="9505800" y="4287240"/>
            <a:ext cx="2018880" cy="328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350" spc="-1" strike="noStrike">
                <a:solidFill>
                  <a:srgbClr val="d1d5db"/>
                </a:solidFill>
                <a:latin typeface="Urbanist"/>
                <a:ea typeface="Urbanist"/>
              </a:rPr>
              <a:t>AI Integration</a:t>
            </a:r>
            <a:endParaRPr b="0" lang="en-HK" sz="1350" spc="-1" strike="noStrike">
              <a:latin typeface="Arial"/>
            </a:endParaRPr>
          </a:p>
        </p:txBody>
      </p:sp>
      <p:sp>
        <p:nvSpPr>
          <p:cNvPr id="224" name="Google Shape;363;p32"/>
          <p:cNvSpPr/>
          <p:nvPr/>
        </p:nvSpPr>
        <p:spPr>
          <a:xfrm>
            <a:off x="571680" y="571680"/>
            <a:ext cx="11601000" cy="571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3750" spc="-1" strike="noStrike">
                <a:solidFill>
                  <a:srgbClr val="deff9a"/>
                </a:solidFill>
                <a:latin typeface="Urbanist"/>
                <a:ea typeface="Urbanist"/>
              </a:rPr>
              <a:t>Future Roadmap</a:t>
            </a:r>
            <a:endParaRPr b="0" lang="en-HK" sz="3750" spc="-1" strike="noStrike">
              <a:latin typeface="Arial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65DD795F-462C-4415-8C78-07B167E0B485}" type="slidenum">
              <a:t>20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369;p33"/>
          <p:cNvSpPr/>
          <p:nvPr/>
        </p:nvSpPr>
        <p:spPr>
          <a:xfrm>
            <a:off x="295200" y="2255400"/>
            <a:ext cx="11601000" cy="685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4500" spc="-1" strike="noStrike">
                <a:solidFill>
                  <a:srgbClr val="f5f5f5"/>
                </a:solidFill>
                <a:latin typeface="Urbanist"/>
                <a:ea typeface="Urbanist"/>
              </a:rPr>
              <a:t>Conclusion</a:t>
            </a:r>
            <a:endParaRPr b="0" lang="en-HK" sz="4500" spc="-1" strike="noStrike">
              <a:latin typeface="Arial"/>
            </a:endParaRPr>
          </a:p>
        </p:txBody>
      </p:sp>
      <p:sp>
        <p:nvSpPr>
          <p:cNvPr id="226" name="Google Shape;370;p33"/>
          <p:cNvSpPr/>
          <p:nvPr/>
        </p:nvSpPr>
        <p:spPr>
          <a:xfrm>
            <a:off x="1809720" y="3322440"/>
            <a:ext cx="8572320" cy="1525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59000"/>
              </a:lnSpc>
              <a:buNone/>
              <a:tabLst>
                <a:tab algn="l" pos="0"/>
              </a:tabLst>
            </a:pPr>
            <a:r>
              <a:rPr b="0" lang="en-US" sz="2100" spc="-1" strike="noStrike">
                <a:solidFill>
                  <a:srgbClr val="d1d5db"/>
                </a:solidFill>
                <a:latin typeface="Urbanist"/>
                <a:ea typeface="Urbanist"/>
              </a:rPr>
              <a:t>Project Beta is poised for a successful launch. With a solid foundation, a dedicated team, and a clear roadmap, we are ready to redefine the market standard.</a:t>
            </a:r>
            <a:endParaRPr b="0" lang="en-HK" sz="2100" spc="-1" strike="noStrike">
              <a:latin typeface="Arial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762387B7-87B6-45E0-A25D-1D5EAA6EF192}" type="slidenum">
              <a:t>21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376;p34"/>
          <p:cNvSpPr/>
          <p:nvPr/>
        </p:nvSpPr>
        <p:spPr>
          <a:xfrm>
            <a:off x="295200" y="2234520"/>
            <a:ext cx="11601000" cy="1142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7500" spc="-1" strike="noStrike">
                <a:solidFill>
                  <a:srgbClr val="deff9a"/>
                </a:solidFill>
                <a:latin typeface="Urbanist"/>
                <a:ea typeface="Urbanist"/>
              </a:rPr>
              <a:t>Questions?</a:t>
            </a:r>
            <a:endParaRPr b="0" lang="en-HK" sz="7500" spc="-1" strike="noStrike">
              <a:latin typeface="Arial"/>
            </a:endParaRPr>
          </a:p>
        </p:txBody>
      </p:sp>
      <p:sp>
        <p:nvSpPr>
          <p:cNvPr id="228" name="Google Shape;377;p34"/>
          <p:cNvSpPr/>
          <p:nvPr/>
        </p:nvSpPr>
        <p:spPr>
          <a:xfrm>
            <a:off x="571680" y="3567960"/>
            <a:ext cx="11048760" cy="328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350" spc="-1" strike="noStrike">
                <a:solidFill>
                  <a:srgbClr val="d1d5db"/>
                </a:solidFill>
                <a:latin typeface="Urbanist"/>
                <a:ea typeface="Urbanist"/>
              </a:rPr>
              <a:t>Thank you for your attention.</a:t>
            </a:r>
            <a:endParaRPr b="0" lang="en-HK" sz="1350" spc="-1" strike="noStrike">
              <a:latin typeface="Arial"/>
            </a:endParaRPr>
          </a:p>
        </p:txBody>
      </p:sp>
      <p:sp>
        <p:nvSpPr>
          <p:cNvPr id="229" name="Google Shape;378;p34"/>
          <p:cNvSpPr/>
          <p:nvPr/>
        </p:nvSpPr>
        <p:spPr>
          <a:xfrm>
            <a:off x="571680" y="4128120"/>
            <a:ext cx="1104876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500" spc="-1" strike="noStrike">
                <a:solidFill>
                  <a:srgbClr val="deff9a"/>
                </a:solidFill>
                <a:latin typeface="Urbanist"/>
                <a:ea typeface="Urbanist"/>
              </a:rPr>
              <a:t>contact@projectbeta.com</a:t>
            </a:r>
            <a:endParaRPr b="0" lang="en-HK" sz="1500" spc="-1" strike="noStrike">
              <a:latin typeface="Arial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06F3CC9A-E5D4-48C3-A2C8-703D68425290}" type="slidenum">
              <a:t>22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384;p35"/>
          <p:cNvSpPr/>
          <p:nvPr/>
        </p:nvSpPr>
        <p:spPr>
          <a:xfrm>
            <a:off x="571680" y="1263240"/>
            <a:ext cx="11048760" cy="784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31" name="Google Shape;385;p35"/>
          <p:cNvSpPr/>
          <p:nvPr/>
        </p:nvSpPr>
        <p:spPr>
          <a:xfrm>
            <a:off x="571680" y="2048040"/>
            <a:ext cx="11048760" cy="784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32" name="Google Shape;386;p35"/>
          <p:cNvSpPr/>
          <p:nvPr/>
        </p:nvSpPr>
        <p:spPr>
          <a:xfrm>
            <a:off x="571680" y="2832840"/>
            <a:ext cx="11048760" cy="982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33" name="Google Shape;387;p35"/>
          <p:cNvSpPr/>
          <p:nvPr/>
        </p:nvSpPr>
        <p:spPr>
          <a:xfrm>
            <a:off x="571680" y="3815640"/>
            <a:ext cx="11048760" cy="982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34" name="Google Shape;388;p35"/>
          <p:cNvSpPr/>
          <p:nvPr/>
        </p:nvSpPr>
        <p:spPr>
          <a:xfrm>
            <a:off x="571680" y="4798800"/>
            <a:ext cx="11048760" cy="982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35" name="Google Shape;389;p35"/>
          <p:cNvSpPr/>
          <p:nvPr/>
        </p:nvSpPr>
        <p:spPr>
          <a:xfrm>
            <a:off x="571680" y="2038680"/>
            <a:ext cx="11048760" cy="9000"/>
          </a:xfrm>
          <a:prstGeom prst="rect">
            <a:avLst/>
          </a:prstGeom>
          <a:solidFill>
            <a:srgbClr val="757575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36" name="Google Shape;390;p35"/>
          <p:cNvSpPr/>
          <p:nvPr/>
        </p:nvSpPr>
        <p:spPr>
          <a:xfrm>
            <a:off x="571680" y="2038680"/>
            <a:ext cx="11048760" cy="9000"/>
          </a:xfrm>
          <a:prstGeom prst="rect">
            <a:avLst/>
          </a:prstGeom>
          <a:solidFill>
            <a:srgbClr val="757575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37" name="Google Shape;391;p35"/>
          <p:cNvSpPr/>
          <p:nvPr/>
        </p:nvSpPr>
        <p:spPr>
          <a:xfrm>
            <a:off x="571680" y="2823480"/>
            <a:ext cx="11048760" cy="9000"/>
          </a:xfrm>
          <a:prstGeom prst="rect">
            <a:avLst/>
          </a:prstGeom>
          <a:solidFill>
            <a:srgbClr val="757575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38" name="Google Shape;392;p35"/>
          <p:cNvSpPr/>
          <p:nvPr/>
        </p:nvSpPr>
        <p:spPr>
          <a:xfrm>
            <a:off x="571680" y="2823480"/>
            <a:ext cx="11048760" cy="9000"/>
          </a:xfrm>
          <a:prstGeom prst="rect">
            <a:avLst/>
          </a:prstGeom>
          <a:solidFill>
            <a:srgbClr val="757575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39" name="Google Shape;393;p35"/>
          <p:cNvSpPr/>
          <p:nvPr/>
        </p:nvSpPr>
        <p:spPr>
          <a:xfrm>
            <a:off x="571680" y="3806280"/>
            <a:ext cx="11048760" cy="9000"/>
          </a:xfrm>
          <a:prstGeom prst="rect">
            <a:avLst/>
          </a:prstGeom>
          <a:solidFill>
            <a:srgbClr val="757575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40" name="Google Shape;394;p35"/>
          <p:cNvSpPr/>
          <p:nvPr/>
        </p:nvSpPr>
        <p:spPr>
          <a:xfrm>
            <a:off x="571680" y="3806280"/>
            <a:ext cx="11048760" cy="9000"/>
          </a:xfrm>
          <a:prstGeom prst="rect">
            <a:avLst/>
          </a:prstGeom>
          <a:solidFill>
            <a:srgbClr val="757575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41" name="Google Shape;395;p35"/>
          <p:cNvSpPr/>
          <p:nvPr/>
        </p:nvSpPr>
        <p:spPr>
          <a:xfrm>
            <a:off x="571680" y="4789080"/>
            <a:ext cx="11048760" cy="9000"/>
          </a:xfrm>
          <a:prstGeom prst="rect">
            <a:avLst/>
          </a:prstGeom>
          <a:solidFill>
            <a:srgbClr val="757575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42" name="Google Shape;396;p35"/>
          <p:cNvSpPr/>
          <p:nvPr/>
        </p:nvSpPr>
        <p:spPr>
          <a:xfrm>
            <a:off x="571680" y="4789080"/>
            <a:ext cx="11048760" cy="9000"/>
          </a:xfrm>
          <a:prstGeom prst="rect">
            <a:avLst/>
          </a:prstGeom>
          <a:solidFill>
            <a:srgbClr val="757575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43" name="Google Shape;397;p35"/>
          <p:cNvSpPr/>
          <p:nvPr/>
        </p:nvSpPr>
        <p:spPr>
          <a:xfrm>
            <a:off x="571680" y="5771880"/>
            <a:ext cx="11048760" cy="9000"/>
          </a:xfrm>
          <a:prstGeom prst="rect">
            <a:avLst/>
          </a:prstGeom>
          <a:solidFill>
            <a:srgbClr val="757575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44" name="Google Shape;398;p35"/>
          <p:cNvSpPr/>
          <p:nvPr/>
        </p:nvSpPr>
        <p:spPr>
          <a:xfrm>
            <a:off x="571680" y="5771880"/>
            <a:ext cx="11048760" cy="9000"/>
          </a:xfrm>
          <a:prstGeom prst="rect">
            <a:avLst/>
          </a:prstGeom>
          <a:solidFill>
            <a:srgbClr val="757575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245" name="Google Shape;399;p35" descr="image.png"/>
          <p:cNvPicPr/>
          <p:nvPr/>
        </p:nvPicPr>
        <p:blipFill>
          <a:blip r:embed="rId1"/>
          <a:stretch/>
        </p:blipFill>
        <p:spPr>
          <a:xfrm>
            <a:off x="571680" y="1413000"/>
            <a:ext cx="1323720" cy="548280"/>
          </a:xfrm>
          <a:prstGeom prst="rect">
            <a:avLst/>
          </a:prstGeom>
          <a:ln w="0">
            <a:noFill/>
          </a:ln>
        </p:spPr>
      </p:pic>
      <p:sp>
        <p:nvSpPr>
          <p:cNvPr id="246" name="Google Shape;400;p35"/>
          <p:cNvSpPr/>
          <p:nvPr/>
        </p:nvSpPr>
        <p:spPr>
          <a:xfrm>
            <a:off x="1666800" y="1406160"/>
            <a:ext cx="9953280" cy="236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980" spc="-1" strike="noStrike">
                <a:solidFill>
                  <a:srgbClr val="d1d5db"/>
                </a:solidFill>
                <a:latin typeface="Urbanist"/>
                <a:ea typeface="Urbanist"/>
              </a:rPr>
              <a:t>https://img.freepik.com/premium-photo/abstract-3d-rendering-gold-chaotic-structure-dark-background-with-wireframe-futuristic-shape_553544-12.jpg</a:t>
            </a:r>
            <a:endParaRPr b="0" lang="en-HK" sz="980" spc="-1" strike="noStrike">
              <a:latin typeface="Arial"/>
            </a:endParaRPr>
          </a:p>
        </p:txBody>
      </p:sp>
      <p:sp>
        <p:nvSpPr>
          <p:cNvPr id="247" name="Google Shape;401;p35"/>
          <p:cNvSpPr/>
          <p:nvPr/>
        </p:nvSpPr>
        <p:spPr>
          <a:xfrm>
            <a:off x="1666800" y="1652040"/>
            <a:ext cx="9953280" cy="291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200" spc="-1" strike="noStrike">
                <a:solidFill>
                  <a:srgbClr val="d1d5db"/>
                </a:solidFill>
                <a:latin typeface="Urbanist"/>
                <a:ea typeface="Urbanist"/>
              </a:rPr>
              <a:t>Source: </a:t>
            </a:r>
            <a:r>
              <a:rPr b="0" lang="en-US" sz="1200" spc="-1" strike="noStrike">
                <a:solidFill>
                  <a:srgbClr val="4f46e5"/>
                </a:solidFill>
                <a:latin typeface="Urbanist"/>
                <a:ea typeface="Urbanist"/>
              </a:rPr>
              <a:t>www.freepik.com</a:t>
            </a:r>
            <a:endParaRPr b="0" lang="en-HK" sz="1200" spc="-1" strike="noStrike">
              <a:latin typeface="Arial"/>
            </a:endParaRPr>
          </a:p>
        </p:txBody>
      </p:sp>
      <p:pic>
        <p:nvPicPr>
          <p:cNvPr id="248" name="Google Shape;402;p35" descr="image.png"/>
          <p:cNvPicPr/>
          <p:nvPr/>
        </p:nvPicPr>
        <p:blipFill>
          <a:blip r:embed="rId2"/>
          <a:stretch/>
        </p:blipFill>
        <p:spPr>
          <a:xfrm>
            <a:off x="571680" y="2197440"/>
            <a:ext cx="961560" cy="822600"/>
          </a:xfrm>
          <a:prstGeom prst="rect">
            <a:avLst/>
          </a:prstGeom>
          <a:ln w="0">
            <a:noFill/>
          </a:ln>
        </p:spPr>
      </p:pic>
      <p:sp>
        <p:nvSpPr>
          <p:cNvPr id="249" name="Google Shape;403;p35"/>
          <p:cNvSpPr/>
          <p:nvPr/>
        </p:nvSpPr>
        <p:spPr>
          <a:xfrm>
            <a:off x="1666800" y="2190960"/>
            <a:ext cx="9953280" cy="236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980" spc="-1" strike="noStrike">
                <a:solidFill>
                  <a:srgbClr val="d1d5db"/>
                </a:solidFill>
                <a:latin typeface="Urbanist"/>
                <a:ea typeface="Urbanist"/>
              </a:rPr>
              <a:t>https://png.pngtree.com/thumb_back/fw800/background/20251118/pngtree-futuristic-glowing-network-nodes-image_20423701.webp</a:t>
            </a:r>
            <a:endParaRPr b="0" lang="en-HK" sz="980" spc="-1" strike="noStrike">
              <a:latin typeface="Arial"/>
            </a:endParaRPr>
          </a:p>
        </p:txBody>
      </p:sp>
      <p:sp>
        <p:nvSpPr>
          <p:cNvPr id="250" name="Google Shape;404;p35"/>
          <p:cNvSpPr/>
          <p:nvPr/>
        </p:nvSpPr>
        <p:spPr>
          <a:xfrm>
            <a:off x="1666800" y="2436840"/>
            <a:ext cx="9953280" cy="291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200" spc="-1" strike="noStrike">
                <a:solidFill>
                  <a:srgbClr val="d1d5db"/>
                </a:solidFill>
                <a:latin typeface="Urbanist"/>
                <a:ea typeface="Urbanist"/>
              </a:rPr>
              <a:t>Source: </a:t>
            </a:r>
            <a:r>
              <a:rPr b="0" lang="en-US" sz="1200" spc="-1" strike="noStrike">
                <a:solidFill>
                  <a:srgbClr val="4f46e5"/>
                </a:solidFill>
                <a:latin typeface="Urbanist"/>
                <a:ea typeface="Urbanist"/>
              </a:rPr>
              <a:t>pngtree.com</a:t>
            </a:r>
            <a:endParaRPr b="0" lang="en-HK" sz="1200" spc="-1" strike="noStrike">
              <a:latin typeface="Arial"/>
            </a:endParaRPr>
          </a:p>
        </p:txBody>
      </p:sp>
      <p:pic>
        <p:nvPicPr>
          <p:cNvPr id="251" name="Google Shape;405;p35" descr="image.png"/>
          <p:cNvPicPr/>
          <p:nvPr/>
        </p:nvPicPr>
        <p:blipFill>
          <a:blip r:embed="rId3"/>
          <a:stretch/>
        </p:blipFill>
        <p:spPr>
          <a:xfrm>
            <a:off x="571680" y="3081600"/>
            <a:ext cx="856800" cy="475920"/>
          </a:xfrm>
          <a:prstGeom prst="rect">
            <a:avLst/>
          </a:prstGeom>
          <a:ln w="0">
            <a:noFill/>
          </a:ln>
        </p:spPr>
      </p:pic>
      <p:sp>
        <p:nvSpPr>
          <p:cNvPr id="252" name="Google Shape;406;p35"/>
          <p:cNvSpPr/>
          <p:nvPr/>
        </p:nvSpPr>
        <p:spPr>
          <a:xfrm>
            <a:off x="1666800" y="2975760"/>
            <a:ext cx="9953280" cy="474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980" spc="-1" strike="noStrike">
                <a:solidFill>
                  <a:srgbClr val="d1d5db"/>
                </a:solidFill>
                <a:latin typeface="Urbanist"/>
                <a:ea typeface="Urbanist"/>
              </a:rPr>
              <a:t>https://img.freepik.com/premium-photo/black-woman-business-schedule-whiteboard-writing-company-planning-with-sticky-notes-african-female-employee-startup-meeting-collaboration-staff-working-with-teamwork-conversation_590464-178987.jpg</a:t>
            </a:r>
            <a:endParaRPr b="0" lang="en-HK" sz="980" spc="-1" strike="noStrike">
              <a:latin typeface="Arial"/>
            </a:endParaRPr>
          </a:p>
        </p:txBody>
      </p:sp>
      <p:sp>
        <p:nvSpPr>
          <p:cNvPr id="253" name="Google Shape;407;p35"/>
          <p:cNvSpPr/>
          <p:nvPr/>
        </p:nvSpPr>
        <p:spPr>
          <a:xfrm>
            <a:off x="1666800" y="3419640"/>
            <a:ext cx="9953280" cy="291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200" spc="-1" strike="noStrike">
                <a:solidFill>
                  <a:srgbClr val="d1d5db"/>
                </a:solidFill>
                <a:latin typeface="Urbanist"/>
                <a:ea typeface="Urbanist"/>
              </a:rPr>
              <a:t>Source: </a:t>
            </a:r>
            <a:r>
              <a:rPr b="0" lang="en-US" sz="1200" spc="-1" strike="noStrike">
                <a:solidFill>
                  <a:srgbClr val="4f46e5"/>
                </a:solidFill>
                <a:latin typeface="Urbanist"/>
                <a:ea typeface="Urbanist"/>
              </a:rPr>
              <a:t>www.freepik.com</a:t>
            </a:r>
            <a:endParaRPr b="0" lang="en-HK" sz="1200" spc="-1" strike="noStrike">
              <a:latin typeface="Arial"/>
            </a:endParaRPr>
          </a:p>
        </p:txBody>
      </p:sp>
      <p:pic>
        <p:nvPicPr>
          <p:cNvPr id="254" name="Google Shape;408;p35" descr="image.png"/>
          <p:cNvPicPr/>
          <p:nvPr/>
        </p:nvPicPr>
        <p:blipFill>
          <a:blip r:embed="rId4"/>
          <a:stretch/>
        </p:blipFill>
        <p:spPr>
          <a:xfrm>
            <a:off x="571680" y="4064400"/>
            <a:ext cx="856800" cy="475920"/>
          </a:xfrm>
          <a:prstGeom prst="rect">
            <a:avLst/>
          </a:prstGeom>
          <a:ln w="0">
            <a:noFill/>
          </a:ln>
        </p:spPr>
      </p:pic>
      <p:sp>
        <p:nvSpPr>
          <p:cNvPr id="255" name="Google Shape;409;p35"/>
          <p:cNvSpPr/>
          <p:nvPr/>
        </p:nvSpPr>
        <p:spPr>
          <a:xfrm>
            <a:off x="1666800" y="3958560"/>
            <a:ext cx="9953280" cy="474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980" spc="-1" strike="noStrike">
                <a:solidFill>
                  <a:srgbClr val="d1d5db"/>
                </a:solidFill>
                <a:latin typeface="Urbanist"/>
                <a:ea typeface="Urbanist"/>
              </a:rPr>
              <a:t>https://static.vecteezy.com/system/resources/thumbnails/044/617/457/small/fragment-of-the-glass-facade-of-a-modern-corporate-building-at-night-modern-glass-office-in-city-big-glowing-windows-in-modern-office-buildings-at-night-in-rows-of-windows-light-shines-photo.JPG</a:t>
            </a:r>
            <a:endParaRPr b="0" lang="en-HK" sz="980" spc="-1" strike="noStrike">
              <a:latin typeface="Arial"/>
            </a:endParaRPr>
          </a:p>
        </p:txBody>
      </p:sp>
      <p:sp>
        <p:nvSpPr>
          <p:cNvPr id="256" name="Google Shape;410;p35"/>
          <p:cNvSpPr/>
          <p:nvPr/>
        </p:nvSpPr>
        <p:spPr>
          <a:xfrm>
            <a:off x="1666800" y="4402440"/>
            <a:ext cx="9953280" cy="291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200" spc="-1" strike="noStrike">
                <a:solidFill>
                  <a:srgbClr val="d1d5db"/>
                </a:solidFill>
                <a:latin typeface="Urbanist"/>
                <a:ea typeface="Urbanist"/>
              </a:rPr>
              <a:t>Source: </a:t>
            </a:r>
            <a:r>
              <a:rPr b="0" lang="en-US" sz="1200" spc="-1" strike="noStrike">
                <a:solidFill>
                  <a:srgbClr val="4f46e5"/>
                </a:solidFill>
                <a:latin typeface="Urbanist"/>
                <a:ea typeface="Urbanist"/>
              </a:rPr>
              <a:t>www.vecteezy.com</a:t>
            </a:r>
            <a:endParaRPr b="0" lang="en-HK" sz="1200" spc="-1" strike="noStrike">
              <a:latin typeface="Arial"/>
            </a:endParaRPr>
          </a:p>
        </p:txBody>
      </p:sp>
      <p:pic>
        <p:nvPicPr>
          <p:cNvPr id="257" name="Google Shape;411;p35" descr="image.png"/>
          <p:cNvPicPr/>
          <p:nvPr/>
        </p:nvPicPr>
        <p:blipFill>
          <a:blip r:embed="rId5"/>
          <a:stretch/>
        </p:blipFill>
        <p:spPr>
          <a:xfrm>
            <a:off x="571680" y="5047200"/>
            <a:ext cx="1323720" cy="548280"/>
          </a:xfrm>
          <a:prstGeom prst="rect">
            <a:avLst/>
          </a:prstGeom>
          <a:ln w="0">
            <a:noFill/>
          </a:ln>
        </p:spPr>
      </p:pic>
      <p:sp>
        <p:nvSpPr>
          <p:cNvPr id="258" name="Google Shape;412;p35"/>
          <p:cNvSpPr/>
          <p:nvPr/>
        </p:nvSpPr>
        <p:spPr>
          <a:xfrm>
            <a:off x="1666800" y="4941720"/>
            <a:ext cx="9953280" cy="474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980" spc="-1" strike="noStrike">
                <a:solidFill>
                  <a:srgbClr val="d1d5db"/>
                </a:solidFill>
                <a:latin typeface="Urbanist"/>
                <a:ea typeface="Urbanist"/>
              </a:rPr>
              <a:t>https://img.freepik.com/premium-photo/portrait-business-woman-accountant-dark-background-with-serious-ambition-confidence-studio-female-person-assertive-pride-company-as-employee-professional-financial-firm_590464-447580.jpg</a:t>
            </a:r>
            <a:endParaRPr b="0" lang="en-HK" sz="980" spc="-1" strike="noStrike">
              <a:latin typeface="Arial"/>
            </a:endParaRPr>
          </a:p>
        </p:txBody>
      </p:sp>
      <p:sp>
        <p:nvSpPr>
          <p:cNvPr id="259" name="Google Shape;413;p35"/>
          <p:cNvSpPr/>
          <p:nvPr/>
        </p:nvSpPr>
        <p:spPr>
          <a:xfrm>
            <a:off x="1666800" y="5385240"/>
            <a:ext cx="9953280" cy="291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200" spc="-1" strike="noStrike">
                <a:solidFill>
                  <a:srgbClr val="d1d5db"/>
                </a:solidFill>
                <a:latin typeface="Urbanist"/>
                <a:ea typeface="Urbanist"/>
              </a:rPr>
              <a:t>Source: </a:t>
            </a:r>
            <a:r>
              <a:rPr b="0" lang="en-US" sz="1200" spc="-1" strike="noStrike">
                <a:solidFill>
                  <a:srgbClr val="4f46e5"/>
                </a:solidFill>
                <a:latin typeface="Urbanist"/>
                <a:ea typeface="Urbanist"/>
              </a:rPr>
              <a:t>www.freepik.com</a:t>
            </a:r>
            <a:endParaRPr b="0" lang="en-HK" sz="1200" spc="-1" strike="noStrike">
              <a:latin typeface="Arial"/>
            </a:endParaRPr>
          </a:p>
        </p:txBody>
      </p:sp>
      <p:pic>
        <p:nvPicPr>
          <p:cNvPr id="260" name="Google Shape;414;p35" descr="image.png"/>
          <p:cNvPicPr/>
          <p:nvPr/>
        </p:nvPicPr>
        <p:blipFill>
          <a:blip r:embed="rId6"/>
          <a:stretch/>
        </p:blipFill>
        <p:spPr>
          <a:xfrm>
            <a:off x="571680" y="5931000"/>
            <a:ext cx="856800" cy="475920"/>
          </a:xfrm>
          <a:prstGeom prst="rect">
            <a:avLst/>
          </a:prstGeom>
          <a:ln w="0">
            <a:noFill/>
          </a:ln>
        </p:spPr>
      </p:pic>
      <p:sp>
        <p:nvSpPr>
          <p:cNvPr id="261" name="Google Shape;415;p35"/>
          <p:cNvSpPr/>
          <p:nvPr/>
        </p:nvSpPr>
        <p:spPr>
          <a:xfrm>
            <a:off x="1666800" y="5924520"/>
            <a:ext cx="9953280" cy="474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980" spc="-1" strike="noStrike">
                <a:solidFill>
                  <a:srgbClr val="d1d5db"/>
                </a:solidFill>
                <a:latin typeface="Urbanist"/>
                <a:ea typeface="Urbanist"/>
              </a:rPr>
              <a:t>https://images.unsplash.com/photo-1653387300291-bfa1eeb90e16?fm=jpg&amp;q=60&amp;w=3000&amp;ixlib=rb-4.1.0&amp;ixid=M3wxMjA3fDB8MHxwaG90by1yZWxhdGVkfDE0fHx8ZW58MHx8fHx8</a:t>
            </a:r>
            <a:endParaRPr b="0" lang="en-HK" sz="980" spc="-1" strike="noStrike">
              <a:latin typeface="Arial"/>
            </a:endParaRPr>
          </a:p>
        </p:txBody>
      </p:sp>
      <p:sp>
        <p:nvSpPr>
          <p:cNvPr id="262" name="Google Shape;416;p35"/>
          <p:cNvSpPr/>
          <p:nvPr/>
        </p:nvSpPr>
        <p:spPr>
          <a:xfrm>
            <a:off x="1666800" y="6170040"/>
            <a:ext cx="9953280" cy="291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200" spc="-1" strike="noStrike">
                <a:solidFill>
                  <a:srgbClr val="d1d5db"/>
                </a:solidFill>
                <a:latin typeface="Urbanist"/>
                <a:ea typeface="Urbanist"/>
              </a:rPr>
              <a:t>Source: </a:t>
            </a:r>
            <a:r>
              <a:rPr b="0" lang="en-US" sz="1200" spc="-1" strike="noStrike">
                <a:solidFill>
                  <a:srgbClr val="4f46e5"/>
                </a:solidFill>
                <a:latin typeface="Urbanist"/>
                <a:ea typeface="Urbanist"/>
              </a:rPr>
              <a:t>unsplash.com</a:t>
            </a:r>
            <a:endParaRPr b="0" lang="en-HK" sz="1200" spc="-1" strike="noStrike">
              <a:latin typeface="Arial"/>
            </a:endParaRPr>
          </a:p>
        </p:txBody>
      </p:sp>
      <p:sp>
        <p:nvSpPr>
          <p:cNvPr id="263" name="Google Shape;417;p35"/>
          <p:cNvSpPr/>
          <p:nvPr/>
        </p:nvSpPr>
        <p:spPr>
          <a:xfrm>
            <a:off x="571680" y="301320"/>
            <a:ext cx="11601000" cy="571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3750" spc="-1" strike="noStrike">
                <a:solidFill>
                  <a:srgbClr val="deff9a"/>
                </a:solidFill>
                <a:latin typeface="Urbanist"/>
                <a:ea typeface="Urbanist"/>
              </a:rPr>
              <a:t>Image Sources</a:t>
            </a:r>
            <a:endParaRPr b="0" lang="en-HK" sz="3750" spc="-1" strike="noStrike">
              <a:latin typeface="Arial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50ADF6F1-EA10-4A1D-869E-AF7663AF379D}" type="slidenum">
              <a:t>23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4" name="Google Shape;423;p36" descr="image.png"/>
          <p:cNvPicPr/>
          <p:nvPr/>
        </p:nvPicPr>
        <p:blipFill>
          <a:blip r:embed="rId1"/>
          <a:stretch/>
        </p:blipFill>
        <p:spPr>
          <a:xfrm>
            <a:off x="571680" y="3671640"/>
            <a:ext cx="856800" cy="475920"/>
          </a:xfrm>
          <a:prstGeom prst="rect">
            <a:avLst/>
          </a:prstGeom>
          <a:ln w="0">
            <a:noFill/>
          </a:ln>
        </p:spPr>
      </p:pic>
      <p:sp>
        <p:nvSpPr>
          <p:cNvPr id="265" name="Google Shape;424;p36"/>
          <p:cNvSpPr/>
          <p:nvPr/>
        </p:nvSpPr>
        <p:spPr>
          <a:xfrm>
            <a:off x="1666800" y="3665160"/>
            <a:ext cx="9953280" cy="236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980" spc="-1" strike="noStrike">
                <a:solidFill>
                  <a:srgbClr val="d1d5db"/>
                </a:solidFill>
                <a:latin typeface="Urbanist"/>
                <a:ea typeface="Urbanist"/>
              </a:rPr>
              <a:t>https://i.redd.it/igbceqmmbaw21.jpg</a:t>
            </a:r>
            <a:endParaRPr b="0" lang="en-HK" sz="980" spc="-1" strike="noStrike">
              <a:latin typeface="Arial"/>
            </a:endParaRPr>
          </a:p>
        </p:txBody>
      </p:sp>
      <p:sp>
        <p:nvSpPr>
          <p:cNvPr id="266" name="Google Shape;425;p36"/>
          <p:cNvSpPr/>
          <p:nvPr/>
        </p:nvSpPr>
        <p:spPr>
          <a:xfrm>
            <a:off x="1666800" y="3911040"/>
            <a:ext cx="9953280" cy="291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200" spc="-1" strike="noStrike">
                <a:solidFill>
                  <a:srgbClr val="d1d5db"/>
                </a:solidFill>
                <a:latin typeface="Urbanist"/>
                <a:ea typeface="Urbanist"/>
              </a:rPr>
              <a:t>Source: </a:t>
            </a:r>
            <a:r>
              <a:rPr b="0" lang="en-US" sz="1200" spc="-1" strike="noStrike">
                <a:solidFill>
                  <a:srgbClr val="4f46e5"/>
                </a:solidFill>
                <a:latin typeface="Urbanist"/>
                <a:ea typeface="Urbanist"/>
              </a:rPr>
              <a:t>www.reddit.com</a:t>
            </a:r>
            <a:endParaRPr b="0" lang="en-HK" sz="1200" spc="-1" strike="noStrike">
              <a:latin typeface="Arial"/>
            </a:endParaRPr>
          </a:p>
        </p:txBody>
      </p:sp>
      <p:sp>
        <p:nvSpPr>
          <p:cNvPr id="267" name="Google Shape;426;p36"/>
          <p:cNvSpPr/>
          <p:nvPr/>
        </p:nvSpPr>
        <p:spPr>
          <a:xfrm>
            <a:off x="571680" y="571680"/>
            <a:ext cx="11601000" cy="571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3750" spc="-1" strike="noStrike">
                <a:solidFill>
                  <a:srgbClr val="deff9a"/>
                </a:solidFill>
                <a:latin typeface="Urbanist"/>
                <a:ea typeface="Urbanist"/>
              </a:rPr>
              <a:t>Image Sources</a:t>
            </a:r>
            <a:endParaRPr b="0" lang="en-HK" sz="3750" spc="-1" strike="noStrike">
              <a:latin typeface="Arial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8BFC303F-C2D8-4984-9C8F-53EDA46A414E}" type="slidenum">
              <a:t>24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107;p15"/>
          <p:cNvSpPr/>
          <p:nvPr/>
        </p:nvSpPr>
        <p:spPr>
          <a:xfrm>
            <a:off x="571680" y="571680"/>
            <a:ext cx="5200200" cy="571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3750" spc="-1" strike="noStrike">
                <a:solidFill>
                  <a:srgbClr val="deff9a"/>
                </a:solidFill>
                <a:latin typeface="Urbanist"/>
                <a:ea typeface="Urbanist"/>
              </a:rPr>
              <a:t>Our Solution</a:t>
            </a:r>
            <a:endParaRPr b="0" lang="en-HK" sz="3750" spc="-1" strike="noStrike">
              <a:latin typeface="Arial"/>
            </a:endParaRPr>
          </a:p>
        </p:txBody>
      </p:sp>
      <p:pic>
        <p:nvPicPr>
          <p:cNvPr id="54" name="Google Shape;108;p15" descr="image.png"/>
          <p:cNvPicPr/>
          <p:nvPr/>
        </p:nvPicPr>
        <p:blipFill>
          <a:blip r:embed="rId1"/>
          <a:stretch/>
        </p:blipFill>
        <p:spPr>
          <a:xfrm>
            <a:off x="6840000" y="360000"/>
            <a:ext cx="4975560" cy="5597640"/>
          </a:xfrm>
          <a:prstGeom prst="rect">
            <a:avLst/>
          </a:prstGeom>
          <a:ln w="0">
            <a:noFill/>
          </a:ln>
        </p:spPr>
      </p:pic>
      <p:sp>
        <p:nvSpPr>
          <p:cNvPr id="55" name="Google Shape;109;p15"/>
          <p:cNvSpPr/>
          <p:nvPr/>
        </p:nvSpPr>
        <p:spPr>
          <a:xfrm>
            <a:off x="571680" y="3001320"/>
            <a:ext cx="4952520" cy="803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650" spc="-1" strike="noStrike">
                <a:solidFill>
                  <a:srgbClr val="d1d5db"/>
                </a:solidFill>
                <a:latin typeface="Urbanist"/>
                <a:ea typeface="Urbanist"/>
              </a:rPr>
              <a:t>Project Beta unifies these disparate workflows into a single, cohesive ecosystem.</a:t>
            </a:r>
            <a:endParaRPr b="0" lang="en-HK" sz="1650" spc="-1" strike="noStrike">
              <a:latin typeface="Arial"/>
            </a:endParaRPr>
          </a:p>
        </p:txBody>
      </p:sp>
      <p:sp>
        <p:nvSpPr>
          <p:cNvPr id="56" name="Google Shape;110;p15"/>
          <p:cNvSpPr/>
          <p:nvPr/>
        </p:nvSpPr>
        <p:spPr>
          <a:xfrm>
            <a:off x="571680" y="4033800"/>
            <a:ext cx="4952520" cy="985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350" spc="-1" strike="noStrike">
                <a:solidFill>
                  <a:srgbClr val="d1d5db"/>
                </a:solidFill>
                <a:latin typeface="Urbanist"/>
                <a:ea typeface="Urbanist"/>
              </a:rPr>
              <a:t>By leveraging advanced node-based architecture, we provide seamless integration and real-time data flow, solving the interoperability crisis once and for all.</a:t>
            </a:r>
            <a:endParaRPr b="0" lang="en-HK" sz="1350" spc="-1" strike="noStrike">
              <a:latin typeface="Arial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02B1C140-A9F6-4D81-830B-08B19627E8DC}" type="slidenum">
              <a:t>3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Google Shape;116;p16" descr="image.png"/>
          <p:cNvPicPr/>
          <p:nvPr/>
        </p:nvPicPr>
        <p:blipFill>
          <a:blip r:embed="rId1"/>
          <a:stretch/>
        </p:blipFill>
        <p:spPr>
          <a:xfrm>
            <a:off x="571680" y="2673720"/>
            <a:ext cx="3492360" cy="2472120"/>
          </a:xfrm>
          <a:prstGeom prst="rect">
            <a:avLst/>
          </a:prstGeom>
          <a:ln w="0">
            <a:noFill/>
          </a:ln>
        </p:spPr>
      </p:pic>
      <p:pic>
        <p:nvPicPr>
          <p:cNvPr id="58" name="Google Shape;117;p16" descr="image.png"/>
          <p:cNvPicPr/>
          <p:nvPr/>
        </p:nvPicPr>
        <p:blipFill>
          <a:blip r:embed="rId2"/>
          <a:stretch/>
        </p:blipFill>
        <p:spPr>
          <a:xfrm>
            <a:off x="4349880" y="2673720"/>
            <a:ext cx="3492360" cy="2472120"/>
          </a:xfrm>
          <a:prstGeom prst="rect">
            <a:avLst/>
          </a:prstGeom>
          <a:ln w="0">
            <a:noFill/>
          </a:ln>
        </p:spPr>
      </p:pic>
      <p:pic>
        <p:nvPicPr>
          <p:cNvPr id="59" name="Google Shape;118;p16" descr="image.png"/>
          <p:cNvPicPr/>
          <p:nvPr/>
        </p:nvPicPr>
        <p:blipFill>
          <a:blip r:embed="rId3"/>
          <a:stretch/>
        </p:blipFill>
        <p:spPr>
          <a:xfrm>
            <a:off x="8128080" y="2673720"/>
            <a:ext cx="3492360" cy="2472120"/>
          </a:xfrm>
          <a:prstGeom prst="rect">
            <a:avLst/>
          </a:prstGeom>
          <a:ln w="0">
            <a:noFill/>
          </a:ln>
        </p:spPr>
      </p:pic>
      <p:pic>
        <p:nvPicPr>
          <p:cNvPr id="60" name="Google Shape;119;p16" descr="image.png"/>
          <p:cNvPicPr/>
          <p:nvPr/>
        </p:nvPicPr>
        <p:blipFill>
          <a:blip r:embed="rId4"/>
          <a:stretch/>
        </p:blipFill>
        <p:spPr>
          <a:xfrm>
            <a:off x="2151000" y="2968920"/>
            <a:ext cx="333000" cy="380520"/>
          </a:xfrm>
          <a:prstGeom prst="rect">
            <a:avLst/>
          </a:prstGeom>
          <a:ln w="0">
            <a:noFill/>
          </a:ln>
        </p:spPr>
      </p:pic>
      <p:sp>
        <p:nvSpPr>
          <p:cNvPr id="61" name="Google Shape;120;p16"/>
          <p:cNvSpPr/>
          <p:nvPr/>
        </p:nvSpPr>
        <p:spPr>
          <a:xfrm>
            <a:off x="1962720" y="3540600"/>
            <a:ext cx="709560" cy="54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1800" spc="-1" strike="noStrike">
                <a:solidFill>
                  <a:srgbClr val="f5f5f5"/>
                </a:solidFill>
                <a:latin typeface="Urbanist"/>
                <a:ea typeface="Urbanist"/>
              </a:rPr>
              <a:t>Speed</a:t>
            </a:r>
            <a:endParaRPr b="0" lang="en-HK" sz="1800" spc="-1" strike="noStrike">
              <a:latin typeface="Arial"/>
            </a:endParaRPr>
          </a:p>
        </p:txBody>
      </p:sp>
      <p:sp>
        <p:nvSpPr>
          <p:cNvPr id="62" name="Google Shape;121;p16"/>
          <p:cNvSpPr/>
          <p:nvPr/>
        </p:nvSpPr>
        <p:spPr>
          <a:xfrm>
            <a:off x="866880" y="4131000"/>
            <a:ext cx="2901600" cy="657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350" spc="-1" strike="noStrike">
                <a:solidFill>
                  <a:srgbClr val="d1d5db"/>
                </a:solidFill>
                <a:latin typeface="Urbanist"/>
                <a:ea typeface="Urbanist"/>
              </a:rPr>
              <a:t>Reduce processing time by 40% through optimized algorithms.</a:t>
            </a:r>
            <a:endParaRPr b="0" lang="en-HK" sz="1350" spc="-1" strike="noStrike">
              <a:latin typeface="Arial"/>
            </a:endParaRPr>
          </a:p>
        </p:txBody>
      </p:sp>
      <p:pic>
        <p:nvPicPr>
          <p:cNvPr id="63" name="Google Shape;122;p16" descr="image.png"/>
          <p:cNvPicPr/>
          <p:nvPr/>
        </p:nvPicPr>
        <p:blipFill>
          <a:blip r:embed="rId5"/>
          <a:stretch/>
        </p:blipFill>
        <p:spPr>
          <a:xfrm>
            <a:off x="5929200" y="2968920"/>
            <a:ext cx="333000" cy="380520"/>
          </a:xfrm>
          <a:prstGeom prst="rect">
            <a:avLst/>
          </a:prstGeom>
          <a:ln w="0">
            <a:noFill/>
          </a:ln>
        </p:spPr>
      </p:pic>
      <p:sp>
        <p:nvSpPr>
          <p:cNvPr id="64" name="Google Shape;123;p16"/>
          <p:cNvSpPr/>
          <p:nvPr/>
        </p:nvSpPr>
        <p:spPr>
          <a:xfrm>
            <a:off x="5515920" y="3540600"/>
            <a:ext cx="1159920" cy="54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1800" spc="-1" strike="noStrike">
                <a:solidFill>
                  <a:srgbClr val="f5f5f5"/>
                </a:solidFill>
                <a:latin typeface="Urbanist"/>
                <a:ea typeface="Urbanist"/>
              </a:rPr>
              <a:t>Scalability</a:t>
            </a:r>
            <a:endParaRPr b="0" lang="en-HK" sz="1800" spc="-1" strike="noStrike">
              <a:latin typeface="Arial"/>
            </a:endParaRPr>
          </a:p>
        </p:txBody>
      </p:sp>
      <p:sp>
        <p:nvSpPr>
          <p:cNvPr id="65" name="Google Shape;124;p16"/>
          <p:cNvSpPr/>
          <p:nvPr/>
        </p:nvSpPr>
        <p:spPr>
          <a:xfrm>
            <a:off x="4645080" y="4131000"/>
            <a:ext cx="2901600" cy="657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350" spc="-1" strike="noStrike">
                <a:solidFill>
                  <a:srgbClr val="d1d5db"/>
                </a:solidFill>
                <a:latin typeface="Urbanist"/>
                <a:ea typeface="Urbanist"/>
              </a:rPr>
              <a:t>Architecture designed to handle 10x user load without latency.</a:t>
            </a:r>
            <a:endParaRPr b="0" lang="en-HK" sz="1350" spc="-1" strike="noStrike">
              <a:latin typeface="Arial"/>
            </a:endParaRPr>
          </a:p>
        </p:txBody>
      </p:sp>
      <p:pic>
        <p:nvPicPr>
          <p:cNvPr id="66" name="Google Shape;125;p16" descr="image.png"/>
          <p:cNvPicPr/>
          <p:nvPr/>
        </p:nvPicPr>
        <p:blipFill>
          <a:blip r:embed="rId6"/>
          <a:stretch/>
        </p:blipFill>
        <p:spPr>
          <a:xfrm>
            <a:off x="9683640" y="2968920"/>
            <a:ext cx="380520" cy="380520"/>
          </a:xfrm>
          <a:prstGeom prst="rect">
            <a:avLst/>
          </a:prstGeom>
          <a:ln w="0">
            <a:noFill/>
          </a:ln>
        </p:spPr>
      </p:pic>
      <p:sp>
        <p:nvSpPr>
          <p:cNvPr id="67" name="Google Shape;126;p16"/>
          <p:cNvSpPr/>
          <p:nvPr/>
        </p:nvSpPr>
        <p:spPr>
          <a:xfrm>
            <a:off x="9419400" y="3540600"/>
            <a:ext cx="909720" cy="54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1800" spc="-1" strike="noStrike">
                <a:solidFill>
                  <a:srgbClr val="f5f5f5"/>
                </a:solidFill>
                <a:latin typeface="Urbanist"/>
                <a:ea typeface="Urbanist"/>
              </a:rPr>
              <a:t>Security</a:t>
            </a:r>
            <a:endParaRPr b="0" lang="en-HK" sz="1800" spc="-1" strike="noStrike">
              <a:latin typeface="Arial"/>
            </a:endParaRPr>
          </a:p>
        </p:txBody>
      </p:sp>
      <p:sp>
        <p:nvSpPr>
          <p:cNvPr id="68" name="Google Shape;127;p16"/>
          <p:cNvSpPr/>
          <p:nvPr/>
        </p:nvSpPr>
        <p:spPr>
          <a:xfrm>
            <a:off x="8423280" y="4131000"/>
            <a:ext cx="2901600" cy="657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350" spc="-1" strike="noStrike">
                <a:solidFill>
                  <a:srgbClr val="d1d5db"/>
                </a:solidFill>
                <a:latin typeface="Urbanist"/>
                <a:ea typeface="Urbanist"/>
              </a:rPr>
              <a:t>Enterprise-grade encryption for all data at rest and in transit.</a:t>
            </a:r>
            <a:endParaRPr b="0" lang="en-HK" sz="1350" spc="-1" strike="noStrike">
              <a:latin typeface="Arial"/>
            </a:endParaRPr>
          </a:p>
        </p:txBody>
      </p:sp>
      <p:sp>
        <p:nvSpPr>
          <p:cNvPr id="69" name="Google Shape;128;p16"/>
          <p:cNvSpPr/>
          <p:nvPr/>
        </p:nvSpPr>
        <p:spPr>
          <a:xfrm>
            <a:off x="571680" y="571680"/>
            <a:ext cx="11601000" cy="571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3750" spc="-1" strike="noStrike">
                <a:solidFill>
                  <a:srgbClr val="deff9a"/>
                </a:solidFill>
                <a:latin typeface="Urbanist"/>
                <a:ea typeface="Urbanist"/>
              </a:rPr>
              <a:t>Core Objectives</a:t>
            </a:r>
            <a:endParaRPr b="0" lang="en-HK" sz="3750" spc="-1" strike="noStrike">
              <a:latin typeface="Arial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1532FC20-FA2B-49CE-B4F5-D0514B0685D2}" type="slidenum">
              <a:t>4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134;p17" descr="image.png"/>
          <p:cNvPicPr/>
          <p:nvPr/>
        </p:nvPicPr>
        <p:blipFill>
          <a:blip r:embed="rId1"/>
          <a:stretch/>
        </p:blipFill>
        <p:spPr>
          <a:xfrm>
            <a:off x="571680" y="2765160"/>
            <a:ext cx="5238360" cy="2289240"/>
          </a:xfrm>
          <a:prstGeom prst="rect">
            <a:avLst/>
          </a:prstGeom>
          <a:ln w="0">
            <a:noFill/>
          </a:ln>
        </p:spPr>
      </p:pic>
      <p:pic>
        <p:nvPicPr>
          <p:cNvPr id="71" name="Google Shape;135;p17" descr="image.png"/>
          <p:cNvPicPr/>
          <p:nvPr/>
        </p:nvPicPr>
        <p:blipFill>
          <a:blip r:embed="rId2"/>
          <a:stretch/>
        </p:blipFill>
        <p:spPr>
          <a:xfrm>
            <a:off x="6381720" y="2765160"/>
            <a:ext cx="5238360" cy="2289240"/>
          </a:xfrm>
          <a:prstGeom prst="rect">
            <a:avLst/>
          </a:prstGeom>
          <a:ln w="0">
            <a:noFill/>
          </a:ln>
        </p:spPr>
      </p:pic>
      <p:sp>
        <p:nvSpPr>
          <p:cNvPr id="72" name="Google Shape;136;p17"/>
          <p:cNvSpPr/>
          <p:nvPr/>
        </p:nvSpPr>
        <p:spPr>
          <a:xfrm>
            <a:off x="961920" y="3155760"/>
            <a:ext cx="4680360" cy="320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2100" spc="-1" strike="noStrike">
                <a:solidFill>
                  <a:srgbClr val="deff9a"/>
                </a:solidFill>
                <a:latin typeface="Urbanist"/>
                <a:ea typeface="Urbanist"/>
              </a:rPr>
              <a:t>Market Trends</a:t>
            </a:r>
            <a:endParaRPr b="0" lang="en-HK" sz="2100" spc="-1" strike="noStrike">
              <a:latin typeface="Arial"/>
            </a:endParaRPr>
          </a:p>
        </p:txBody>
      </p:sp>
      <p:sp>
        <p:nvSpPr>
          <p:cNvPr id="73" name="Google Shape;137;p17"/>
          <p:cNvSpPr/>
          <p:nvPr/>
        </p:nvSpPr>
        <p:spPr>
          <a:xfrm>
            <a:off x="961920" y="3669840"/>
            <a:ext cx="4457520" cy="985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350" spc="-1" strike="noStrike">
                <a:solidFill>
                  <a:srgbClr val="d1d5db"/>
                </a:solidFill>
                <a:latin typeface="Urbanist"/>
                <a:ea typeface="Urbanist"/>
              </a:rPr>
              <a:t>Demand for unified platforms is growing at 12% CAGR. Users are increasingly prioritizing UX and integration capabilities over single-feature depth.</a:t>
            </a:r>
            <a:endParaRPr b="0" lang="en-HK" sz="1350" spc="-1" strike="noStrike">
              <a:latin typeface="Arial"/>
            </a:endParaRPr>
          </a:p>
        </p:txBody>
      </p:sp>
      <p:sp>
        <p:nvSpPr>
          <p:cNvPr id="74" name="Google Shape;138;p17"/>
          <p:cNvSpPr/>
          <p:nvPr/>
        </p:nvSpPr>
        <p:spPr>
          <a:xfrm>
            <a:off x="6772320" y="3155760"/>
            <a:ext cx="4680360" cy="320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2100" spc="-1" strike="noStrike">
                <a:solidFill>
                  <a:srgbClr val="deff9a"/>
                </a:solidFill>
                <a:latin typeface="Urbanist"/>
                <a:ea typeface="Urbanist"/>
              </a:rPr>
              <a:t>Competitive Edge</a:t>
            </a:r>
            <a:endParaRPr b="0" lang="en-HK" sz="2100" spc="-1" strike="noStrike">
              <a:latin typeface="Arial"/>
            </a:endParaRPr>
          </a:p>
        </p:txBody>
      </p:sp>
      <p:sp>
        <p:nvSpPr>
          <p:cNvPr id="75" name="Google Shape;139;p17"/>
          <p:cNvSpPr/>
          <p:nvPr/>
        </p:nvSpPr>
        <p:spPr>
          <a:xfrm>
            <a:off x="6772320" y="3669840"/>
            <a:ext cx="4457520" cy="985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350" spc="-1" strike="noStrike">
                <a:solidFill>
                  <a:srgbClr val="d1d5db"/>
                </a:solidFill>
                <a:latin typeface="Urbanist"/>
                <a:ea typeface="Urbanist"/>
              </a:rPr>
              <a:t>While competitors focus on legacy support, Project Beta is cloud-native. Our cost structure is 20% leaner, allowing for aggressive pricing strategies.</a:t>
            </a:r>
            <a:endParaRPr b="0" lang="en-HK" sz="1350" spc="-1" strike="noStrike">
              <a:latin typeface="Arial"/>
            </a:endParaRPr>
          </a:p>
        </p:txBody>
      </p:sp>
      <p:sp>
        <p:nvSpPr>
          <p:cNvPr id="76" name="Google Shape;140;p17"/>
          <p:cNvSpPr/>
          <p:nvPr/>
        </p:nvSpPr>
        <p:spPr>
          <a:xfrm>
            <a:off x="571680" y="571680"/>
            <a:ext cx="11601000" cy="571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3750" spc="-1" strike="noStrike">
                <a:solidFill>
                  <a:srgbClr val="deff9a"/>
                </a:solidFill>
                <a:latin typeface="Urbanist"/>
                <a:ea typeface="Urbanist"/>
              </a:rPr>
              <a:t>Market Analysis</a:t>
            </a:r>
            <a:endParaRPr b="0" lang="en-HK" sz="3750" spc="-1" strike="noStrike">
              <a:latin typeface="Arial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F1AFA36B-2C12-4AA8-94F5-543944DB4F6A}" type="slidenum">
              <a:t>5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146;p18"/>
          <p:cNvSpPr/>
          <p:nvPr/>
        </p:nvSpPr>
        <p:spPr>
          <a:xfrm>
            <a:off x="571680" y="3257640"/>
            <a:ext cx="3364920" cy="1142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7500" spc="-1" strike="noStrike">
                <a:solidFill>
                  <a:srgbClr val="deff9a"/>
                </a:solidFill>
                <a:latin typeface="Urbanist"/>
                <a:ea typeface="Urbanist"/>
              </a:rPr>
              <a:t>300%</a:t>
            </a:r>
            <a:endParaRPr b="0" lang="en-HK" sz="7500" spc="-1" strike="noStrike">
              <a:latin typeface="Arial"/>
            </a:endParaRPr>
          </a:p>
        </p:txBody>
      </p:sp>
      <p:sp>
        <p:nvSpPr>
          <p:cNvPr id="78" name="Google Shape;147;p18"/>
          <p:cNvSpPr/>
          <p:nvPr/>
        </p:nvSpPr>
        <p:spPr>
          <a:xfrm>
            <a:off x="571680" y="4305240"/>
            <a:ext cx="3364920" cy="251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650" spc="-1" strike="noStrike">
                <a:solidFill>
                  <a:srgbClr val="ffffff"/>
                </a:solidFill>
                <a:latin typeface="Urbanist Medium"/>
                <a:ea typeface="Urbanist Medium"/>
              </a:rPr>
              <a:t>User Growth</a:t>
            </a:r>
            <a:endParaRPr b="0" lang="en-HK" sz="1650" spc="-1" strike="noStrike">
              <a:latin typeface="Arial"/>
            </a:endParaRPr>
          </a:p>
        </p:txBody>
      </p:sp>
      <p:sp>
        <p:nvSpPr>
          <p:cNvPr id="79" name="Google Shape;148;p18"/>
          <p:cNvSpPr/>
          <p:nvPr/>
        </p:nvSpPr>
        <p:spPr>
          <a:xfrm>
            <a:off x="4413240" y="3257640"/>
            <a:ext cx="3364920" cy="1142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7500" spc="-1" strike="noStrike">
                <a:solidFill>
                  <a:srgbClr val="deff9a"/>
                </a:solidFill>
                <a:latin typeface="Urbanist"/>
                <a:ea typeface="Urbanist"/>
              </a:rPr>
              <a:t>99.9%</a:t>
            </a:r>
            <a:endParaRPr b="0" lang="en-HK" sz="7500" spc="-1" strike="noStrike">
              <a:latin typeface="Arial"/>
            </a:endParaRPr>
          </a:p>
        </p:txBody>
      </p:sp>
      <p:sp>
        <p:nvSpPr>
          <p:cNvPr id="80" name="Google Shape;149;p18"/>
          <p:cNvSpPr/>
          <p:nvPr/>
        </p:nvSpPr>
        <p:spPr>
          <a:xfrm>
            <a:off x="4413240" y="4305240"/>
            <a:ext cx="3364920" cy="251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650" spc="-1" strike="noStrike">
                <a:solidFill>
                  <a:srgbClr val="ffffff"/>
                </a:solidFill>
                <a:latin typeface="Urbanist Medium"/>
                <a:ea typeface="Urbanist Medium"/>
              </a:rPr>
              <a:t>Uptime</a:t>
            </a:r>
            <a:endParaRPr b="0" lang="en-HK" sz="1650" spc="-1" strike="noStrike">
              <a:latin typeface="Arial"/>
            </a:endParaRPr>
          </a:p>
        </p:txBody>
      </p:sp>
      <p:sp>
        <p:nvSpPr>
          <p:cNvPr id="81" name="Google Shape;150;p18"/>
          <p:cNvSpPr/>
          <p:nvPr/>
        </p:nvSpPr>
        <p:spPr>
          <a:xfrm>
            <a:off x="8254800" y="3257640"/>
            <a:ext cx="3364920" cy="1142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7500" spc="-1" strike="noStrike">
                <a:solidFill>
                  <a:srgbClr val="deff9a"/>
                </a:solidFill>
                <a:latin typeface="Urbanist"/>
                <a:ea typeface="Urbanist"/>
              </a:rPr>
              <a:t>150+</a:t>
            </a:r>
            <a:endParaRPr b="0" lang="en-HK" sz="7500" spc="-1" strike="noStrike">
              <a:latin typeface="Arial"/>
            </a:endParaRPr>
          </a:p>
        </p:txBody>
      </p:sp>
      <p:sp>
        <p:nvSpPr>
          <p:cNvPr id="82" name="Google Shape;151;p18"/>
          <p:cNvSpPr/>
          <p:nvPr/>
        </p:nvSpPr>
        <p:spPr>
          <a:xfrm>
            <a:off x="8254800" y="4305240"/>
            <a:ext cx="3364920" cy="251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650" spc="-1" strike="noStrike">
                <a:solidFill>
                  <a:srgbClr val="ffffff"/>
                </a:solidFill>
                <a:latin typeface="Urbanist Medium"/>
                <a:ea typeface="Urbanist Medium"/>
              </a:rPr>
              <a:t>Enterprise Clients</a:t>
            </a:r>
            <a:endParaRPr b="0" lang="en-HK" sz="1650" spc="-1" strike="noStrike">
              <a:latin typeface="Arial"/>
            </a:endParaRPr>
          </a:p>
        </p:txBody>
      </p:sp>
      <p:sp>
        <p:nvSpPr>
          <p:cNvPr id="83" name="Google Shape;152;p18"/>
          <p:cNvSpPr/>
          <p:nvPr/>
        </p:nvSpPr>
        <p:spPr>
          <a:xfrm>
            <a:off x="571680" y="571680"/>
            <a:ext cx="11601000" cy="571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3750" spc="-1" strike="noStrike">
                <a:solidFill>
                  <a:srgbClr val="deff9a"/>
                </a:solidFill>
                <a:latin typeface="Urbanist"/>
                <a:ea typeface="Urbanist"/>
              </a:rPr>
              <a:t>Key Success Metrics</a:t>
            </a:r>
            <a:endParaRPr b="0" lang="en-HK" sz="3750" spc="-1" strike="noStrike">
              <a:latin typeface="Arial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17BF78D1-9442-450F-BEA9-25565EC161E1}" type="slidenum">
              <a:t>6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158;p19" descr="image.png"/>
          <p:cNvPicPr/>
          <p:nvPr/>
        </p:nvPicPr>
        <p:blipFill>
          <a:blip r:embed="rId1"/>
          <a:stretch/>
        </p:blipFill>
        <p:spPr>
          <a:xfrm>
            <a:off x="571680" y="1533600"/>
            <a:ext cx="11048760" cy="4752720"/>
          </a:xfrm>
          <a:prstGeom prst="rect">
            <a:avLst/>
          </a:prstGeom>
          <a:ln w="0">
            <a:noFill/>
          </a:ln>
        </p:spPr>
      </p:pic>
      <p:sp>
        <p:nvSpPr>
          <p:cNvPr id="85" name="Google Shape;159;p19"/>
          <p:cNvSpPr/>
          <p:nvPr/>
        </p:nvSpPr>
        <p:spPr>
          <a:xfrm>
            <a:off x="571680" y="4758480"/>
            <a:ext cx="11048760" cy="328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60000"/>
              </a:lnSpc>
              <a:buNone/>
              <a:tabLst>
                <a:tab algn="l" pos="0"/>
              </a:tabLst>
            </a:pPr>
            <a:r>
              <a:rPr b="0" i="1" lang="en-US" sz="1350" spc="-1" strike="noStrike">
                <a:solidFill>
                  <a:srgbClr val="9ca3af"/>
                </a:solidFill>
                <a:latin typeface="Urbanist"/>
                <a:ea typeface="Urbanist"/>
              </a:rPr>
              <a:t>Consistent quarter-over-quarter growth driven by new enterprise adoption.</a:t>
            </a:r>
            <a:endParaRPr b="0" lang="en-HK" sz="1350" spc="-1" strike="noStrike">
              <a:latin typeface="Arial"/>
            </a:endParaRPr>
          </a:p>
        </p:txBody>
      </p:sp>
      <p:sp>
        <p:nvSpPr>
          <p:cNvPr id="86" name="Google Shape;160;p19"/>
          <p:cNvSpPr/>
          <p:nvPr/>
        </p:nvSpPr>
        <p:spPr>
          <a:xfrm>
            <a:off x="571680" y="571680"/>
            <a:ext cx="11601000" cy="571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3750" spc="-1" strike="noStrike">
                <a:solidFill>
                  <a:srgbClr val="deff9a"/>
                </a:solidFill>
                <a:latin typeface="Urbanist"/>
                <a:ea typeface="Urbanist"/>
              </a:rPr>
              <a:t>Performance Overview (Revenue in M)</a:t>
            </a:r>
            <a:endParaRPr b="0" lang="en-HK" sz="3750" spc="-1" strike="noStrike">
              <a:latin typeface="Arial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2696FEEB-F0BC-442B-937A-9881C9A213E2}" type="slidenum">
              <a:t>7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Google Shape;166;p20" descr="image.png"/>
          <p:cNvPicPr/>
          <p:nvPr/>
        </p:nvPicPr>
        <p:blipFill>
          <a:blip r:embed="rId1"/>
          <a:stretch/>
        </p:blipFill>
        <p:spPr>
          <a:xfrm>
            <a:off x="571680" y="1533600"/>
            <a:ext cx="11048760" cy="4752720"/>
          </a:xfrm>
          <a:prstGeom prst="rect">
            <a:avLst/>
          </a:prstGeom>
          <a:ln w="0">
            <a:noFill/>
          </a:ln>
        </p:spPr>
      </p:pic>
      <p:sp>
        <p:nvSpPr>
          <p:cNvPr id="88" name="Google Shape;167;p20"/>
          <p:cNvSpPr/>
          <p:nvPr/>
        </p:nvSpPr>
        <p:spPr>
          <a:xfrm>
            <a:off x="571680" y="571680"/>
            <a:ext cx="11601000" cy="571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3750" spc="-1" strike="noStrike">
                <a:solidFill>
                  <a:srgbClr val="deff9a"/>
                </a:solidFill>
                <a:latin typeface="Urbanist"/>
                <a:ea typeface="Urbanist"/>
              </a:rPr>
              <a:t>User Demographics</a:t>
            </a:r>
            <a:endParaRPr b="0" lang="en-HK" sz="3750" spc="-1" strike="noStrike">
              <a:latin typeface="Arial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413F94AB-85C8-43DB-B552-106DA674B525}" type="slidenum">
              <a:t>8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173;p21" descr="image.png"/>
          <p:cNvPicPr/>
          <p:nvPr/>
        </p:nvPicPr>
        <p:blipFill>
          <a:blip r:embed="rId1"/>
          <a:stretch/>
        </p:blipFill>
        <p:spPr>
          <a:xfrm>
            <a:off x="571680" y="2004840"/>
            <a:ext cx="11048760" cy="3809520"/>
          </a:xfrm>
          <a:prstGeom prst="rect">
            <a:avLst/>
          </a:prstGeom>
          <a:ln w="0">
            <a:noFill/>
          </a:ln>
        </p:spPr>
      </p:pic>
      <p:sp>
        <p:nvSpPr>
          <p:cNvPr id="90" name="Google Shape;174;p21"/>
          <p:cNvSpPr/>
          <p:nvPr/>
        </p:nvSpPr>
        <p:spPr>
          <a:xfrm>
            <a:off x="571680" y="571680"/>
            <a:ext cx="11601000" cy="571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3750" spc="-1" strike="noStrike">
                <a:solidFill>
                  <a:srgbClr val="deff9a"/>
                </a:solidFill>
                <a:latin typeface="Urbanist"/>
                <a:ea typeface="Urbanist"/>
              </a:rPr>
              <a:t>Growth Trajectory</a:t>
            </a:r>
            <a:endParaRPr b="0" lang="en-HK" sz="3750" spc="-1" strike="noStrike">
              <a:latin typeface="Arial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E25DC5B7-628B-48E2-87A0-AB0E6B103FC2}" type="slidenum">
              <a:t>9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Application>LibreOffice/7.3.7.2$Linux_X86_64 LibreOffice_project/30$Build-2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dc:description/>
  <dc:language>en-HK</dc:language>
  <cp:lastModifiedBy/>
  <dcterms:modified xsi:type="dcterms:W3CDTF">2026-01-06T23:20:24Z</dcterms:modified>
  <cp:revision>2</cp:revision>
  <dc:subject/>
  <dc:title/>
</cp:coreProperties>
</file>