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4.png" ContentType="image/png"/>
  <Override PartName="/ppt/media/image34.png" ContentType="image/png"/>
  <Override PartName="/ppt/media/image28.png" ContentType="image/png"/>
  <Override PartName="/ppt/media/image30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1.png" ContentType="image/png"/>
  <Override PartName="/ppt/media/image50.png" ContentType="image/png"/>
  <Override PartName="/ppt/media/image13.png" ContentType="image/png"/>
  <Override PartName="/ppt/media/image11.png" ContentType="image/png"/>
  <Override PartName="/ppt/media/image48.png" ContentType="image/png"/>
  <Override PartName="/ppt/media/image51.png" ContentType="image/png"/>
  <Override PartName="/ppt/media/image40.png" ContentType="image/png"/>
  <Override PartName="/ppt/media/image52.png" ContentType="image/png"/>
  <Override PartName="/ppt/media/image53.png" ContentType="image/png"/>
  <Override PartName="/ppt/media/image39.png" ContentType="image/png"/>
  <Override PartName="/ppt/media/image9.png" ContentType="image/png"/>
  <Override PartName="/ppt/media/image38.png" ContentType="image/png"/>
  <Override PartName="/ppt/media/image8.png" ContentType="image/png"/>
  <Override PartName="/ppt/media/image49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868342-B5D8-4BBA-B7F4-E842FF6EF53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2B4A36-892F-4033-BC8E-CDEF19D97A5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4F10AB-43BF-488C-A17D-6914C88B119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BDD87A-A312-4E33-A418-2F87C0BD0B6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5BBC219-D6D9-457E-853D-E948AAF9876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C5F36C-EE5B-4DFF-9425-F388CDE8BDE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77FF96-E642-416A-9F07-47403DFAF9C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391362-6C1F-426D-A357-45FB2229AC0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49A23E3-3802-4625-9664-820B0D8F629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00A8E61-A90F-4E31-8F69-69CC42873EA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46627B-EDD9-49AF-AAE2-91C3065779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449E22-6ABF-4B76-8DD3-8454AA934E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9540000" y="630000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F0BD96E-AD2D-4E16-9A92-8CE0C1193DE0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HK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HK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HK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HK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HK" sz="1800" spc="-1" strike="noStrike">
                <a:solidFill>
                  <a:srgbClr val="deff9a"/>
                </a:solidFill>
                <a:latin typeface="Arial"/>
              </a:rPr>
              <a:t>Project Beta Recap</a:t>
            </a:r>
            <a:endParaRPr b="0" lang="en-HK" sz="1800" spc="-1" strike="noStrike">
              <a:solidFill>
                <a:srgbClr val="deff9a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A comprehensive overview of Q3 milestones.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F271E9D-AE34-468C-883E-F3D8ECA43284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166;p20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760" cy="4752720"/>
          </a:xfrm>
          <a:prstGeom prst="rect">
            <a:avLst/>
          </a:prstGeom>
          <a:ln w="0">
            <a:noFill/>
          </a:ln>
        </p:spPr>
      </p:pic>
      <p:sp>
        <p:nvSpPr>
          <p:cNvPr id="92" name="Google Shape;167;p20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User Demographics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78CB7E-6E9F-418A-BC87-35E119CCF2CF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173;p21" descr="image.png"/>
          <p:cNvPicPr/>
          <p:nvPr/>
        </p:nvPicPr>
        <p:blipFill>
          <a:blip r:embed="rId1"/>
          <a:stretch/>
        </p:blipFill>
        <p:spPr>
          <a:xfrm>
            <a:off x="571680" y="2004840"/>
            <a:ext cx="11048760" cy="3809520"/>
          </a:xfrm>
          <a:prstGeom prst="rect">
            <a:avLst/>
          </a:prstGeom>
          <a:ln w="0">
            <a:noFill/>
          </a:ln>
        </p:spPr>
      </p:pic>
      <p:sp>
        <p:nvSpPr>
          <p:cNvPr id="94" name="Google Shape;174;p21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Growth Trajectory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9A35D1-BA66-49EA-A8EF-CAE2ADA5CE94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180;p22" descr="image.png"/>
          <p:cNvPicPr/>
          <p:nvPr/>
        </p:nvPicPr>
        <p:blipFill>
          <a:blip r:embed="rId1"/>
          <a:stretch/>
        </p:blipFill>
        <p:spPr>
          <a:xfrm>
            <a:off x="571680" y="2339280"/>
            <a:ext cx="3492360" cy="2381040"/>
          </a:xfrm>
          <a:prstGeom prst="rect">
            <a:avLst/>
          </a:prstGeom>
          <a:ln w="0">
            <a:noFill/>
          </a:ln>
        </p:spPr>
      </p:pic>
      <p:pic>
        <p:nvPicPr>
          <p:cNvPr id="96" name="Google Shape;181;p22" descr="image.png"/>
          <p:cNvPicPr/>
          <p:nvPr/>
        </p:nvPicPr>
        <p:blipFill>
          <a:blip r:embed="rId2"/>
          <a:stretch/>
        </p:blipFill>
        <p:spPr>
          <a:xfrm>
            <a:off x="4349880" y="2339280"/>
            <a:ext cx="3492360" cy="2381040"/>
          </a:xfrm>
          <a:prstGeom prst="rect">
            <a:avLst/>
          </a:prstGeom>
          <a:ln w="0">
            <a:noFill/>
          </a:ln>
        </p:spPr>
      </p:pic>
      <p:pic>
        <p:nvPicPr>
          <p:cNvPr id="97" name="Google Shape;182;p22" descr="image.png"/>
          <p:cNvPicPr/>
          <p:nvPr/>
        </p:nvPicPr>
        <p:blipFill>
          <a:blip r:embed="rId3"/>
          <a:stretch/>
        </p:blipFill>
        <p:spPr>
          <a:xfrm>
            <a:off x="8128080" y="2339280"/>
            <a:ext cx="3492360" cy="2381040"/>
          </a:xfrm>
          <a:prstGeom prst="rect">
            <a:avLst/>
          </a:prstGeom>
          <a:ln w="0">
            <a:noFill/>
          </a:ln>
        </p:spPr>
      </p:pic>
      <p:sp>
        <p:nvSpPr>
          <p:cNvPr id="98" name="Google Shape;183;p22"/>
          <p:cNvSpPr/>
          <p:nvPr/>
        </p:nvSpPr>
        <p:spPr>
          <a:xfrm>
            <a:off x="571680" y="5034960"/>
            <a:ext cx="34923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Strategy &amp; Scope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99" name="Google Shape;184;p22"/>
          <p:cNvSpPr/>
          <p:nvPr/>
        </p:nvSpPr>
        <p:spPr>
          <a:xfrm>
            <a:off x="4349880" y="5034960"/>
            <a:ext cx="34923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Infrastructure Setup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00" name="Google Shape;185;p22"/>
          <p:cNvSpPr/>
          <p:nvPr/>
        </p:nvSpPr>
        <p:spPr>
          <a:xfrm>
            <a:off x="8128080" y="5034960"/>
            <a:ext cx="34923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Team Assembly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101" name="Google Shape;186;p22" descr="image.png"/>
          <p:cNvPicPr/>
          <p:nvPr/>
        </p:nvPicPr>
        <p:blipFill>
          <a:blip r:embed="rId4"/>
          <a:stretch/>
        </p:blipFill>
        <p:spPr>
          <a:xfrm>
            <a:off x="581040" y="2348640"/>
            <a:ext cx="3473280" cy="2361960"/>
          </a:xfrm>
          <a:prstGeom prst="rect">
            <a:avLst/>
          </a:prstGeom>
          <a:ln w="0">
            <a:noFill/>
          </a:ln>
        </p:spPr>
      </p:pic>
      <p:pic>
        <p:nvPicPr>
          <p:cNvPr id="102" name="Google Shape;187;p22" descr="image.png"/>
          <p:cNvPicPr/>
          <p:nvPr/>
        </p:nvPicPr>
        <p:blipFill>
          <a:blip r:embed="rId5"/>
          <a:stretch/>
        </p:blipFill>
        <p:spPr>
          <a:xfrm>
            <a:off x="4359240" y="2348640"/>
            <a:ext cx="3473280" cy="2361960"/>
          </a:xfrm>
          <a:prstGeom prst="rect">
            <a:avLst/>
          </a:prstGeom>
          <a:ln w="0">
            <a:noFill/>
          </a:ln>
        </p:spPr>
      </p:pic>
      <p:pic>
        <p:nvPicPr>
          <p:cNvPr id="103" name="Google Shape;188;p22" descr="image.png"/>
          <p:cNvPicPr/>
          <p:nvPr/>
        </p:nvPicPr>
        <p:blipFill>
          <a:blip r:embed="rId6"/>
          <a:stretch/>
        </p:blipFill>
        <p:spPr>
          <a:xfrm>
            <a:off x="8137800" y="2348640"/>
            <a:ext cx="3473280" cy="2361960"/>
          </a:xfrm>
          <a:prstGeom prst="rect">
            <a:avLst/>
          </a:prstGeom>
          <a:ln w="0">
            <a:noFill/>
          </a:ln>
        </p:spPr>
      </p:pic>
      <p:sp>
        <p:nvSpPr>
          <p:cNvPr id="104" name="Google Shape;189;p22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Phase 1: Initiation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120D50-62BD-4F52-BC5E-5CA91B5FAAF1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95;p23"/>
          <p:cNvSpPr/>
          <p:nvPr/>
        </p:nvSpPr>
        <p:spPr>
          <a:xfrm>
            <a:off x="571680" y="571680"/>
            <a:ext cx="5200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Phase 2: Development</a:t>
            </a:r>
            <a:endParaRPr b="0" lang="en-HK" sz="3750" spc="-1" strike="noStrike">
              <a:latin typeface="Arial"/>
            </a:endParaRPr>
          </a:p>
        </p:txBody>
      </p:sp>
      <p:pic>
        <p:nvPicPr>
          <p:cNvPr id="106" name="Google Shape;196;p23" descr="image.png"/>
          <p:cNvPicPr/>
          <p:nvPr/>
        </p:nvPicPr>
        <p:blipFill>
          <a:blip r:embed="rId1"/>
          <a:stretch/>
        </p:blipFill>
        <p:spPr>
          <a:xfrm>
            <a:off x="6660000" y="540000"/>
            <a:ext cx="4815720" cy="5417640"/>
          </a:xfrm>
          <a:prstGeom prst="rect">
            <a:avLst/>
          </a:prstGeom>
          <a:ln w="0">
            <a:noFill/>
          </a:ln>
        </p:spPr>
      </p:pic>
      <p:sp>
        <p:nvSpPr>
          <p:cNvPr id="107" name="Google Shape;197;p23"/>
          <p:cNvSpPr/>
          <p:nvPr/>
        </p:nvSpPr>
        <p:spPr>
          <a:xfrm>
            <a:off x="571680" y="2572200"/>
            <a:ext cx="495252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The core engineering phase focuses on backend scalability.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08" name="Google Shape;198;p23"/>
          <p:cNvSpPr/>
          <p:nvPr/>
        </p:nvSpPr>
        <p:spPr>
          <a:xfrm>
            <a:off x="723960" y="3586320"/>
            <a:ext cx="3780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•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09" name="Google Shape;199;p23"/>
          <p:cNvSpPr/>
          <p:nvPr/>
        </p:nvSpPr>
        <p:spPr>
          <a:xfrm>
            <a:off x="1238400" y="3585240"/>
            <a:ext cx="4285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1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API Development completed.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10" name="Google Shape;200;p23"/>
          <p:cNvSpPr/>
          <p:nvPr/>
        </p:nvSpPr>
        <p:spPr>
          <a:xfrm>
            <a:off x="723960" y="4159440"/>
            <a:ext cx="3780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•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11" name="Google Shape;201;p23"/>
          <p:cNvSpPr/>
          <p:nvPr/>
        </p:nvSpPr>
        <p:spPr>
          <a:xfrm>
            <a:off x="1238400" y="4158720"/>
            <a:ext cx="4285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1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Database migration successful.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12" name="Google Shape;202;p23"/>
          <p:cNvSpPr/>
          <p:nvPr/>
        </p:nvSpPr>
        <p:spPr>
          <a:xfrm>
            <a:off x="723960" y="4732920"/>
            <a:ext cx="3780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•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13" name="Google Shape;203;p23"/>
          <p:cNvSpPr/>
          <p:nvPr/>
        </p:nvSpPr>
        <p:spPr>
          <a:xfrm>
            <a:off x="1238400" y="4731840"/>
            <a:ext cx="4285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1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Frontend components 80% ready.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8F3AE8-31E1-4AE9-88C6-608A539B330A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209;p24"/>
          <p:cNvSpPr/>
          <p:nvPr/>
        </p:nvSpPr>
        <p:spPr>
          <a:xfrm>
            <a:off x="1047600" y="2839680"/>
            <a:ext cx="105724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Unit Testing:</a:t>
            </a: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 98% coverage across all core modules.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15" name="Google Shape;210;p24"/>
          <p:cNvSpPr/>
          <p:nvPr/>
        </p:nvSpPr>
        <p:spPr>
          <a:xfrm>
            <a:off x="1047600" y="3412800"/>
            <a:ext cx="105724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User Acceptance Testing (UAT):</a:t>
            </a: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 Pilot group of 50 users providing feedback.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16" name="Google Shape;211;p24"/>
          <p:cNvSpPr/>
          <p:nvPr/>
        </p:nvSpPr>
        <p:spPr>
          <a:xfrm>
            <a:off x="1047600" y="3986280"/>
            <a:ext cx="105724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Security Audits:</a:t>
            </a: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 Penetration testing scheduled for next week.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17" name="Google Shape;212;p24"/>
          <p:cNvSpPr/>
          <p:nvPr/>
        </p:nvSpPr>
        <p:spPr>
          <a:xfrm>
            <a:off x="1047600" y="4559400"/>
            <a:ext cx="105724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Performance Tuning:</a:t>
            </a: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 Optimizing load times for &lt;100ms response.</a:t>
            </a:r>
            <a:endParaRPr b="0" lang="en-HK" sz="1650" spc="-1" strike="noStrike">
              <a:latin typeface="Arial"/>
            </a:endParaRPr>
          </a:p>
        </p:txBody>
      </p:sp>
      <p:pic>
        <p:nvPicPr>
          <p:cNvPr id="118" name="Google Shape;213;p24" descr="image.png"/>
          <p:cNvPicPr/>
          <p:nvPr/>
        </p:nvPicPr>
        <p:blipFill>
          <a:blip r:embed="rId1"/>
          <a:stretch/>
        </p:blipFill>
        <p:spPr>
          <a:xfrm>
            <a:off x="571680" y="2877840"/>
            <a:ext cx="228240" cy="247320"/>
          </a:xfrm>
          <a:prstGeom prst="rect">
            <a:avLst/>
          </a:prstGeom>
          <a:ln w="0">
            <a:noFill/>
          </a:ln>
        </p:spPr>
      </p:pic>
      <p:pic>
        <p:nvPicPr>
          <p:cNvPr id="119" name="Google Shape;214;p24" descr="image.png"/>
          <p:cNvPicPr/>
          <p:nvPr/>
        </p:nvPicPr>
        <p:blipFill>
          <a:blip r:embed="rId2"/>
          <a:stretch/>
        </p:blipFill>
        <p:spPr>
          <a:xfrm>
            <a:off x="571680" y="3450960"/>
            <a:ext cx="285480" cy="247320"/>
          </a:xfrm>
          <a:prstGeom prst="rect">
            <a:avLst/>
          </a:prstGeom>
          <a:ln w="0">
            <a:noFill/>
          </a:ln>
        </p:spPr>
      </p:pic>
      <p:pic>
        <p:nvPicPr>
          <p:cNvPr id="120" name="Google Shape;215;p24" descr="image.png"/>
          <p:cNvPicPr/>
          <p:nvPr/>
        </p:nvPicPr>
        <p:blipFill>
          <a:blip r:embed="rId3"/>
          <a:stretch/>
        </p:blipFill>
        <p:spPr>
          <a:xfrm>
            <a:off x="571680" y="4024440"/>
            <a:ext cx="228240" cy="247320"/>
          </a:xfrm>
          <a:prstGeom prst="rect">
            <a:avLst/>
          </a:prstGeom>
          <a:ln w="0">
            <a:noFill/>
          </a:ln>
        </p:spPr>
      </p:pic>
      <p:pic>
        <p:nvPicPr>
          <p:cNvPr id="121" name="Google Shape;216;p24" descr="image.png"/>
          <p:cNvPicPr/>
          <p:nvPr/>
        </p:nvPicPr>
        <p:blipFill>
          <a:blip r:embed="rId4"/>
          <a:stretch/>
        </p:blipFill>
        <p:spPr>
          <a:xfrm>
            <a:off x="571680" y="4597560"/>
            <a:ext cx="228240" cy="247320"/>
          </a:xfrm>
          <a:prstGeom prst="rect">
            <a:avLst/>
          </a:prstGeom>
          <a:ln w="0">
            <a:noFill/>
          </a:ln>
        </p:spPr>
      </p:pic>
      <p:sp>
        <p:nvSpPr>
          <p:cNvPr id="122" name="Google Shape;217;p24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Phase 3: Testing &amp; QA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5119E1-619E-469D-BDF4-3C84811CC80F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223;p25" descr="image.png"/>
          <p:cNvPicPr/>
          <p:nvPr/>
        </p:nvPicPr>
        <p:blipFill>
          <a:blip r:embed="rId1"/>
          <a:stretch/>
        </p:blipFill>
        <p:spPr>
          <a:xfrm>
            <a:off x="571680" y="2042280"/>
            <a:ext cx="11048760" cy="2773080"/>
          </a:xfrm>
          <a:prstGeom prst="rect">
            <a:avLst/>
          </a:prstGeom>
          <a:ln w="0">
            <a:noFill/>
          </a:ln>
        </p:spPr>
      </p:pic>
      <p:sp>
        <p:nvSpPr>
          <p:cNvPr id="124" name="Google Shape;224;p25"/>
          <p:cNvSpPr/>
          <p:nvPr/>
        </p:nvSpPr>
        <p:spPr>
          <a:xfrm>
            <a:off x="695160" y="2423160"/>
            <a:ext cx="1080108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fffff"/>
                </a:solidFill>
                <a:latin typeface="Urbanist"/>
                <a:ea typeface="Urbanist"/>
              </a:rPr>
              <a:t>Phase 4: Global Launch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25" name="Google Shape;225;p25"/>
          <p:cNvSpPr/>
          <p:nvPr/>
        </p:nvSpPr>
        <p:spPr>
          <a:xfrm>
            <a:off x="952560" y="3642480"/>
            <a:ext cx="10286640" cy="5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deff9a"/>
                </a:solidFill>
                <a:latin typeface="Urbanist"/>
                <a:ea typeface="Urbanist"/>
              </a:rPr>
              <a:t>Countdown to T-Minus 30 Days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23F3AF4-701C-4ABB-98C2-855CAE7E06DA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231;p26" descr="image.png"/>
          <p:cNvPicPr/>
          <p:nvPr/>
        </p:nvPicPr>
        <p:blipFill>
          <a:blip r:embed="rId1"/>
          <a:stretch/>
        </p:blipFill>
        <p:spPr>
          <a:xfrm>
            <a:off x="571680" y="2902320"/>
            <a:ext cx="5238360" cy="2014920"/>
          </a:xfrm>
          <a:prstGeom prst="rect">
            <a:avLst/>
          </a:prstGeom>
          <a:ln w="0">
            <a:noFill/>
          </a:ln>
        </p:spPr>
      </p:pic>
      <p:pic>
        <p:nvPicPr>
          <p:cNvPr id="127" name="Google Shape;232;p26" descr="image.png"/>
          <p:cNvPicPr/>
          <p:nvPr/>
        </p:nvPicPr>
        <p:blipFill>
          <a:blip r:embed="rId2"/>
          <a:stretch/>
        </p:blipFill>
        <p:spPr>
          <a:xfrm>
            <a:off x="6381720" y="2902320"/>
            <a:ext cx="5238360" cy="2014920"/>
          </a:xfrm>
          <a:prstGeom prst="rect">
            <a:avLst/>
          </a:prstGeom>
          <a:ln w="0">
            <a:noFill/>
          </a:ln>
        </p:spPr>
      </p:pic>
      <p:sp>
        <p:nvSpPr>
          <p:cNvPr id="128" name="Google Shape;233;p26"/>
          <p:cNvSpPr/>
          <p:nvPr/>
        </p:nvSpPr>
        <p:spPr>
          <a:xfrm>
            <a:off x="961920" y="3292920"/>
            <a:ext cx="46803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deff9a"/>
                </a:solidFill>
                <a:latin typeface="Urbanist"/>
                <a:ea typeface="Urbanist"/>
              </a:rPr>
              <a:t>Frontend Stack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29" name="Google Shape;234;p26"/>
          <p:cNvSpPr/>
          <p:nvPr/>
        </p:nvSpPr>
        <p:spPr>
          <a:xfrm>
            <a:off x="961920" y="3807000"/>
            <a:ext cx="445752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React.js based SPA with Redux for state management. Optimized for mobile-first interactions and PWA compliance.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30" name="Google Shape;235;p26"/>
          <p:cNvSpPr/>
          <p:nvPr/>
        </p:nvSpPr>
        <p:spPr>
          <a:xfrm>
            <a:off x="6772320" y="3292920"/>
            <a:ext cx="46803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deff9a"/>
                </a:solidFill>
                <a:latin typeface="Urbanist"/>
                <a:ea typeface="Urbanist"/>
              </a:rPr>
              <a:t>Backend Services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1" name="Google Shape;236;p26"/>
          <p:cNvSpPr/>
          <p:nvPr/>
        </p:nvSpPr>
        <p:spPr>
          <a:xfrm>
            <a:off x="6772320" y="3807000"/>
            <a:ext cx="445752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Microservices architecture using Go and Python. Deployed on Kubernetes clusters for auto-scaling capabilities.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32" name="Google Shape;237;p26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Technical Architecture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40C33A-B0F4-47F7-B677-9C33A599FDF0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243;p27"/>
          <p:cNvGraphicFramePr/>
          <p:nvPr/>
        </p:nvGraphicFramePr>
        <p:xfrm>
          <a:off x="571680" y="2466000"/>
          <a:ext cx="11048760" cy="2887560"/>
        </p:xfrm>
        <a:graphic>
          <a:graphicData uri="http://schemas.openxmlformats.org/drawingml/2006/table">
            <a:tbl>
              <a:tblPr/>
              <a:tblGrid>
                <a:gridCol w="3079440"/>
                <a:gridCol w="1306800"/>
                <a:gridCol w="1734480"/>
                <a:gridCol w="4928040"/>
              </a:tblGrid>
              <a:tr h="57744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Risk Factor</a:t>
                      </a:r>
                      <a:endParaRPr b="0" lang="en-HK" sz="15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Impact</a:t>
                      </a:r>
                      <a:endParaRPr b="0" lang="en-HK" sz="15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Probability</a:t>
                      </a:r>
                      <a:endParaRPr b="0" lang="en-HK" sz="15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Mitigation Plan</a:t>
                      </a:r>
                      <a:endParaRPr b="0" lang="en-HK" sz="15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7744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Data Privacy Regulation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High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Medium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Legal team compliance audit (GDPR/CCPA)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57744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Third-party API Downtime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Medium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Low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Implement fallback caching mechanisms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57744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Talent Retention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High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Medium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Revised equity packages and remote options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57780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Scope Creep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Medium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High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Strict change request approval process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134" name="Google Shape;244;p27"/>
          <p:cNvSpPr/>
          <p:nvPr/>
        </p:nvSpPr>
        <p:spPr>
          <a:xfrm>
            <a:off x="571680" y="3047040"/>
            <a:ext cx="3079080" cy="18720"/>
          </a:xfrm>
          <a:prstGeom prst="rect">
            <a:avLst/>
          </a:prstGeom>
          <a:solidFill>
            <a:srgbClr val="deff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Google Shape;245;p27"/>
          <p:cNvSpPr/>
          <p:nvPr/>
        </p:nvSpPr>
        <p:spPr>
          <a:xfrm>
            <a:off x="3651120" y="3047040"/>
            <a:ext cx="1306800" cy="18720"/>
          </a:xfrm>
          <a:prstGeom prst="rect">
            <a:avLst/>
          </a:prstGeom>
          <a:solidFill>
            <a:srgbClr val="deff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Google Shape;246;p27"/>
          <p:cNvSpPr/>
          <p:nvPr/>
        </p:nvSpPr>
        <p:spPr>
          <a:xfrm>
            <a:off x="4958280" y="3047040"/>
            <a:ext cx="1734120" cy="18720"/>
          </a:xfrm>
          <a:prstGeom prst="rect">
            <a:avLst/>
          </a:prstGeom>
          <a:solidFill>
            <a:srgbClr val="deff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Google Shape;247;p27"/>
          <p:cNvSpPr/>
          <p:nvPr/>
        </p:nvSpPr>
        <p:spPr>
          <a:xfrm>
            <a:off x="6692760" y="3047040"/>
            <a:ext cx="4927320" cy="18720"/>
          </a:xfrm>
          <a:prstGeom prst="rect">
            <a:avLst/>
          </a:prstGeom>
          <a:solidFill>
            <a:srgbClr val="deff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Google Shape;248;p27"/>
          <p:cNvSpPr/>
          <p:nvPr/>
        </p:nvSpPr>
        <p:spPr>
          <a:xfrm>
            <a:off x="571680" y="3630960"/>
            <a:ext cx="30790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Google Shape;249;p27"/>
          <p:cNvSpPr/>
          <p:nvPr/>
        </p:nvSpPr>
        <p:spPr>
          <a:xfrm>
            <a:off x="3651120" y="3630960"/>
            <a:ext cx="130680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Google Shape;250;p27"/>
          <p:cNvSpPr/>
          <p:nvPr/>
        </p:nvSpPr>
        <p:spPr>
          <a:xfrm>
            <a:off x="4958280" y="3630960"/>
            <a:ext cx="17341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Google Shape;251;p27"/>
          <p:cNvSpPr/>
          <p:nvPr/>
        </p:nvSpPr>
        <p:spPr>
          <a:xfrm>
            <a:off x="6692760" y="3630960"/>
            <a:ext cx="49273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Google Shape;252;p27"/>
          <p:cNvSpPr/>
          <p:nvPr/>
        </p:nvSpPr>
        <p:spPr>
          <a:xfrm>
            <a:off x="571680" y="4200480"/>
            <a:ext cx="30790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Google Shape;253;p27"/>
          <p:cNvSpPr/>
          <p:nvPr/>
        </p:nvSpPr>
        <p:spPr>
          <a:xfrm>
            <a:off x="3651120" y="4200480"/>
            <a:ext cx="130680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Google Shape;254;p27"/>
          <p:cNvSpPr/>
          <p:nvPr/>
        </p:nvSpPr>
        <p:spPr>
          <a:xfrm>
            <a:off x="4958280" y="4200480"/>
            <a:ext cx="17341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Google Shape;255;p27"/>
          <p:cNvSpPr/>
          <p:nvPr/>
        </p:nvSpPr>
        <p:spPr>
          <a:xfrm>
            <a:off x="6692760" y="4200480"/>
            <a:ext cx="49273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Google Shape;256;p27"/>
          <p:cNvSpPr/>
          <p:nvPr/>
        </p:nvSpPr>
        <p:spPr>
          <a:xfrm>
            <a:off x="571680" y="4770000"/>
            <a:ext cx="30790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Google Shape;257;p27"/>
          <p:cNvSpPr/>
          <p:nvPr/>
        </p:nvSpPr>
        <p:spPr>
          <a:xfrm>
            <a:off x="3651120" y="4770000"/>
            <a:ext cx="130680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Google Shape;258;p27"/>
          <p:cNvSpPr/>
          <p:nvPr/>
        </p:nvSpPr>
        <p:spPr>
          <a:xfrm>
            <a:off x="4958280" y="4770000"/>
            <a:ext cx="17341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Google Shape;259;p27"/>
          <p:cNvSpPr/>
          <p:nvPr/>
        </p:nvSpPr>
        <p:spPr>
          <a:xfrm>
            <a:off x="6692760" y="4770000"/>
            <a:ext cx="49273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Google Shape;260;p27"/>
          <p:cNvSpPr/>
          <p:nvPr/>
        </p:nvSpPr>
        <p:spPr>
          <a:xfrm>
            <a:off x="571680" y="5339520"/>
            <a:ext cx="30790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Google Shape;261;p27"/>
          <p:cNvSpPr/>
          <p:nvPr/>
        </p:nvSpPr>
        <p:spPr>
          <a:xfrm>
            <a:off x="3651120" y="5339520"/>
            <a:ext cx="130680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Google Shape;262;p27"/>
          <p:cNvSpPr/>
          <p:nvPr/>
        </p:nvSpPr>
        <p:spPr>
          <a:xfrm>
            <a:off x="4958280" y="5339520"/>
            <a:ext cx="17341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Google Shape;263;p27"/>
          <p:cNvSpPr/>
          <p:nvPr/>
        </p:nvSpPr>
        <p:spPr>
          <a:xfrm>
            <a:off x="6692760" y="5339520"/>
            <a:ext cx="49273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Google Shape;264;p27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Risk Management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BA4E83-C922-4C83-A36B-517C69B7F56B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270;p28" descr="image.png"/>
          <p:cNvPicPr/>
          <p:nvPr/>
        </p:nvPicPr>
        <p:blipFill>
          <a:blip r:embed="rId1"/>
          <a:stretch/>
        </p:blipFill>
        <p:spPr>
          <a:xfrm>
            <a:off x="571680" y="2673720"/>
            <a:ext cx="3492360" cy="2472120"/>
          </a:xfrm>
          <a:prstGeom prst="rect">
            <a:avLst/>
          </a:prstGeom>
          <a:ln w="0">
            <a:noFill/>
          </a:ln>
        </p:spPr>
      </p:pic>
      <p:pic>
        <p:nvPicPr>
          <p:cNvPr id="156" name="Google Shape;271;p28" descr="image.png"/>
          <p:cNvPicPr/>
          <p:nvPr/>
        </p:nvPicPr>
        <p:blipFill>
          <a:blip r:embed="rId2"/>
          <a:stretch/>
        </p:blipFill>
        <p:spPr>
          <a:xfrm>
            <a:off x="4349880" y="2673720"/>
            <a:ext cx="3492360" cy="2472120"/>
          </a:xfrm>
          <a:prstGeom prst="rect">
            <a:avLst/>
          </a:prstGeom>
          <a:ln w="0">
            <a:noFill/>
          </a:ln>
        </p:spPr>
      </p:pic>
      <p:pic>
        <p:nvPicPr>
          <p:cNvPr id="157" name="Google Shape;272;p28" descr="image.png"/>
          <p:cNvPicPr/>
          <p:nvPr/>
        </p:nvPicPr>
        <p:blipFill>
          <a:blip r:embed="rId3"/>
          <a:stretch/>
        </p:blipFill>
        <p:spPr>
          <a:xfrm>
            <a:off x="8128080" y="2673720"/>
            <a:ext cx="3492360" cy="2472120"/>
          </a:xfrm>
          <a:prstGeom prst="rect">
            <a:avLst/>
          </a:prstGeom>
          <a:ln w="0">
            <a:noFill/>
          </a:ln>
        </p:spPr>
      </p:pic>
      <p:pic>
        <p:nvPicPr>
          <p:cNvPr id="158" name="Google Shape;273;p28" descr="image.png"/>
          <p:cNvPicPr/>
          <p:nvPr/>
        </p:nvPicPr>
        <p:blipFill>
          <a:blip r:embed="rId4"/>
          <a:stretch/>
        </p:blipFill>
        <p:spPr>
          <a:xfrm>
            <a:off x="2127240" y="2968920"/>
            <a:ext cx="380520" cy="380520"/>
          </a:xfrm>
          <a:prstGeom prst="rect">
            <a:avLst/>
          </a:prstGeom>
          <a:ln w="0">
            <a:noFill/>
          </a:ln>
        </p:spPr>
      </p:pic>
      <p:sp>
        <p:nvSpPr>
          <p:cNvPr id="159" name="Google Shape;274;p28"/>
          <p:cNvSpPr/>
          <p:nvPr/>
        </p:nvSpPr>
        <p:spPr>
          <a:xfrm>
            <a:off x="1642680" y="3540600"/>
            <a:ext cx="13496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5f5f5"/>
                </a:solidFill>
                <a:latin typeface="Urbanist"/>
                <a:ea typeface="Urbanist"/>
              </a:rPr>
              <a:t>Redundancy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60" name="Google Shape;275;p28"/>
          <p:cNvSpPr/>
          <p:nvPr/>
        </p:nvSpPr>
        <p:spPr>
          <a:xfrm>
            <a:off x="866880" y="4131000"/>
            <a:ext cx="290160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Backup servers in multiple availability zones.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161" name="Google Shape;276;p28" descr="image.png"/>
          <p:cNvPicPr/>
          <p:nvPr/>
        </p:nvPicPr>
        <p:blipFill>
          <a:blip r:embed="rId5"/>
          <a:stretch/>
        </p:blipFill>
        <p:spPr>
          <a:xfrm>
            <a:off x="5952960" y="2968920"/>
            <a:ext cx="285480" cy="380520"/>
          </a:xfrm>
          <a:prstGeom prst="rect">
            <a:avLst/>
          </a:prstGeom>
          <a:ln w="0">
            <a:noFill/>
          </a:ln>
        </p:spPr>
      </p:pic>
      <p:sp>
        <p:nvSpPr>
          <p:cNvPr id="162" name="Google Shape;277;p28"/>
          <p:cNvSpPr/>
          <p:nvPr/>
        </p:nvSpPr>
        <p:spPr>
          <a:xfrm>
            <a:off x="5450760" y="3540600"/>
            <a:ext cx="12898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5f5f5"/>
                </a:solidFill>
                <a:latin typeface="Urbanist"/>
                <a:ea typeface="Urbanist"/>
              </a:rPr>
              <a:t>Compliance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63" name="Google Shape;278;p28"/>
          <p:cNvSpPr/>
          <p:nvPr/>
        </p:nvSpPr>
        <p:spPr>
          <a:xfrm>
            <a:off x="4645080" y="4131000"/>
            <a:ext cx="290160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Continuous monitoring of regulatory changes.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164" name="Google Shape;279;p28" descr="image.png"/>
          <p:cNvPicPr/>
          <p:nvPr/>
        </p:nvPicPr>
        <p:blipFill>
          <a:blip r:embed="rId6"/>
          <a:stretch/>
        </p:blipFill>
        <p:spPr>
          <a:xfrm>
            <a:off x="9636120" y="2968920"/>
            <a:ext cx="475920" cy="380520"/>
          </a:xfrm>
          <a:prstGeom prst="rect">
            <a:avLst/>
          </a:prstGeom>
          <a:ln w="0">
            <a:noFill/>
          </a:ln>
        </p:spPr>
      </p:pic>
      <p:sp>
        <p:nvSpPr>
          <p:cNvPr id="165" name="Google Shape;280;p28"/>
          <p:cNvSpPr/>
          <p:nvPr/>
        </p:nvSpPr>
        <p:spPr>
          <a:xfrm>
            <a:off x="9434160" y="3540600"/>
            <a:ext cx="8798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5f5f5"/>
                </a:solidFill>
                <a:latin typeface="Urbanist"/>
                <a:ea typeface="Urbanist"/>
              </a:rPr>
              <a:t>Training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66" name="Google Shape;281;p28"/>
          <p:cNvSpPr/>
          <p:nvPr/>
        </p:nvSpPr>
        <p:spPr>
          <a:xfrm>
            <a:off x="8423280" y="4131000"/>
            <a:ext cx="290160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Upskilling sessions for the development team.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67" name="Google Shape;282;p28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Mitigation Strategies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350663E-1070-4462-B307-61388E9D985E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288;p29" descr="image.png"/>
          <p:cNvPicPr/>
          <p:nvPr/>
        </p:nvPicPr>
        <p:blipFill>
          <a:blip r:embed="rId1"/>
          <a:stretch/>
        </p:blipFill>
        <p:spPr>
          <a:xfrm>
            <a:off x="2048040" y="2481120"/>
            <a:ext cx="2857320" cy="2857320"/>
          </a:xfrm>
          <a:prstGeom prst="rect">
            <a:avLst/>
          </a:prstGeom>
          <a:ln w="0">
            <a:noFill/>
          </a:ln>
        </p:spPr>
      </p:pic>
      <p:pic>
        <p:nvPicPr>
          <p:cNvPr id="169" name="Google Shape;289;p29" descr="image.png"/>
          <p:cNvPicPr/>
          <p:nvPr/>
        </p:nvPicPr>
        <p:blipFill>
          <a:blip r:embed="rId2"/>
          <a:stretch/>
        </p:blipFill>
        <p:spPr>
          <a:xfrm>
            <a:off x="2085840" y="2519280"/>
            <a:ext cx="2781000" cy="2781000"/>
          </a:xfrm>
          <a:prstGeom prst="rect">
            <a:avLst/>
          </a:prstGeom>
          <a:ln w="0">
            <a:noFill/>
          </a:ln>
        </p:spPr>
      </p:pic>
      <p:sp>
        <p:nvSpPr>
          <p:cNvPr id="170" name="Google Shape;290;p29"/>
          <p:cNvSpPr/>
          <p:nvPr/>
        </p:nvSpPr>
        <p:spPr>
          <a:xfrm>
            <a:off x="5381640" y="2791800"/>
            <a:ext cx="50004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deff9a"/>
                </a:solidFill>
                <a:latin typeface="Urbanist"/>
                <a:ea typeface="Urbanist"/>
              </a:rPr>
              <a:t>Sarah Jenkins</a:t>
            </a:r>
            <a:endParaRPr b="0" lang="en-HK" sz="3000" spc="-1" strike="noStrike">
              <a:latin typeface="Arial"/>
            </a:endParaRPr>
          </a:p>
        </p:txBody>
      </p:sp>
      <p:sp>
        <p:nvSpPr>
          <p:cNvPr id="171" name="Google Shape;291;p29"/>
          <p:cNvSpPr/>
          <p:nvPr/>
        </p:nvSpPr>
        <p:spPr>
          <a:xfrm>
            <a:off x="5381640" y="3477600"/>
            <a:ext cx="476208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d1d5db"/>
                </a:solidFill>
                <a:latin typeface="Urbanist"/>
                <a:ea typeface="Urbanist"/>
              </a:rPr>
              <a:t>Lead Project Manager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72" name="Google Shape;292;p29"/>
          <p:cNvSpPr/>
          <p:nvPr/>
        </p:nvSpPr>
        <p:spPr>
          <a:xfrm>
            <a:off x="5381640" y="4033800"/>
            <a:ext cx="476208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"Success is not final, failure is not fatal: it is the courage to continue that counts." Sarah brings 15 years of experience in agile transformation.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73" name="Google Shape;293;p29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Project Leadership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22177A-9515-4488-8680-6829B1DED11F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HK" sz="1800" spc="-1" strike="noStrike">
                <a:solidFill>
                  <a:srgbClr val="deff9a"/>
                </a:solidFill>
                <a:latin typeface="Arial"/>
              </a:rPr>
              <a:t>Executive Summary</a:t>
            </a:r>
            <a:endParaRPr b="0" lang="en-HK" sz="1800" spc="-1" strike="noStrike">
              <a:solidFill>
                <a:srgbClr val="deff9a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439989-0765-49C0-B95B-468BEA76352C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299;p30"/>
          <p:cNvSpPr/>
          <p:nvPr/>
        </p:nvSpPr>
        <p:spPr>
          <a:xfrm>
            <a:off x="571680" y="2864520"/>
            <a:ext cx="5500440" cy="21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f5f5f5"/>
                </a:solidFill>
                <a:latin typeface="Urbanist"/>
                <a:ea typeface="Urbanist"/>
              </a:rPr>
              <a:t>Internal Stakeholders</a:t>
            </a:r>
            <a:endParaRPr b="0" lang="en-HK" sz="1410" spc="-1" strike="noStrike">
              <a:latin typeface="Arial"/>
            </a:endParaRPr>
          </a:p>
        </p:txBody>
      </p:sp>
      <p:sp>
        <p:nvSpPr>
          <p:cNvPr id="175" name="Google Shape;300;p30"/>
          <p:cNvSpPr/>
          <p:nvPr/>
        </p:nvSpPr>
        <p:spPr>
          <a:xfrm>
            <a:off x="6381720" y="2864520"/>
            <a:ext cx="5500440" cy="21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f5f5f5"/>
                </a:solidFill>
                <a:latin typeface="Urbanist"/>
                <a:ea typeface="Urbanist"/>
              </a:rPr>
              <a:t>External Stakeholders</a:t>
            </a:r>
            <a:endParaRPr b="0" lang="en-HK" sz="1410" spc="-1" strike="noStrike">
              <a:latin typeface="Arial"/>
            </a:endParaRPr>
          </a:p>
        </p:txBody>
      </p:sp>
      <p:sp>
        <p:nvSpPr>
          <p:cNvPr id="176" name="Google Shape;301;p30"/>
          <p:cNvSpPr/>
          <p:nvPr/>
        </p:nvSpPr>
        <p:spPr>
          <a:xfrm>
            <a:off x="1428840" y="3235680"/>
            <a:ext cx="43812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C-Suite Executives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77" name="Google Shape;302;p30"/>
          <p:cNvSpPr/>
          <p:nvPr/>
        </p:nvSpPr>
        <p:spPr>
          <a:xfrm>
            <a:off x="1428840" y="3809160"/>
            <a:ext cx="43812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Product Owners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78" name="Google Shape;303;p30"/>
          <p:cNvSpPr/>
          <p:nvPr/>
        </p:nvSpPr>
        <p:spPr>
          <a:xfrm>
            <a:off x="1428840" y="4382280"/>
            <a:ext cx="43812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Dev Ops Team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79" name="Google Shape;304;p30"/>
          <p:cNvSpPr/>
          <p:nvPr/>
        </p:nvSpPr>
        <p:spPr>
          <a:xfrm>
            <a:off x="7238880" y="3235680"/>
            <a:ext cx="43812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Investors / Board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80" name="Google Shape;305;p30"/>
          <p:cNvSpPr/>
          <p:nvPr/>
        </p:nvSpPr>
        <p:spPr>
          <a:xfrm>
            <a:off x="7238880" y="3809160"/>
            <a:ext cx="43812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Beta Users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81" name="Google Shape;306;p30"/>
          <p:cNvSpPr/>
          <p:nvPr/>
        </p:nvSpPr>
        <p:spPr>
          <a:xfrm>
            <a:off x="7238880" y="4382280"/>
            <a:ext cx="43812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Technology Partners</a:t>
            </a:r>
            <a:endParaRPr b="0" lang="en-HK" sz="1650" spc="-1" strike="noStrike">
              <a:latin typeface="Arial"/>
            </a:endParaRPr>
          </a:p>
        </p:txBody>
      </p:sp>
      <p:pic>
        <p:nvPicPr>
          <p:cNvPr id="182" name="Google Shape;307;p30" descr="image.png"/>
          <p:cNvPicPr/>
          <p:nvPr/>
        </p:nvPicPr>
        <p:blipFill>
          <a:blip r:embed="rId1"/>
          <a:stretch/>
        </p:blipFill>
        <p:spPr>
          <a:xfrm>
            <a:off x="952560" y="3273840"/>
            <a:ext cx="199800" cy="247320"/>
          </a:xfrm>
          <a:prstGeom prst="rect">
            <a:avLst/>
          </a:prstGeom>
          <a:ln w="0">
            <a:noFill/>
          </a:ln>
        </p:spPr>
      </p:pic>
      <p:pic>
        <p:nvPicPr>
          <p:cNvPr id="183" name="Google Shape;308;p30" descr="image.png"/>
          <p:cNvPicPr/>
          <p:nvPr/>
        </p:nvPicPr>
        <p:blipFill>
          <a:blip r:embed="rId2"/>
          <a:stretch/>
        </p:blipFill>
        <p:spPr>
          <a:xfrm>
            <a:off x="952560" y="3847320"/>
            <a:ext cx="199800" cy="247320"/>
          </a:xfrm>
          <a:prstGeom prst="rect">
            <a:avLst/>
          </a:prstGeom>
          <a:ln w="0">
            <a:noFill/>
          </a:ln>
        </p:spPr>
      </p:pic>
      <p:pic>
        <p:nvPicPr>
          <p:cNvPr id="184" name="Google Shape;309;p30" descr="image.png"/>
          <p:cNvPicPr/>
          <p:nvPr/>
        </p:nvPicPr>
        <p:blipFill>
          <a:blip r:embed="rId3"/>
          <a:stretch/>
        </p:blipFill>
        <p:spPr>
          <a:xfrm>
            <a:off x="952560" y="4420440"/>
            <a:ext cx="199800" cy="247320"/>
          </a:xfrm>
          <a:prstGeom prst="rect">
            <a:avLst/>
          </a:prstGeom>
          <a:ln w="0">
            <a:noFill/>
          </a:ln>
        </p:spPr>
      </p:pic>
      <p:pic>
        <p:nvPicPr>
          <p:cNvPr id="185" name="Google Shape;310;p30" descr="image.png"/>
          <p:cNvPicPr/>
          <p:nvPr/>
        </p:nvPicPr>
        <p:blipFill>
          <a:blip r:embed="rId4"/>
          <a:stretch/>
        </p:blipFill>
        <p:spPr>
          <a:xfrm>
            <a:off x="6762600" y="3273840"/>
            <a:ext cx="199800" cy="247320"/>
          </a:xfrm>
          <a:prstGeom prst="rect">
            <a:avLst/>
          </a:prstGeom>
          <a:ln w="0">
            <a:noFill/>
          </a:ln>
        </p:spPr>
      </p:pic>
      <p:pic>
        <p:nvPicPr>
          <p:cNvPr id="186" name="Google Shape;311;p30" descr="image.png"/>
          <p:cNvPicPr/>
          <p:nvPr/>
        </p:nvPicPr>
        <p:blipFill>
          <a:blip r:embed="rId5"/>
          <a:stretch/>
        </p:blipFill>
        <p:spPr>
          <a:xfrm>
            <a:off x="6762600" y="3847320"/>
            <a:ext cx="199800" cy="247320"/>
          </a:xfrm>
          <a:prstGeom prst="rect">
            <a:avLst/>
          </a:prstGeom>
          <a:ln w="0">
            <a:noFill/>
          </a:ln>
        </p:spPr>
      </p:pic>
      <p:pic>
        <p:nvPicPr>
          <p:cNvPr id="187" name="Google Shape;312;p30" descr="image.png"/>
          <p:cNvPicPr/>
          <p:nvPr/>
        </p:nvPicPr>
        <p:blipFill>
          <a:blip r:embed="rId6"/>
          <a:stretch/>
        </p:blipFill>
        <p:spPr>
          <a:xfrm>
            <a:off x="6762600" y="4420440"/>
            <a:ext cx="199800" cy="247320"/>
          </a:xfrm>
          <a:prstGeom prst="rect">
            <a:avLst/>
          </a:prstGeom>
          <a:ln w="0">
            <a:noFill/>
          </a:ln>
        </p:spPr>
      </p:pic>
      <p:sp>
        <p:nvSpPr>
          <p:cNvPr id="188" name="Google Shape;313;p30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Stakeholder Map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CBEEBEF-0511-48FC-B573-4F4249D1456F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319;p31"/>
          <p:cNvGraphicFramePr/>
          <p:nvPr/>
        </p:nvGraphicFramePr>
        <p:xfrm>
          <a:off x="571680" y="2466000"/>
          <a:ext cx="11048760" cy="2887560"/>
        </p:xfrm>
        <a:graphic>
          <a:graphicData uri="http://schemas.openxmlformats.org/drawingml/2006/table">
            <a:tbl>
              <a:tblPr/>
              <a:tblGrid>
                <a:gridCol w="2877840"/>
                <a:gridCol w="2656440"/>
                <a:gridCol w="3300480"/>
                <a:gridCol w="2214000"/>
              </a:tblGrid>
              <a:tr h="57744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Category</a:t>
                      </a:r>
                      <a:endParaRPr b="0" lang="en-HK" sz="15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Allocation</a:t>
                      </a:r>
                      <a:endParaRPr b="0" lang="en-HK" sz="15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Spent to Date</a:t>
                      </a:r>
                      <a:endParaRPr b="0" lang="en-HK" sz="15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Status</a:t>
                      </a:r>
                      <a:endParaRPr b="0" lang="en-HK" sz="15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7744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Personnel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$500,000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$350,000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On Track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57744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Infrastructure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$150,000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$100,000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On Track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57744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Marketing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$200,000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$50,000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ffff00"/>
                          </a:solidFill>
                          <a:latin typeface="Urbanist"/>
                          <a:ea typeface="Urbanist"/>
                        </a:rPr>
                        <a:t>Pending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57780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Contingency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$50,000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$10,000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Healthy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190" name="Google Shape;320;p31"/>
          <p:cNvSpPr/>
          <p:nvPr/>
        </p:nvSpPr>
        <p:spPr>
          <a:xfrm>
            <a:off x="571680" y="3047040"/>
            <a:ext cx="2877480" cy="18720"/>
          </a:xfrm>
          <a:prstGeom prst="rect">
            <a:avLst/>
          </a:prstGeom>
          <a:solidFill>
            <a:srgbClr val="deff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Google Shape;321;p31"/>
          <p:cNvSpPr/>
          <p:nvPr/>
        </p:nvSpPr>
        <p:spPr>
          <a:xfrm>
            <a:off x="3449520" y="3047040"/>
            <a:ext cx="2656080" cy="18720"/>
          </a:xfrm>
          <a:prstGeom prst="rect">
            <a:avLst/>
          </a:prstGeom>
          <a:solidFill>
            <a:srgbClr val="deff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Google Shape;322;p31"/>
          <p:cNvSpPr/>
          <p:nvPr/>
        </p:nvSpPr>
        <p:spPr>
          <a:xfrm>
            <a:off x="6105960" y="3047040"/>
            <a:ext cx="3300120" cy="18720"/>
          </a:xfrm>
          <a:prstGeom prst="rect">
            <a:avLst/>
          </a:prstGeom>
          <a:solidFill>
            <a:srgbClr val="deff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Google Shape;323;p31"/>
          <p:cNvSpPr/>
          <p:nvPr/>
        </p:nvSpPr>
        <p:spPr>
          <a:xfrm>
            <a:off x="9406440" y="3047040"/>
            <a:ext cx="2213640" cy="18720"/>
          </a:xfrm>
          <a:prstGeom prst="rect">
            <a:avLst/>
          </a:prstGeom>
          <a:solidFill>
            <a:srgbClr val="deff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Google Shape;324;p31"/>
          <p:cNvSpPr/>
          <p:nvPr/>
        </p:nvSpPr>
        <p:spPr>
          <a:xfrm>
            <a:off x="571680" y="3630960"/>
            <a:ext cx="28774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Google Shape;325;p31"/>
          <p:cNvSpPr/>
          <p:nvPr/>
        </p:nvSpPr>
        <p:spPr>
          <a:xfrm>
            <a:off x="3449520" y="3630960"/>
            <a:ext cx="26560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Google Shape;326;p31"/>
          <p:cNvSpPr/>
          <p:nvPr/>
        </p:nvSpPr>
        <p:spPr>
          <a:xfrm>
            <a:off x="6105960" y="3630960"/>
            <a:ext cx="33001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Google Shape;327;p31"/>
          <p:cNvSpPr/>
          <p:nvPr/>
        </p:nvSpPr>
        <p:spPr>
          <a:xfrm>
            <a:off x="9406440" y="3630960"/>
            <a:ext cx="221364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Google Shape;328;p31"/>
          <p:cNvSpPr/>
          <p:nvPr/>
        </p:nvSpPr>
        <p:spPr>
          <a:xfrm>
            <a:off x="571680" y="4200480"/>
            <a:ext cx="28774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Google Shape;329;p31"/>
          <p:cNvSpPr/>
          <p:nvPr/>
        </p:nvSpPr>
        <p:spPr>
          <a:xfrm>
            <a:off x="3449520" y="4200480"/>
            <a:ext cx="26560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Google Shape;330;p31"/>
          <p:cNvSpPr/>
          <p:nvPr/>
        </p:nvSpPr>
        <p:spPr>
          <a:xfrm>
            <a:off x="6105960" y="4200480"/>
            <a:ext cx="33001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Google Shape;331;p31"/>
          <p:cNvSpPr/>
          <p:nvPr/>
        </p:nvSpPr>
        <p:spPr>
          <a:xfrm>
            <a:off x="9406440" y="4200480"/>
            <a:ext cx="221364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Google Shape;332;p31"/>
          <p:cNvSpPr/>
          <p:nvPr/>
        </p:nvSpPr>
        <p:spPr>
          <a:xfrm>
            <a:off x="571680" y="4770000"/>
            <a:ext cx="28774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Google Shape;333;p31"/>
          <p:cNvSpPr/>
          <p:nvPr/>
        </p:nvSpPr>
        <p:spPr>
          <a:xfrm>
            <a:off x="3449520" y="4770000"/>
            <a:ext cx="26560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Google Shape;334;p31"/>
          <p:cNvSpPr/>
          <p:nvPr/>
        </p:nvSpPr>
        <p:spPr>
          <a:xfrm>
            <a:off x="6105960" y="4770000"/>
            <a:ext cx="33001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Google Shape;335;p31"/>
          <p:cNvSpPr/>
          <p:nvPr/>
        </p:nvSpPr>
        <p:spPr>
          <a:xfrm>
            <a:off x="9406440" y="4770000"/>
            <a:ext cx="221364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Google Shape;336;p31"/>
          <p:cNvSpPr/>
          <p:nvPr/>
        </p:nvSpPr>
        <p:spPr>
          <a:xfrm>
            <a:off x="571680" y="5339520"/>
            <a:ext cx="28774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Google Shape;337;p31"/>
          <p:cNvSpPr/>
          <p:nvPr/>
        </p:nvSpPr>
        <p:spPr>
          <a:xfrm>
            <a:off x="3449520" y="5339520"/>
            <a:ext cx="26560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Google Shape;338;p31"/>
          <p:cNvSpPr/>
          <p:nvPr/>
        </p:nvSpPr>
        <p:spPr>
          <a:xfrm>
            <a:off x="6105960" y="5339520"/>
            <a:ext cx="33001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Google Shape;339;p31"/>
          <p:cNvSpPr/>
          <p:nvPr/>
        </p:nvSpPr>
        <p:spPr>
          <a:xfrm>
            <a:off x="9406440" y="5339520"/>
            <a:ext cx="221364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Google Shape;340;p31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Budget Breakdown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D303AAA-DC0A-44B3-9ED6-78260C625150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346;p32" descr="image.png"/>
          <p:cNvPicPr/>
          <p:nvPr/>
        </p:nvPicPr>
        <p:blipFill>
          <a:blip r:embed="rId1"/>
          <a:stretch/>
        </p:blipFill>
        <p:spPr>
          <a:xfrm>
            <a:off x="571680" y="3372840"/>
            <a:ext cx="2209320" cy="1455120"/>
          </a:xfrm>
          <a:prstGeom prst="rect">
            <a:avLst/>
          </a:prstGeom>
          <a:ln w="0">
            <a:noFill/>
          </a:ln>
        </p:spPr>
      </p:pic>
      <p:pic>
        <p:nvPicPr>
          <p:cNvPr id="212" name="Google Shape;347;p32" descr="image.png"/>
          <p:cNvPicPr/>
          <p:nvPr/>
        </p:nvPicPr>
        <p:blipFill>
          <a:blip r:embed="rId2"/>
          <a:stretch/>
        </p:blipFill>
        <p:spPr>
          <a:xfrm>
            <a:off x="3517920" y="3372840"/>
            <a:ext cx="2209320" cy="1455120"/>
          </a:xfrm>
          <a:prstGeom prst="rect">
            <a:avLst/>
          </a:prstGeom>
          <a:ln w="0">
            <a:noFill/>
          </a:ln>
        </p:spPr>
      </p:pic>
      <p:pic>
        <p:nvPicPr>
          <p:cNvPr id="213" name="Google Shape;348;p32" descr="image.png"/>
          <p:cNvPicPr/>
          <p:nvPr/>
        </p:nvPicPr>
        <p:blipFill>
          <a:blip r:embed="rId3"/>
          <a:stretch/>
        </p:blipFill>
        <p:spPr>
          <a:xfrm>
            <a:off x="6464160" y="3372840"/>
            <a:ext cx="2209320" cy="1455120"/>
          </a:xfrm>
          <a:prstGeom prst="rect">
            <a:avLst/>
          </a:prstGeom>
          <a:ln w="0">
            <a:noFill/>
          </a:ln>
        </p:spPr>
      </p:pic>
      <p:pic>
        <p:nvPicPr>
          <p:cNvPr id="214" name="Google Shape;349;p32" descr="image.png"/>
          <p:cNvPicPr/>
          <p:nvPr/>
        </p:nvPicPr>
        <p:blipFill>
          <a:blip r:embed="rId4"/>
          <a:stretch/>
        </p:blipFill>
        <p:spPr>
          <a:xfrm>
            <a:off x="9410400" y="3372840"/>
            <a:ext cx="2209320" cy="1455120"/>
          </a:xfrm>
          <a:prstGeom prst="rect">
            <a:avLst/>
          </a:prstGeom>
          <a:ln w="0">
            <a:noFill/>
          </a:ln>
        </p:spPr>
      </p:pic>
      <p:sp>
        <p:nvSpPr>
          <p:cNvPr id="215" name="Google Shape;350;p32"/>
          <p:cNvSpPr/>
          <p:nvPr/>
        </p:nvSpPr>
        <p:spPr>
          <a:xfrm>
            <a:off x="571680" y="4100400"/>
            <a:ext cx="11048760" cy="378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Google Shape;351;p32"/>
          <p:cNvSpPr/>
          <p:nvPr/>
        </p:nvSpPr>
        <p:spPr>
          <a:xfrm>
            <a:off x="1562040" y="3467880"/>
            <a:ext cx="228240" cy="228240"/>
          </a:xfrm>
          <a:prstGeom prst="roundRect">
            <a:avLst>
              <a:gd name="adj" fmla="val 50000"/>
            </a:avLst>
          </a:prstGeom>
          <a:solidFill>
            <a:srgbClr val="deff9a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Google Shape;352;p32"/>
          <p:cNvSpPr/>
          <p:nvPr/>
        </p:nvSpPr>
        <p:spPr>
          <a:xfrm>
            <a:off x="4508280" y="3467880"/>
            <a:ext cx="228240" cy="228240"/>
          </a:xfrm>
          <a:prstGeom prst="roundRect">
            <a:avLst>
              <a:gd name="adj" fmla="val 50000"/>
            </a:avLst>
          </a:prstGeom>
          <a:solidFill>
            <a:srgbClr val="deff9a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Google Shape;353;p32"/>
          <p:cNvSpPr/>
          <p:nvPr/>
        </p:nvSpPr>
        <p:spPr>
          <a:xfrm>
            <a:off x="7454880" y="3467880"/>
            <a:ext cx="228240" cy="228240"/>
          </a:xfrm>
          <a:prstGeom prst="roundRect">
            <a:avLst>
              <a:gd name="adj" fmla="val 50000"/>
            </a:avLst>
          </a:prstGeom>
          <a:solidFill>
            <a:srgbClr val="deff9a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Google Shape;354;p32"/>
          <p:cNvSpPr/>
          <p:nvPr/>
        </p:nvSpPr>
        <p:spPr>
          <a:xfrm>
            <a:off x="10401120" y="3467880"/>
            <a:ext cx="228240" cy="228240"/>
          </a:xfrm>
          <a:prstGeom prst="roundRect">
            <a:avLst>
              <a:gd name="adj" fmla="val 50000"/>
            </a:avLst>
          </a:prstGeom>
          <a:solidFill>
            <a:srgbClr val="deff9a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Google Shape;355;p32"/>
          <p:cNvSpPr/>
          <p:nvPr/>
        </p:nvSpPr>
        <p:spPr>
          <a:xfrm>
            <a:off x="616320" y="3886920"/>
            <a:ext cx="2120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deff9a"/>
                </a:solidFill>
                <a:latin typeface="Urbanist"/>
                <a:ea typeface="Urbanist"/>
              </a:rPr>
              <a:t>Q1 2026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21" name="Google Shape;356;p32"/>
          <p:cNvSpPr/>
          <p:nvPr/>
        </p:nvSpPr>
        <p:spPr>
          <a:xfrm>
            <a:off x="666720" y="4287240"/>
            <a:ext cx="201888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Feature Expansion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222" name="Google Shape;357;p32"/>
          <p:cNvSpPr/>
          <p:nvPr/>
        </p:nvSpPr>
        <p:spPr>
          <a:xfrm>
            <a:off x="3562560" y="3886920"/>
            <a:ext cx="2120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deff9a"/>
                </a:solidFill>
                <a:latin typeface="Urbanist"/>
                <a:ea typeface="Urbanist"/>
              </a:rPr>
              <a:t>Q2 2026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23" name="Google Shape;358;p32"/>
          <p:cNvSpPr/>
          <p:nvPr/>
        </p:nvSpPr>
        <p:spPr>
          <a:xfrm>
            <a:off x="3612960" y="4287240"/>
            <a:ext cx="201888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Mobile App Launch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224" name="Google Shape;359;p32"/>
          <p:cNvSpPr/>
          <p:nvPr/>
        </p:nvSpPr>
        <p:spPr>
          <a:xfrm>
            <a:off x="6508800" y="3886920"/>
            <a:ext cx="2120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deff9a"/>
                </a:solidFill>
                <a:latin typeface="Urbanist"/>
                <a:ea typeface="Urbanist"/>
              </a:rPr>
              <a:t>Q3 2026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25" name="Google Shape;360;p32"/>
          <p:cNvSpPr/>
          <p:nvPr/>
        </p:nvSpPr>
        <p:spPr>
          <a:xfrm>
            <a:off x="6559560" y="4287240"/>
            <a:ext cx="201888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Int'l Expansion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226" name="Google Shape;361;p32"/>
          <p:cNvSpPr/>
          <p:nvPr/>
        </p:nvSpPr>
        <p:spPr>
          <a:xfrm>
            <a:off x="9455400" y="3886920"/>
            <a:ext cx="2120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deff9a"/>
                </a:solidFill>
                <a:latin typeface="Urbanist"/>
                <a:ea typeface="Urbanist"/>
              </a:rPr>
              <a:t>Q4 2026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27" name="Google Shape;362;p32"/>
          <p:cNvSpPr/>
          <p:nvPr/>
        </p:nvSpPr>
        <p:spPr>
          <a:xfrm>
            <a:off x="9505800" y="4287240"/>
            <a:ext cx="201888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AI Integration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228" name="Google Shape;363;p32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Future Roadmap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0C3751-1B70-4B9C-832A-E73D4548A338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369;p33"/>
          <p:cNvSpPr/>
          <p:nvPr/>
        </p:nvSpPr>
        <p:spPr>
          <a:xfrm>
            <a:off x="295200" y="2255400"/>
            <a:ext cx="1160100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500" spc="-1" strike="noStrike">
                <a:solidFill>
                  <a:srgbClr val="f5f5f5"/>
                </a:solidFill>
                <a:latin typeface="Urbanist"/>
                <a:ea typeface="Urbanist"/>
              </a:rPr>
              <a:t>Conclusion</a:t>
            </a:r>
            <a:endParaRPr b="0" lang="en-HK" sz="4500" spc="-1" strike="noStrike">
              <a:latin typeface="Arial"/>
            </a:endParaRPr>
          </a:p>
        </p:txBody>
      </p:sp>
      <p:sp>
        <p:nvSpPr>
          <p:cNvPr id="230" name="Google Shape;370;p33"/>
          <p:cNvSpPr/>
          <p:nvPr/>
        </p:nvSpPr>
        <p:spPr>
          <a:xfrm>
            <a:off x="1809720" y="3322440"/>
            <a:ext cx="8572320" cy="152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d1d5db"/>
                </a:solidFill>
                <a:latin typeface="Urbanist"/>
                <a:ea typeface="Urbanist"/>
              </a:rPr>
              <a:t>Project Beta is poised for a successful launch. With a solid foundation, a dedicated team, and a clear roadmap, we are ready to redefine the market standard.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63A523-4F8F-46A3-A9A3-9569CB99746B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376;p34"/>
          <p:cNvSpPr/>
          <p:nvPr/>
        </p:nvSpPr>
        <p:spPr>
          <a:xfrm>
            <a:off x="295200" y="2234520"/>
            <a:ext cx="1160100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7500" spc="-1" strike="noStrike">
                <a:solidFill>
                  <a:srgbClr val="deff9a"/>
                </a:solidFill>
                <a:latin typeface="Urbanist"/>
                <a:ea typeface="Urbanist"/>
              </a:rPr>
              <a:t>Questions?</a:t>
            </a:r>
            <a:endParaRPr b="0" lang="en-HK" sz="7500" spc="-1" strike="noStrike">
              <a:latin typeface="Arial"/>
            </a:endParaRPr>
          </a:p>
        </p:txBody>
      </p:sp>
      <p:sp>
        <p:nvSpPr>
          <p:cNvPr id="232" name="Google Shape;377;p34"/>
          <p:cNvSpPr/>
          <p:nvPr/>
        </p:nvSpPr>
        <p:spPr>
          <a:xfrm>
            <a:off x="571680" y="3567960"/>
            <a:ext cx="110487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Thank you for your attention.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233" name="Google Shape;378;p34"/>
          <p:cNvSpPr/>
          <p:nvPr/>
        </p:nvSpPr>
        <p:spPr>
          <a:xfrm>
            <a:off x="571680" y="4128120"/>
            <a:ext cx="11048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deff9a"/>
                </a:solidFill>
                <a:latin typeface="Urbanist"/>
                <a:ea typeface="Urbanist"/>
              </a:rPr>
              <a:t>contact@projectbeta.com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1EAEDD-7AA4-4A57-8B28-004EF0DA5686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384;p35"/>
          <p:cNvSpPr/>
          <p:nvPr/>
        </p:nvSpPr>
        <p:spPr>
          <a:xfrm>
            <a:off x="571680" y="126324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Google Shape;385;p35"/>
          <p:cNvSpPr/>
          <p:nvPr/>
        </p:nvSpPr>
        <p:spPr>
          <a:xfrm>
            <a:off x="571680" y="204804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Google Shape;386;p35"/>
          <p:cNvSpPr/>
          <p:nvPr/>
        </p:nvSpPr>
        <p:spPr>
          <a:xfrm>
            <a:off x="571680" y="2832840"/>
            <a:ext cx="1104876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Google Shape;387;p35"/>
          <p:cNvSpPr/>
          <p:nvPr/>
        </p:nvSpPr>
        <p:spPr>
          <a:xfrm>
            <a:off x="571680" y="3815640"/>
            <a:ext cx="1104876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Google Shape;388;p35"/>
          <p:cNvSpPr/>
          <p:nvPr/>
        </p:nvSpPr>
        <p:spPr>
          <a:xfrm>
            <a:off x="571680" y="4798800"/>
            <a:ext cx="1104876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Google Shape;389;p35"/>
          <p:cNvSpPr/>
          <p:nvPr/>
        </p:nvSpPr>
        <p:spPr>
          <a:xfrm>
            <a:off x="571680" y="20386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Google Shape;390;p35"/>
          <p:cNvSpPr/>
          <p:nvPr/>
        </p:nvSpPr>
        <p:spPr>
          <a:xfrm>
            <a:off x="571680" y="20386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Google Shape;391;p35"/>
          <p:cNvSpPr/>
          <p:nvPr/>
        </p:nvSpPr>
        <p:spPr>
          <a:xfrm>
            <a:off x="571680" y="28234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Google Shape;392;p35"/>
          <p:cNvSpPr/>
          <p:nvPr/>
        </p:nvSpPr>
        <p:spPr>
          <a:xfrm>
            <a:off x="571680" y="28234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Google Shape;393;p35"/>
          <p:cNvSpPr/>
          <p:nvPr/>
        </p:nvSpPr>
        <p:spPr>
          <a:xfrm>
            <a:off x="571680" y="38062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Google Shape;394;p35"/>
          <p:cNvSpPr/>
          <p:nvPr/>
        </p:nvSpPr>
        <p:spPr>
          <a:xfrm>
            <a:off x="571680" y="38062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Google Shape;395;p35"/>
          <p:cNvSpPr/>
          <p:nvPr/>
        </p:nvSpPr>
        <p:spPr>
          <a:xfrm>
            <a:off x="571680" y="47890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Google Shape;396;p35"/>
          <p:cNvSpPr/>
          <p:nvPr/>
        </p:nvSpPr>
        <p:spPr>
          <a:xfrm>
            <a:off x="571680" y="47890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Google Shape;397;p35"/>
          <p:cNvSpPr/>
          <p:nvPr/>
        </p:nvSpPr>
        <p:spPr>
          <a:xfrm>
            <a:off x="571680" y="57718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Google Shape;398;p35"/>
          <p:cNvSpPr/>
          <p:nvPr/>
        </p:nvSpPr>
        <p:spPr>
          <a:xfrm>
            <a:off x="571680" y="57718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9" name="Google Shape;399;p35" descr="image.png"/>
          <p:cNvPicPr/>
          <p:nvPr/>
        </p:nvPicPr>
        <p:blipFill>
          <a:blip r:embed="rId1"/>
          <a:stretch/>
        </p:blipFill>
        <p:spPr>
          <a:xfrm>
            <a:off x="571680" y="1413000"/>
            <a:ext cx="1323720" cy="548280"/>
          </a:xfrm>
          <a:prstGeom prst="rect">
            <a:avLst/>
          </a:prstGeom>
          <a:ln w="0">
            <a:noFill/>
          </a:ln>
        </p:spPr>
      </p:pic>
      <p:sp>
        <p:nvSpPr>
          <p:cNvPr id="250" name="Google Shape;400;p35"/>
          <p:cNvSpPr/>
          <p:nvPr/>
        </p:nvSpPr>
        <p:spPr>
          <a:xfrm>
            <a:off x="1666800" y="140616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d1d5db"/>
                </a:solidFill>
                <a:latin typeface="Urbanist"/>
                <a:ea typeface="Urbanist"/>
              </a:rPr>
              <a:t>https://img.freepik.com/premium-photo/abstract-3d-rendering-gold-chaotic-structure-dark-background-with-wireframe-futuristic-shape_553544-12.jpg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51" name="Google Shape;401;p35"/>
          <p:cNvSpPr/>
          <p:nvPr/>
        </p:nvSpPr>
        <p:spPr>
          <a:xfrm>
            <a:off x="1666800" y="16520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d1d5db"/>
                </a:solidFill>
                <a:latin typeface="Urbanist"/>
                <a:ea typeface="Urbanist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Urbanist"/>
                <a:ea typeface="Urbanist"/>
              </a:rPr>
              <a:t>www.freepik.com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52" name="Google Shape;402;p35" descr="image.png"/>
          <p:cNvPicPr/>
          <p:nvPr/>
        </p:nvPicPr>
        <p:blipFill>
          <a:blip r:embed="rId2"/>
          <a:stretch/>
        </p:blipFill>
        <p:spPr>
          <a:xfrm>
            <a:off x="571680" y="2197440"/>
            <a:ext cx="961560" cy="822600"/>
          </a:xfrm>
          <a:prstGeom prst="rect">
            <a:avLst/>
          </a:prstGeom>
          <a:ln w="0">
            <a:noFill/>
          </a:ln>
        </p:spPr>
      </p:pic>
      <p:sp>
        <p:nvSpPr>
          <p:cNvPr id="253" name="Google Shape;403;p35"/>
          <p:cNvSpPr/>
          <p:nvPr/>
        </p:nvSpPr>
        <p:spPr>
          <a:xfrm>
            <a:off x="1666800" y="219096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d1d5db"/>
                </a:solidFill>
                <a:latin typeface="Urbanist"/>
                <a:ea typeface="Urbanist"/>
              </a:rPr>
              <a:t>https://png.pngtree.com/thumb_back/fw800/background/20251118/pngtree-futuristic-glowing-network-nodes-image_20423701.webp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54" name="Google Shape;404;p35"/>
          <p:cNvSpPr/>
          <p:nvPr/>
        </p:nvSpPr>
        <p:spPr>
          <a:xfrm>
            <a:off x="1666800" y="24368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d1d5db"/>
                </a:solidFill>
                <a:latin typeface="Urbanist"/>
                <a:ea typeface="Urbanist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Urbanist"/>
                <a:ea typeface="Urbanist"/>
              </a:rPr>
              <a:t>pngtree.com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55" name="Google Shape;405;p35" descr="image.png"/>
          <p:cNvPicPr/>
          <p:nvPr/>
        </p:nvPicPr>
        <p:blipFill>
          <a:blip r:embed="rId3"/>
          <a:stretch/>
        </p:blipFill>
        <p:spPr>
          <a:xfrm>
            <a:off x="571680" y="308160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56" name="Google Shape;406;p35"/>
          <p:cNvSpPr/>
          <p:nvPr/>
        </p:nvSpPr>
        <p:spPr>
          <a:xfrm>
            <a:off x="1666800" y="297576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d1d5db"/>
                </a:solidFill>
                <a:latin typeface="Urbanist"/>
                <a:ea typeface="Urbanist"/>
              </a:rPr>
              <a:t>https://img.freepik.com/premium-photo/black-woman-business-schedule-whiteboard-writing-company-planning-with-sticky-notes-african-female-employee-startup-meeting-collaboration-staff-working-with-teamwork-conversation_590464-178987.jpg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57" name="Google Shape;407;p35"/>
          <p:cNvSpPr/>
          <p:nvPr/>
        </p:nvSpPr>
        <p:spPr>
          <a:xfrm>
            <a:off x="1666800" y="34196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d1d5db"/>
                </a:solidFill>
                <a:latin typeface="Urbanist"/>
                <a:ea typeface="Urbanist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Urbanist"/>
                <a:ea typeface="Urbanist"/>
              </a:rPr>
              <a:t>www.freepik.com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58" name="Google Shape;408;p35" descr="image.png"/>
          <p:cNvPicPr/>
          <p:nvPr/>
        </p:nvPicPr>
        <p:blipFill>
          <a:blip r:embed="rId4"/>
          <a:stretch/>
        </p:blipFill>
        <p:spPr>
          <a:xfrm>
            <a:off x="571680" y="406440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59" name="Google Shape;409;p35"/>
          <p:cNvSpPr/>
          <p:nvPr/>
        </p:nvSpPr>
        <p:spPr>
          <a:xfrm>
            <a:off x="1666800" y="395856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d1d5db"/>
                </a:solidFill>
                <a:latin typeface="Urbanist"/>
                <a:ea typeface="Urbanist"/>
              </a:rPr>
              <a:t>https://static.vecteezy.com/system/resources/thumbnails/044/617/457/small/fragment-of-the-glass-facade-of-a-modern-corporate-building-at-night-modern-glass-office-in-city-big-glowing-windows-in-modern-office-buildings-at-night-in-rows-of-windows-light-shines-photo.JPG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60" name="Google Shape;410;p35"/>
          <p:cNvSpPr/>
          <p:nvPr/>
        </p:nvSpPr>
        <p:spPr>
          <a:xfrm>
            <a:off x="1666800" y="44024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d1d5db"/>
                </a:solidFill>
                <a:latin typeface="Urbanist"/>
                <a:ea typeface="Urbanist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Urbanist"/>
                <a:ea typeface="Urbanist"/>
              </a:rPr>
              <a:t>www.vecteezy.com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61" name="Google Shape;411;p35" descr="image.png"/>
          <p:cNvPicPr/>
          <p:nvPr/>
        </p:nvPicPr>
        <p:blipFill>
          <a:blip r:embed="rId5"/>
          <a:stretch/>
        </p:blipFill>
        <p:spPr>
          <a:xfrm>
            <a:off x="571680" y="5047200"/>
            <a:ext cx="1323720" cy="548280"/>
          </a:xfrm>
          <a:prstGeom prst="rect">
            <a:avLst/>
          </a:prstGeom>
          <a:ln w="0">
            <a:noFill/>
          </a:ln>
        </p:spPr>
      </p:pic>
      <p:sp>
        <p:nvSpPr>
          <p:cNvPr id="262" name="Google Shape;412;p35"/>
          <p:cNvSpPr/>
          <p:nvPr/>
        </p:nvSpPr>
        <p:spPr>
          <a:xfrm>
            <a:off x="1666800" y="494172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d1d5db"/>
                </a:solidFill>
                <a:latin typeface="Urbanist"/>
                <a:ea typeface="Urbanist"/>
              </a:rPr>
              <a:t>https://img.freepik.com/premium-photo/portrait-business-woman-accountant-dark-background-with-serious-ambition-confidence-studio-female-person-assertive-pride-company-as-employee-professional-financial-firm_590464-447580.jpg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63" name="Google Shape;413;p35"/>
          <p:cNvSpPr/>
          <p:nvPr/>
        </p:nvSpPr>
        <p:spPr>
          <a:xfrm>
            <a:off x="1666800" y="53852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d1d5db"/>
                </a:solidFill>
                <a:latin typeface="Urbanist"/>
                <a:ea typeface="Urbanist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Urbanist"/>
                <a:ea typeface="Urbanist"/>
              </a:rPr>
              <a:t>www.freepik.com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64" name="Google Shape;414;p35" descr="image.png"/>
          <p:cNvPicPr/>
          <p:nvPr/>
        </p:nvPicPr>
        <p:blipFill>
          <a:blip r:embed="rId6"/>
          <a:stretch/>
        </p:blipFill>
        <p:spPr>
          <a:xfrm>
            <a:off x="571680" y="593100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65" name="Google Shape;415;p35"/>
          <p:cNvSpPr/>
          <p:nvPr/>
        </p:nvSpPr>
        <p:spPr>
          <a:xfrm>
            <a:off x="1666800" y="592452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d1d5db"/>
                </a:solidFill>
                <a:latin typeface="Urbanist"/>
                <a:ea typeface="Urbanist"/>
              </a:rPr>
              <a:t>https://images.unsplash.com/photo-1653387300291-bfa1eeb90e16?fm=jpg&amp;q=60&amp;w=3000&amp;ixlib=rb-4.1.0&amp;ixid=M3wxMjA3fDB8MHxwaG90by1yZWxhdGVkfDE0fHx8ZW58MHx8fHx8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66" name="Google Shape;416;p35"/>
          <p:cNvSpPr/>
          <p:nvPr/>
        </p:nvSpPr>
        <p:spPr>
          <a:xfrm>
            <a:off x="1666800" y="61700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d1d5db"/>
                </a:solidFill>
                <a:latin typeface="Urbanist"/>
                <a:ea typeface="Urbanist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Urbanist"/>
                <a:ea typeface="Urbanist"/>
              </a:rPr>
              <a:t>unsplash.com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67" name="Google Shape;417;p35"/>
          <p:cNvSpPr/>
          <p:nvPr/>
        </p:nvSpPr>
        <p:spPr>
          <a:xfrm>
            <a:off x="571680" y="30132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Image Sources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01DA49B-C211-4011-A226-79C6EFD8959D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423;p36" descr="image.png"/>
          <p:cNvPicPr/>
          <p:nvPr/>
        </p:nvPicPr>
        <p:blipFill>
          <a:blip r:embed="rId1"/>
          <a:stretch/>
        </p:blipFill>
        <p:spPr>
          <a:xfrm>
            <a:off x="571680" y="36716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69" name="Google Shape;424;p36"/>
          <p:cNvSpPr/>
          <p:nvPr/>
        </p:nvSpPr>
        <p:spPr>
          <a:xfrm>
            <a:off x="1666800" y="366516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d1d5db"/>
                </a:solidFill>
                <a:latin typeface="Urbanist"/>
                <a:ea typeface="Urbanist"/>
              </a:rPr>
              <a:t>https://i.redd.it/igbceqmmbaw21.jpg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70" name="Google Shape;425;p36"/>
          <p:cNvSpPr/>
          <p:nvPr/>
        </p:nvSpPr>
        <p:spPr>
          <a:xfrm>
            <a:off x="1666800" y="39110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d1d5db"/>
                </a:solidFill>
                <a:latin typeface="Urbanist"/>
                <a:ea typeface="Urbanist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Urbanist"/>
                <a:ea typeface="Urbanist"/>
              </a:rPr>
              <a:t>www.reddit.com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71" name="Google Shape;426;p36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Image Sources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C6F071-2205-41AF-B142-4AC6EE7ED728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85;p13"/>
          <p:cNvSpPr/>
          <p:nvPr/>
        </p:nvSpPr>
        <p:spPr>
          <a:xfrm>
            <a:off x="2190600" y="2824200"/>
            <a:ext cx="7810200" cy="109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US" sz="3600" spc="-1" strike="noStrike">
                <a:solidFill>
                  <a:srgbClr val="f5f5f5"/>
                </a:solidFill>
                <a:latin typeface="Urbanist Light"/>
                <a:ea typeface="Urbanist Light"/>
              </a:rPr>
              <a:t> </a:t>
            </a:r>
            <a:r>
              <a:rPr b="0" i="1" lang="en-US" sz="3600" spc="-1" strike="noStrike">
                <a:solidFill>
                  <a:srgbClr val="f5f5f5"/>
                </a:solidFill>
                <a:latin typeface="Urbanist Light"/>
                <a:ea typeface="Urbanist Light"/>
              </a:rPr>
              <a:t>"Innovation distinguishes between a leader and a follower." 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46" name="Google Shape;86;p13"/>
          <p:cNvSpPr/>
          <p:nvPr/>
        </p:nvSpPr>
        <p:spPr>
          <a:xfrm>
            <a:off x="5396040" y="4214880"/>
            <a:ext cx="13996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1800" spc="-1" strike="noStrike">
                <a:solidFill>
                  <a:srgbClr val="deff9a"/>
                </a:solidFill>
                <a:latin typeface="Urbanist"/>
                <a:ea typeface="Urbanist"/>
              </a:rPr>
              <a:t>— </a:t>
            </a:r>
            <a:r>
              <a:rPr b="1" i="1" lang="en-US" sz="1800" spc="-1" strike="noStrike">
                <a:solidFill>
                  <a:srgbClr val="deff9a"/>
                </a:solidFill>
                <a:latin typeface="Urbanist"/>
                <a:ea typeface="Urbanist"/>
              </a:rPr>
              <a:t>Steve Jobs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169691-4F78-40FE-B65F-F00DFFD91725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92;p14" descr="image.png"/>
          <p:cNvPicPr/>
          <p:nvPr/>
        </p:nvPicPr>
        <p:blipFill>
          <a:blip r:embed="rId1"/>
          <a:stretch/>
        </p:blipFill>
        <p:spPr>
          <a:xfrm>
            <a:off x="6381720" y="2004840"/>
            <a:ext cx="5238360" cy="3809520"/>
          </a:xfrm>
          <a:prstGeom prst="rect">
            <a:avLst/>
          </a:prstGeom>
          <a:ln w="0">
            <a:noFill/>
          </a:ln>
        </p:spPr>
      </p:pic>
      <p:sp>
        <p:nvSpPr>
          <p:cNvPr id="48" name="Google Shape;93;p14"/>
          <p:cNvSpPr/>
          <p:nvPr/>
        </p:nvSpPr>
        <p:spPr>
          <a:xfrm>
            <a:off x="571680" y="3001320"/>
            <a:ext cx="523836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The current market is fragmented, leading to inefficiencies in data processing and user retention. Competitors offer siloed solutions that force users to juggle multiple platforms.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49" name="Google Shape;94;p14" descr="image.png"/>
          <p:cNvPicPr/>
          <p:nvPr/>
        </p:nvPicPr>
        <p:blipFill>
          <a:blip r:embed="rId2"/>
          <a:stretch/>
        </p:blipFill>
        <p:spPr>
          <a:xfrm>
            <a:off x="6391440" y="2014560"/>
            <a:ext cx="3476160" cy="180720"/>
          </a:xfrm>
          <a:prstGeom prst="rect">
            <a:avLst/>
          </a:prstGeom>
          <a:ln w="0">
            <a:noFill/>
          </a:ln>
        </p:spPr>
      </p:pic>
      <p:sp>
        <p:nvSpPr>
          <p:cNvPr id="50" name="Google Shape;95;p14"/>
          <p:cNvSpPr/>
          <p:nvPr/>
        </p:nvSpPr>
        <p:spPr>
          <a:xfrm>
            <a:off x="923760" y="4014000"/>
            <a:ext cx="28080" cy="20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•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51" name="Google Shape;96;p14"/>
          <p:cNvSpPr/>
          <p:nvPr/>
        </p:nvSpPr>
        <p:spPr>
          <a:xfrm>
            <a:off x="952560" y="4014720"/>
            <a:ext cx="485748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44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High friction in user onboarding.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52" name="Google Shape;97;p14"/>
          <p:cNvSpPr/>
          <p:nvPr/>
        </p:nvSpPr>
        <p:spPr>
          <a:xfrm>
            <a:off x="923760" y="4287960"/>
            <a:ext cx="28080" cy="20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•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53" name="Google Shape;98;p14"/>
          <p:cNvSpPr/>
          <p:nvPr/>
        </p:nvSpPr>
        <p:spPr>
          <a:xfrm>
            <a:off x="952560" y="4289040"/>
            <a:ext cx="485748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44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Data interoperability issues.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54" name="Google Shape;99;p14"/>
          <p:cNvSpPr/>
          <p:nvPr/>
        </p:nvSpPr>
        <p:spPr>
          <a:xfrm>
            <a:off x="923760" y="4562280"/>
            <a:ext cx="28080" cy="20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•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55" name="Google Shape;100;p14"/>
          <p:cNvSpPr/>
          <p:nvPr/>
        </p:nvSpPr>
        <p:spPr>
          <a:xfrm>
            <a:off x="952560" y="4563360"/>
            <a:ext cx="485748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44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Lack of real-time analytics.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56" name="Google Shape;101;p14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The Problem Landscape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041DD45-AB8D-4668-9D46-AE6894D5384D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107;p15"/>
          <p:cNvSpPr/>
          <p:nvPr/>
        </p:nvSpPr>
        <p:spPr>
          <a:xfrm>
            <a:off x="571680" y="571680"/>
            <a:ext cx="52002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Our Solution</a:t>
            </a:r>
            <a:endParaRPr b="0" lang="en-HK" sz="3750" spc="-1" strike="noStrike">
              <a:latin typeface="Arial"/>
            </a:endParaRPr>
          </a:p>
        </p:txBody>
      </p:sp>
      <p:pic>
        <p:nvPicPr>
          <p:cNvPr id="58" name="Google Shape;108;p15" descr="image.png"/>
          <p:cNvPicPr/>
          <p:nvPr/>
        </p:nvPicPr>
        <p:blipFill>
          <a:blip r:embed="rId1"/>
          <a:stretch/>
        </p:blipFill>
        <p:spPr>
          <a:xfrm>
            <a:off x="6840000" y="360000"/>
            <a:ext cx="4975560" cy="5597640"/>
          </a:xfrm>
          <a:prstGeom prst="rect">
            <a:avLst/>
          </a:prstGeom>
          <a:ln w="0">
            <a:noFill/>
          </a:ln>
        </p:spPr>
      </p:pic>
      <p:sp>
        <p:nvSpPr>
          <p:cNvPr id="59" name="Google Shape;109;p15"/>
          <p:cNvSpPr/>
          <p:nvPr/>
        </p:nvSpPr>
        <p:spPr>
          <a:xfrm>
            <a:off x="571680" y="3001320"/>
            <a:ext cx="495252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Project Beta unifies these disparate workflows into a single, cohesive ecosystem.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60" name="Google Shape;110;p15"/>
          <p:cNvSpPr/>
          <p:nvPr/>
        </p:nvSpPr>
        <p:spPr>
          <a:xfrm>
            <a:off x="571680" y="4033800"/>
            <a:ext cx="495252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By leveraging advanced node-based architecture, we provide seamless integration and real-time data flow, solving the interoperability crisis once and for all.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5359AC-0754-469D-BFCB-A72606B55115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116;p16" descr="image.png"/>
          <p:cNvPicPr/>
          <p:nvPr/>
        </p:nvPicPr>
        <p:blipFill>
          <a:blip r:embed="rId1"/>
          <a:stretch/>
        </p:blipFill>
        <p:spPr>
          <a:xfrm>
            <a:off x="571680" y="2673720"/>
            <a:ext cx="3492360" cy="2472120"/>
          </a:xfrm>
          <a:prstGeom prst="rect">
            <a:avLst/>
          </a:prstGeom>
          <a:ln w="0">
            <a:noFill/>
          </a:ln>
        </p:spPr>
      </p:pic>
      <p:pic>
        <p:nvPicPr>
          <p:cNvPr id="62" name="Google Shape;117;p16" descr="image.png"/>
          <p:cNvPicPr/>
          <p:nvPr/>
        </p:nvPicPr>
        <p:blipFill>
          <a:blip r:embed="rId2"/>
          <a:stretch/>
        </p:blipFill>
        <p:spPr>
          <a:xfrm>
            <a:off x="4349880" y="2673720"/>
            <a:ext cx="3492360" cy="2472120"/>
          </a:xfrm>
          <a:prstGeom prst="rect">
            <a:avLst/>
          </a:prstGeom>
          <a:ln w="0">
            <a:noFill/>
          </a:ln>
        </p:spPr>
      </p:pic>
      <p:pic>
        <p:nvPicPr>
          <p:cNvPr id="63" name="Google Shape;118;p16" descr="image.png"/>
          <p:cNvPicPr/>
          <p:nvPr/>
        </p:nvPicPr>
        <p:blipFill>
          <a:blip r:embed="rId3"/>
          <a:stretch/>
        </p:blipFill>
        <p:spPr>
          <a:xfrm>
            <a:off x="8128080" y="2673720"/>
            <a:ext cx="3492360" cy="2472120"/>
          </a:xfrm>
          <a:prstGeom prst="rect">
            <a:avLst/>
          </a:prstGeom>
          <a:ln w="0">
            <a:noFill/>
          </a:ln>
        </p:spPr>
      </p:pic>
      <p:pic>
        <p:nvPicPr>
          <p:cNvPr id="64" name="Google Shape;119;p16" descr="image.png"/>
          <p:cNvPicPr/>
          <p:nvPr/>
        </p:nvPicPr>
        <p:blipFill>
          <a:blip r:embed="rId4"/>
          <a:stretch/>
        </p:blipFill>
        <p:spPr>
          <a:xfrm>
            <a:off x="2151000" y="2968920"/>
            <a:ext cx="333000" cy="380520"/>
          </a:xfrm>
          <a:prstGeom prst="rect">
            <a:avLst/>
          </a:prstGeom>
          <a:ln w="0">
            <a:noFill/>
          </a:ln>
        </p:spPr>
      </p:pic>
      <p:sp>
        <p:nvSpPr>
          <p:cNvPr id="65" name="Google Shape;120;p16"/>
          <p:cNvSpPr/>
          <p:nvPr/>
        </p:nvSpPr>
        <p:spPr>
          <a:xfrm>
            <a:off x="1962720" y="3540600"/>
            <a:ext cx="70956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5f5f5"/>
                </a:solidFill>
                <a:latin typeface="Urbanist"/>
                <a:ea typeface="Urbanist"/>
              </a:rPr>
              <a:t>Speed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6" name="Google Shape;121;p16"/>
          <p:cNvSpPr/>
          <p:nvPr/>
        </p:nvSpPr>
        <p:spPr>
          <a:xfrm>
            <a:off x="866880" y="4131000"/>
            <a:ext cx="290160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Reduce processing time by 40% through optimized algorithms.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67" name="Google Shape;122;p16" descr="image.png"/>
          <p:cNvPicPr/>
          <p:nvPr/>
        </p:nvPicPr>
        <p:blipFill>
          <a:blip r:embed="rId5"/>
          <a:stretch/>
        </p:blipFill>
        <p:spPr>
          <a:xfrm>
            <a:off x="5929200" y="2968920"/>
            <a:ext cx="333000" cy="380520"/>
          </a:xfrm>
          <a:prstGeom prst="rect">
            <a:avLst/>
          </a:prstGeom>
          <a:ln w="0">
            <a:noFill/>
          </a:ln>
        </p:spPr>
      </p:pic>
      <p:sp>
        <p:nvSpPr>
          <p:cNvPr id="68" name="Google Shape;123;p16"/>
          <p:cNvSpPr/>
          <p:nvPr/>
        </p:nvSpPr>
        <p:spPr>
          <a:xfrm>
            <a:off x="5515920" y="3540600"/>
            <a:ext cx="115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5f5f5"/>
                </a:solidFill>
                <a:latin typeface="Urbanist"/>
                <a:ea typeface="Urbanist"/>
              </a:rPr>
              <a:t>Scalability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9" name="Google Shape;124;p16"/>
          <p:cNvSpPr/>
          <p:nvPr/>
        </p:nvSpPr>
        <p:spPr>
          <a:xfrm>
            <a:off x="4645080" y="4131000"/>
            <a:ext cx="290160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Architecture designed to handle 10x user load without latency.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70" name="Google Shape;125;p16" descr="image.png"/>
          <p:cNvPicPr/>
          <p:nvPr/>
        </p:nvPicPr>
        <p:blipFill>
          <a:blip r:embed="rId6"/>
          <a:stretch/>
        </p:blipFill>
        <p:spPr>
          <a:xfrm>
            <a:off x="9683640" y="2968920"/>
            <a:ext cx="380520" cy="380520"/>
          </a:xfrm>
          <a:prstGeom prst="rect">
            <a:avLst/>
          </a:prstGeom>
          <a:ln w="0">
            <a:noFill/>
          </a:ln>
        </p:spPr>
      </p:pic>
      <p:sp>
        <p:nvSpPr>
          <p:cNvPr id="71" name="Google Shape;126;p16"/>
          <p:cNvSpPr/>
          <p:nvPr/>
        </p:nvSpPr>
        <p:spPr>
          <a:xfrm>
            <a:off x="9419400" y="3540600"/>
            <a:ext cx="909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5f5f5"/>
                </a:solidFill>
                <a:latin typeface="Urbanist"/>
                <a:ea typeface="Urbanist"/>
              </a:rPr>
              <a:t>Security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72" name="Google Shape;127;p16"/>
          <p:cNvSpPr/>
          <p:nvPr/>
        </p:nvSpPr>
        <p:spPr>
          <a:xfrm>
            <a:off x="8423280" y="4131000"/>
            <a:ext cx="290160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Enterprise-grade encryption for all data at rest and in transit.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73" name="Google Shape;128;p16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Core Objectives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C8B0C5-95BF-46F2-85D4-1DB46D4CE110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134;p17" descr="image.png"/>
          <p:cNvPicPr/>
          <p:nvPr/>
        </p:nvPicPr>
        <p:blipFill>
          <a:blip r:embed="rId1"/>
          <a:stretch/>
        </p:blipFill>
        <p:spPr>
          <a:xfrm>
            <a:off x="571680" y="2765160"/>
            <a:ext cx="5238360" cy="2289240"/>
          </a:xfrm>
          <a:prstGeom prst="rect">
            <a:avLst/>
          </a:prstGeom>
          <a:ln w="0">
            <a:noFill/>
          </a:ln>
        </p:spPr>
      </p:pic>
      <p:pic>
        <p:nvPicPr>
          <p:cNvPr id="75" name="Google Shape;135;p17" descr="image.png"/>
          <p:cNvPicPr/>
          <p:nvPr/>
        </p:nvPicPr>
        <p:blipFill>
          <a:blip r:embed="rId2"/>
          <a:stretch/>
        </p:blipFill>
        <p:spPr>
          <a:xfrm>
            <a:off x="6381720" y="2765160"/>
            <a:ext cx="5238360" cy="2289240"/>
          </a:xfrm>
          <a:prstGeom prst="rect">
            <a:avLst/>
          </a:prstGeom>
          <a:ln w="0">
            <a:noFill/>
          </a:ln>
        </p:spPr>
      </p:pic>
      <p:sp>
        <p:nvSpPr>
          <p:cNvPr id="76" name="Google Shape;136;p17"/>
          <p:cNvSpPr/>
          <p:nvPr/>
        </p:nvSpPr>
        <p:spPr>
          <a:xfrm>
            <a:off x="961920" y="3155760"/>
            <a:ext cx="46803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deff9a"/>
                </a:solidFill>
                <a:latin typeface="Urbanist"/>
                <a:ea typeface="Urbanist"/>
              </a:rPr>
              <a:t>Market Trends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77" name="Google Shape;137;p17"/>
          <p:cNvSpPr/>
          <p:nvPr/>
        </p:nvSpPr>
        <p:spPr>
          <a:xfrm>
            <a:off x="961920" y="3669840"/>
            <a:ext cx="445752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Demand for unified platforms is growing at 12% CAGR. Users are increasingly prioritizing UX and integration capabilities over single-feature depth.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78" name="Google Shape;138;p17"/>
          <p:cNvSpPr/>
          <p:nvPr/>
        </p:nvSpPr>
        <p:spPr>
          <a:xfrm>
            <a:off x="6772320" y="3155760"/>
            <a:ext cx="46803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deff9a"/>
                </a:solidFill>
                <a:latin typeface="Urbanist"/>
                <a:ea typeface="Urbanist"/>
              </a:rPr>
              <a:t>Competitive Edge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79" name="Google Shape;139;p17"/>
          <p:cNvSpPr/>
          <p:nvPr/>
        </p:nvSpPr>
        <p:spPr>
          <a:xfrm>
            <a:off x="6772320" y="3669840"/>
            <a:ext cx="445752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While competitors focus on legacy support, Project Beta is cloud-native. Our cost structure is 20% leaner, allowing for aggressive pricing strategies.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80" name="Google Shape;140;p17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Market Analysis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0B9F0B-0EF6-467E-904D-DF7133618004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146;p18"/>
          <p:cNvSpPr/>
          <p:nvPr/>
        </p:nvSpPr>
        <p:spPr>
          <a:xfrm>
            <a:off x="571680" y="3257640"/>
            <a:ext cx="33649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7500" spc="-1" strike="noStrike">
                <a:solidFill>
                  <a:srgbClr val="deff9a"/>
                </a:solidFill>
                <a:latin typeface="Urbanist"/>
                <a:ea typeface="Urbanist"/>
              </a:rPr>
              <a:t>300%</a:t>
            </a:r>
            <a:endParaRPr b="0" lang="en-HK" sz="7500" spc="-1" strike="noStrike">
              <a:latin typeface="Arial"/>
            </a:endParaRPr>
          </a:p>
        </p:txBody>
      </p:sp>
      <p:sp>
        <p:nvSpPr>
          <p:cNvPr id="82" name="Google Shape;147;p18"/>
          <p:cNvSpPr/>
          <p:nvPr/>
        </p:nvSpPr>
        <p:spPr>
          <a:xfrm>
            <a:off x="571680" y="4305240"/>
            <a:ext cx="336492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fffff"/>
                </a:solidFill>
                <a:latin typeface="Urbanist Medium"/>
                <a:ea typeface="Urbanist Medium"/>
              </a:rPr>
              <a:t>User Growth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83" name="Google Shape;148;p18"/>
          <p:cNvSpPr/>
          <p:nvPr/>
        </p:nvSpPr>
        <p:spPr>
          <a:xfrm>
            <a:off x="4413240" y="3257640"/>
            <a:ext cx="33649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7500" spc="-1" strike="noStrike">
                <a:solidFill>
                  <a:srgbClr val="deff9a"/>
                </a:solidFill>
                <a:latin typeface="Urbanist"/>
                <a:ea typeface="Urbanist"/>
              </a:rPr>
              <a:t>99.9%</a:t>
            </a:r>
            <a:endParaRPr b="0" lang="en-HK" sz="7500" spc="-1" strike="noStrike">
              <a:latin typeface="Arial"/>
            </a:endParaRPr>
          </a:p>
        </p:txBody>
      </p:sp>
      <p:sp>
        <p:nvSpPr>
          <p:cNvPr id="84" name="Google Shape;149;p18"/>
          <p:cNvSpPr/>
          <p:nvPr/>
        </p:nvSpPr>
        <p:spPr>
          <a:xfrm>
            <a:off x="4413240" y="4305240"/>
            <a:ext cx="336492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fffff"/>
                </a:solidFill>
                <a:latin typeface="Urbanist Medium"/>
                <a:ea typeface="Urbanist Medium"/>
              </a:rPr>
              <a:t>Uptime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85" name="Google Shape;150;p18"/>
          <p:cNvSpPr/>
          <p:nvPr/>
        </p:nvSpPr>
        <p:spPr>
          <a:xfrm>
            <a:off x="8254800" y="3257640"/>
            <a:ext cx="33649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7500" spc="-1" strike="noStrike">
                <a:solidFill>
                  <a:srgbClr val="deff9a"/>
                </a:solidFill>
                <a:latin typeface="Urbanist"/>
                <a:ea typeface="Urbanist"/>
              </a:rPr>
              <a:t>150+</a:t>
            </a:r>
            <a:endParaRPr b="0" lang="en-HK" sz="7500" spc="-1" strike="noStrike">
              <a:latin typeface="Arial"/>
            </a:endParaRPr>
          </a:p>
        </p:txBody>
      </p:sp>
      <p:sp>
        <p:nvSpPr>
          <p:cNvPr id="86" name="Google Shape;151;p18"/>
          <p:cNvSpPr/>
          <p:nvPr/>
        </p:nvSpPr>
        <p:spPr>
          <a:xfrm>
            <a:off x="8254800" y="4305240"/>
            <a:ext cx="336492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fffff"/>
                </a:solidFill>
                <a:latin typeface="Urbanist Medium"/>
                <a:ea typeface="Urbanist Medium"/>
              </a:rPr>
              <a:t>Enterprise Clients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87" name="Google Shape;152;p18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Key Success Metrics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E9FAA16-221A-45E0-AF9A-5957EA6D5CEB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158;p19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760" cy="4752720"/>
          </a:xfrm>
          <a:prstGeom prst="rect">
            <a:avLst/>
          </a:prstGeom>
          <a:ln w="0">
            <a:noFill/>
          </a:ln>
        </p:spPr>
      </p:pic>
      <p:sp>
        <p:nvSpPr>
          <p:cNvPr id="89" name="Google Shape;159;p19"/>
          <p:cNvSpPr/>
          <p:nvPr/>
        </p:nvSpPr>
        <p:spPr>
          <a:xfrm>
            <a:off x="571680" y="4758480"/>
            <a:ext cx="110487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i="1" lang="en-US" sz="1350" spc="-1" strike="noStrike">
                <a:solidFill>
                  <a:srgbClr val="9ca3af"/>
                </a:solidFill>
                <a:latin typeface="Urbanist"/>
                <a:ea typeface="Urbanist"/>
              </a:rPr>
              <a:t>Consistent quarter-over-quarter growth driven by new enterprise adoption.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90" name="Google Shape;160;p19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Performance Overview (Revenue in M)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D624F7-6777-4CA2-838B-21183E0EF332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en-HK</dc:language>
  <cp:lastModifiedBy/>
  <dcterms:modified xsi:type="dcterms:W3CDTF">2026-01-06T23:19:59Z</dcterms:modified>
  <cp:revision>1</cp:revision>
  <dc:subject/>
  <dc:title/>
</cp:coreProperties>
</file>