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6858000" cx="12192000"/>
  <p:notesSz cx="6858000" cy="9144000"/>
  <p:embeddedFontLst>
    <p:embeddedFont>
      <p:font typeface="Urbanist Light"/>
      <p:regular r:id="rId31"/>
      <p:bold r:id="rId32"/>
      <p:italic r:id="rId33"/>
      <p:boldItalic r:id="rId34"/>
    </p:embeddedFont>
    <p:embeddedFont>
      <p:font typeface="Urbanist Medium"/>
      <p:regular r:id="rId35"/>
      <p:bold r:id="rId36"/>
      <p:italic r:id="rId37"/>
      <p:boldItalic r:id="rId38"/>
    </p:embeddedFont>
    <p:embeddedFont>
      <p:font typeface="Urbanist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F02C55A-D4A2-4D26-A85D-C20035D0DACD}">
  <a:tblStyle styleId="{2F02C55A-D4A2-4D26-A85D-C20035D0DAC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Urbanist-bold.fntdata"/><Relationship Id="rId20" Type="http://schemas.openxmlformats.org/officeDocument/2006/relationships/slide" Target="slides/slide14.xml"/><Relationship Id="rId42" Type="http://schemas.openxmlformats.org/officeDocument/2006/relationships/font" Target="fonts/Urbanist-boldItalic.fntdata"/><Relationship Id="rId41" Type="http://schemas.openxmlformats.org/officeDocument/2006/relationships/font" Target="fonts/Urbanist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UrbanistLight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UrbanistLight-italic.fntdata"/><Relationship Id="rId10" Type="http://schemas.openxmlformats.org/officeDocument/2006/relationships/slide" Target="slides/slide4.xml"/><Relationship Id="rId32" Type="http://schemas.openxmlformats.org/officeDocument/2006/relationships/font" Target="fonts/UrbanistLight-bold.fntdata"/><Relationship Id="rId13" Type="http://schemas.openxmlformats.org/officeDocument/2006/relationships/slide" Target="slides/slide7.xml"/><Relationship Id="rId35" Type="http://schemas.openxmlformats.org/officeDocument/2006/relationships/font" Target="fonts/UrbanistMedium-regular.fntdata"/><Relationship Id="rId12" Type="http://schemas.openxmlformats.org/officeDocument/2006/relationships/slide" Target="slides/slide6.xml"/><Relationship Id="rId34" Type="http://schemas.openxmlformats.org/officeDocument/2006/relationships/font" Target="fonts/UrbanistLight-boldItalic.fntdata"/><Relationship Id="rId15" Type="http://schemas.openxmlformats.org/officeDocument/2006/relationships/slide" Target="slides/slide9.xml"/><Relationship Id="rId37" Type="http://schemas.openxmlformats.org/officeDocument/2006/relationships/font" Target="fonts/UrbanistMedium-italic.fntdata"/><Relationship Id="rId14" Type="http://schemas.openxmlformats.org/officeDocument/2006/relationships/slide" Target="slides/slide8.xml"/><Relationship Id="rId36" Type="http://schemas.openxmlformats.org/officeDocument/2006/relationships/font" Target="fonts/UrbanistMedium-bold.fntdata"/><Relationship Id="rId17" Type="http://schemas.openxmlformats.org/officeDocument/2006/relationships/slide" Target="slides/slide11.xml"/><Relationship Id="rId39" Type="http://schemas.openxmlformats.org/officeDocument/2006/relationships/font" Target="fonts/Urbanist-regular.fntdata"/><Relationship Id="rId16" Type="http://schemas.openxmlformats.org/officeDocument/2006/relationships/slide" Target="slides/slide10.xml"/><Relationship Id="rId38" Type="http://schemas.openxmlformats.org/officeDocument/2006/relationships/font" Target="fonts/UrbanistMedium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16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image" Target="../media/image13.png"/><Relationship Id="rId8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3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27.png"/><Relationship Id="rId5" Type="http://schemas.openxmlformats.org/officeDocument/2006/relationships/image" Target="../media/image24.png"/><Relationship Id="rId6" Type="http://schemas.openxmlformats.org/officeDocument/2006/relationships/image" Target="../media/image36.png"/><Relationship Id="rId7" Type="http://schemas.openxmlformats.org/officeDocument/2006/relationships/image" Target="../media/image3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png"/><Relationship Id="rId4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38.png"/><Relationship Id="rId5" Type="http://schemas.openxmlformats.org/officeDocument/2006/relationships/image" Target="../media/image4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48.png"/><Relationship Id="rId5" Type="http://schemas.openxmlformats.org/officeDocument/2006/relationships/image" Target="../media/image30.png"/><Relationship Id="rId6" Type="http://schemas.openxmlformats.org/officeDocument/2006/relationships/image" Target="../media/image2.png"/><Relationship Id="rId7" Type="http://schemas.openxmlformats.org/officeDocument/2006/relationships/image" Target="../media/image39.png"/><Relationship Id="rId8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image" Target="../media/image25.png"/><Relationship Id="rId5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Relationship Id="rId4" Type="http://schemas.openxmlformats.org/officeDocument/2006/relationships/image" Target="../media/image44.png"/><Relationship Id="rId5" Type="http://schemas.openxmlformats.org/officeDocument/2006/relationships/image" Target="../media/image37.png"/><Relationship Id="rId6" Type="http://schemas.openxmlformats.org/officeDocument/2006/relationships/image" Target="../media/image3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Relationship Id="rId4" Type="http://schemas.openxmlformats.org/officeDocument/2006/relationships/image" Target="../media/image46.png"/><Relationship Id="rId9" Type="http://schemas.openxmlformats.org/officeDocument/2006/relationships/image" Target="../media/image45.png"/><Relationship Id="rId5" Type="http://schemas.openxmlformats.org/officeDocument/2006/relationships/image" Target="../media/image43.png"/><Relationship Id="rId6" Type="http://schemas.openxmlformats.org/officeDocument/2006/relationships/image" Target="../media/image49.png"/><Relationship Id="rId7" Type="http://schemas.openxmlformats.org/officeDocument/2006/relationships/image" Target="../media/image41.png"/><Relationship Id="rId8" Type="http://schemas.openxmlformats.org/officeDocument/2006/relationships/image" Target="../media/image4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Relationship Id="rId4" Type="http://schemas.openxmlformats.org/officeDocument/2006/relationships/image" Target="../media/image4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.png"/><Relationship Id="rId5" Type="http://schemas.openxmlformats.org/officeDocument/2006/relationships/image" Target="../media/image30.png"/><Relationship Id="rId6" Type="http://schemas.openxmlformats.org/officeDocument/2006/relationships/image" Target="../media/image2.png"/><Relationship Id="rId7" Type="http://schemas.openxmlformats.org/officeDocument/2006/relationships/image" Target="../media/image7.png"/><Relationship Id="rId8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9.png"/><Relationship Id="rId5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2190750" y="2824162"/>
            <a:ext cx="78105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3600" u="none" cap="none" strike="noStrike">
                <a:solidFill>
                  <a:srgbClr val="F5F5F5"/>
                </a:solidFill>
                <a:latin typeface="Urbanist Light"/>
                <a:ea typeface="Urbanist Light"/>
                <a:cs typeface="Urbanist Light"/>
                <a:sym typeface="Urbanist Light"/>
              </a:rPr>
              <a:t> "Innovation distinguishes between a leader and a follower." 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5395912" y="4214812"/>
            <a:ext cx="14001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— Steve Jobs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79" name="Google Shape;17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0" name="Google Shape;18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339280"/>
            <a:ext cx="3492549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1" name="Google Shape;181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9799" y="2339280"/>
            <a:ext cx="3492549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2" name="Google Shape;182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28099" y="2339280"/>
            <a:ext cx="3492549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2"/>
          <p:cNvSpPr txBox="1"/>
          <p:nvPr/>
        </p:nvSpPr>
        <p:spPr>
          <a:xfrm>
            <a:off x="571500" y="5034855"/>
            <a:ext cx="3492549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Strategy &amp; Scope</a:t>
            </a:r>
            <a:endParaRPr/>
          </a:p>
        </p:txBody>
      </p:sp>
      <p:sp>
        <p:nvSpPr>
          <p:cNvPr id="184" name="Google Shape;184;p22"/>
          <p:cNvSpPr txBox="1"/>
          <p:nvPr/>
        </p:nvSpPr>
        <p:spPr>
          <a:xfrm>
            <a:off x="4349799" y="5034855"/>
            <a:ext cx="3492549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Infrastructure Setup</a:t>
            </a:r>
            <a:endParaRPr/>
          </a:p>
        </p:txBody>
      </p:sp>
      <p:sp>
        <p:nvSpPr>
          <p:cNvPr id="185" name="Google Shape;185;p22"/>
          <p:cNvSpPr txBox="1"/>
          <p:nvPr/>
        </p:nvSpPr>
        <p:spPr>
          <a:xfrm>
            <a:off x="8128099" y="5034855"/>
            <a:ext cx="3492549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Team Assembly</a:t>
            </a:r>
            <a:endParaRPr/>
          </a:p>
        </p:txBody>
      </p:sp>
      <p:pic>
        <p:nvPicPr>
          <p:cNvPr descr="image.png" id="186" name="Google Shape;186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1025" y="2348805"/>
            <a:ext cx="3473499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7" name="Google Shape;187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59324" y="2348805"/>
            <a:ext cx="3473499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8" name="Google Shape;188;p2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137624" y="2348805"/>
            <a:ext cx="3473499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2"/>
          <p:cNvSpPr txBox="1"/>
          <p:nvPr/>
        </p:nvSpPr>
        <p:spPr>
          <a:xfrm>
            <a:off x="571500" y="571500"/>
            <a:ext cx="11601450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5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Phase 1: Initiation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94" name="Google Shape;19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3"/>
          <p:cNvSpPr txBox="1"/>
          <p:nvPr/>
        </p:nvSpPr>
        <p:spPr>
          <a:xfrm>
            <a:off x="571500" y="571500"/>
            <a:ext cx="5200650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5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Phase 2: Development</a:t>
            </a:r>
            <a:endParaRPr/>
          </a:p>
        </p:txBody>
      </p:sp>
      <p:pic>
        <p:nvPicPr>
          <p:cNvPr descr="image.png" id="196" name="Google Shape;19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3"/>
          <p:cNvSpPr txBox="1"/>
          <p:nvPr/>
        </p:nvSpPr>
        <p:spPr>
          <a:xfrm>
            <a:off x="571500" y="2572047"/>
            <a:ext cx="495300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The core engineering phase focuses on backend scalability.</a:t>
            </a:r>
            <a:endParaRPr/>
          </a:p>
        </p:txBody>
      </p:sp>
      <p:sp>
        <p:nvSpPr>
          <p:cNvPr id="198" name="Google Shape;198;p23"/>
          <p:cNvSpPr txBox="1"/>
          <p:nvPr/>
        </p:nvSpPr>
        <p:spPr>
          <a:xfrm>
            <a:off x="723900" y="3586222"/>
            <a:ext cx="3810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•</a:t>
            </a:r>
            <a:endParaRPr/>
          </a:p>
        </p:txBody>
      </p:sp>
      <p:sp>
        <p:nvSpPr>
          <p:cNvPr id="199" name="Google Shape;199;p23"/>
          <p:cNvSpPr txBox="1"/>
          <p:nvPr/>
        </p:nvSpPr>
        <p:spPr>
          <a:xfrm>
            <a:off x="1238250" y="3585269"/>
            <a:ext cx="428625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810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API Development completed.</a:t>
            </a:r>
            <a:endParaRPr/>
          </a:p>
        </p:txBody>
      </p:sp>
      <p:sp>
        <p:nvSpPr>
          <p:cNvPr id="200" name="Google Shape;200;p23"/>
          <p:cNvSpPr txBox="1"/>
          <p:nvPr/>
        </p:nvSpPr>
        <p:spPr>
          <a:xfrm>
            <a:off x="723900" y="4159507"/>
            <a:ext cx="3810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•</a:t>
            </a:r>
            <a:endParaRPr/>
          </a:p>
        </p:txBody>
      </p:sp>
      <p:sp>
        <p:nvSpPr>
          <p:cNvPr id="201" name="Google Shape;201;p23"/>
          <p:cNvSpPr txBox="1"/>
          <p:nvPr/>
        </p:nvSpPr>
        <p:spPr>
          <a:xfrm>
            <a:off x="1238250" y="4158555"/>
            <a:ext cx="428625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810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Database migration successful.</a:t>
            </a:r>
            <a:endParaRPr/>
          </a:p>
        </p:txBody>
      </p:sp>
      <p:sp>
        <p:nvSpPr>
          <p:cNvPr id="202" name="Google Shape;202;p23"/>
          <p:cNvSpPr txBox="1"/>
          <p:nvPr/>
        </p:nvSpPr>
        <p:spPr>
          <a:xfrm>
            <a:off x="723900" y="4732793"/>
            <a:ext cx="3810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•</a:t>
            </a:r>
            <a:endParaRPr/>
          </a:p>
        </p:txBody>
      </p:sp>
      <p:sp>
        <p:nvSpPr>
          <p:cNvPr id="203" name="Google Shape;203;p23"/>
          <p:cNvSpPr txBox="1"/>
          <p:nvPr/>
        </p:nvSpPr>
        <p:spPr>
          <a:xfrm>
            <a:off x="1238250" y="4731841"/>
            <a:ext cx="428625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810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Frontend components 80% ready.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08" name="Google Shape;20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4"/>
          <p:cNvSpPr txBox="1"/>
          <p:nvPr/>
        </p:nvSpPr>
        <p:spPr>
          <a:xfrm>
            <a:off x="1047750" y="2839640"/>
            <a:ext cx="1057275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Unit Testing:</a:t>
            </a:r>
            <a:r>
              <a:rPr b="0" i="0" lang="en-US" sz="165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 98% coverage across all core modules.</a:t>
            </a:r>
            <a:endParaRPr/>
          </a:p>
        </p:txBody>
      </p:sp>
      <p:sp>
        <p:nvSpPr>
          <p:cNvPr id="210" name="Google Shape;210;p24"/>
          <p:cNvSpPr txBox="1"/>
          <p:nvPr/>
        </p:nvSpPr>
        <p:spPr>
          <a:xfrm>
            <a:off x="1047750" y="3412926"/>
            <a:ext cx="1057275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User Acceptance Testing (UAT):</a:t>
            </a:r>
            <a:r>
              <a:rPr b="0" i="0" lang="en-US" sz="165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 Pilot group of 50 users providing feedback.</a:t>
            </a:r>
            <a:endParaRPr/>
          </a:p>
        </p:txBody>
      </p:sp>
      <p:sp>
        <p:nvSpPr>
          <p:cNvPr id="211" name="Google Shape;211;p24"/>
          <p:cNvSpPr txBox="1"/>
          <p:nvPr/>
        </p:nvSpPr>
        <p:spPr>
          <a:xfrm>
            <a:off x="1047750" y="3986212"/>
            <a:ext cx="1057275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Security Audits:</a:t>
            </a:r>
            <a:r>
              <a:rPr b="0" i="0" lang="en-US" sz="165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 Penetration testing scheduled for next week.</a:t>
            </a:r>
            <a:endParaRPr/>
          </a:p>
        </p:txBody>
      </p:sp>
      <p:sp>
        <p:nvSpPr>
          <p:cNvPr id="212" name="Google Shape;212;p24"/>
          <p:cNvSpPr txBox="1"/>
          <p:nvPr/>
        </p:nvSpPr>
        <p:spPr>
          <a:xfrm>
            <a:off x="1047750" y="4559498"/>
            <a:ext cx="1057275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Performance Tuning:</a:t>
            </a:r>
            <a:r>
              <a:rPr b="0" i="0" lang="en-US" sz="165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 Optimizing load times for &lt;100ms response.</a:t>
            </a:r>
            <a:endParaRPr/>
          </a:p>
        </p:txBody>
      </p:sp>
      <p:pic>
        <p:nvPicPr>
          <p:cNvPr descr="image.png" id="213" name="Google Shape;21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877740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4" name="Google Shape;214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" y="3451026"/>
            <a:ext cx="2857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5" name="Google Shape;215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4024312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6" name="Google Shape;216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1500" y="4597598"/>
            <a:ext cx="2286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4"/>
          <p:cNvSpPr txBox="1"/>
          <p:nvPr/>
        </p:nvSpPr>
        <p:spPr>
          <a:xfrm>
            <a:off x="571500" y="571500"/>
            <a:ext cx="11601450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5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Phase 3: Testing &amp; QA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22" name="Google Shape;22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3" name="Google Shape;22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042219"/>
            <a:ext cx="11049000" cy="277356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5"/>
          <p:cNvSpPr txBox="1"/>
          <p:nvPr/>
        </p:nvSpPr>
        <p:spPr>
          <a:xfrm>
            <a:off x="695325" y="2423219"/>
            <a:ext cx="1080135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Phase 4: Global Launch</a:t>
            </a:r>
            <a:endParaRPr/>
          </a:p>
        </p:txBody>
      </p:sp>
      <p:sp>
        <p:nvSpPr>
          <p:cNvPr id="225" name="Google Shape;225;p25"/>
          <p:cNvSpPr txBox="1"/>
          <p:nvPr/>
        </p:nvSpPr>
        <p:spPr>
          <a:xfrm>
            <a:off x="952500" y="3642419"/>
            <a:ext cx="10287000" cy="487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Countdown to T-Minus 30 Days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30" name="Google Shape;23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31" name="Google Shape;23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902297"/>
            <a:ext cx="5238750" cy="20154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32" name="Google Shape;232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1750" y="2902297"/>
            <a:ext cx="5238750" cy="201543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6"/>
          <p:cNvSpPr txBox="1"/>
          <p:nvPr/>
        </p:nvSpPr>
        <p:spPr>
          <a:xfrm>
            <a:off x="962025" y="3292822"/>
            <a:ext cx="4680585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Frontend Stack</a:t>
            </a:r>
            <a:endParaRPr/>
          </a:p>
        </p:txBody>
      </p:sp>
      <p:sp>
        <p:nvSpPr>
          <p:cNvPr id="234" name="Google Shape;234;p26"/>
          <p:cNvSpPr txBox="1"/>
          <p:nvPr/>
        </p:nvSpPr>
        <p:spPr>
          <a:xfrm>
            <a:off x="962025" y="3807172"/>
            <a:ext cx="4457700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React.js based SPA with Redux for state management. Optimized for mobile-first interactions and PWA compliance.</a:t>
            </a:r>
            <a:endParaRPr/>
          </a:p>
        </p:txBody>
      </p:sp>
      <p:sp>
        <p:nvSpPr>
          <p:cNvPr id="235" name="Google Shape;235;p26"/>
          <p:cNvSpPr txBox="1"/>
          <p:nvPr/>
        </p:nvSpPr>
        <p:spPr>
          <a:xfrm>
            <a:off x="6772275" y="3292822"/>
            <a:ext cx="4680585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Backend Services</a:t>
            </a:r>
            <a:endParaRPr/>
          </a:p>
        </p:txBody>
      </p:sp>
      <p:sp>
        <p:nvSpPr>
          <p:cNvPr id="236" name="Google Shape;236;p26"/>
          <p:cNvSpPr txBox="1"/>
          <p:nvPr/>
        </p:nvSpPr>
        <p:spPr>
          <a:xfrm>
            <a:off x="6772275" y="3807172"/>
            <a:ext cx="4457700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Microservices architecture using Go and Python. Deployed on Kubernetes clusters for auto-scaling capabilities.</a:t>
            </a:r>
            <a:endParaRPr/>
          </a:p>
        </p:txBody>
      </p:sp>
      <p:sp>
        <p:nvSpPr>
          <p:cNvPr id="237" name="Google Shape;237;p26"/>
          <p:cNvSpPr txBox="1"/>
          <p:nvPr/>
        </p:nvSpPr>
        <p:spPr>
          <a:xfrm>
            <a:off x="571500" y="571500"/>
            <a:ext cx="11601450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5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Technical Architecture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42" name="Google Shape;24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3" name="Google Shape;243;p27"/>
          <p:cNvGraphicFramePr/>
          <p:nvPr/>
        </p:nvGraphicFramePr>
        <p:xfrm>
          <a:off x="571500" y="246608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{2F02C55A-D4A2-4D26-A85D-C20035D0DACD}</a:tableStyleId>
              </a:tblPr>
              <a:tblGrid>
                <a:gridCol w="3079550"/>
                <a:gridCol w="1307150"/>
                <a:gridCol w="1734600"/>
                <a:gridCol w="4927700"/>
              </a:tblGrid>
              <a:tr h="577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DEFF9A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Risk Factor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DEFF9A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Impact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DEFF9A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Probability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DEFF9A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Mitigation Plan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7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Data Privacy Regulation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High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Medium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Legal team compliance audit (GDPR/CCPA)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7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Third-party API Downtime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Medium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Low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Implement fallback caching mechanisms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7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Talent Retention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High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Medium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Revised equity packages and remote options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7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Scope Creep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Medium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High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Strict change request approval process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44" name="Google Shape;244;p27"/>
          <p:cNvSpPr/>
          <p:nvPr/>
        </p:nvSpPr>
        <p:spPr>
          <a:xfrm>
            <a:off x="571500" y="3047107"/>
            <a:ext cx="3079551" cy="19050"/>
          </a:xfrm>
          <a:prstGeom prst="rect">
            <a:avLst/>
          </a:prstGeom>
          <a:solidFill>
            <a:srgbClr val="DEFF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7"/>
          <p:cNvSpPr/>
          <p:nvPr/>
        </p:nvSpPr>
        <p:spPr>
          <a:xfrm>
            <a:off x="3651051" y="3047107"/>
            <a:ext cx="1307157" cy="19050"/>
          </a:xfrm>
          <a:prstGeom prst="rect">
            <a:avLst/>
          </a:prstGeom>
          <a:solidFill>
            <a:srgbClr val="DEFF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7"/>
          <p:cNvSpPr/>
          <p:nvPr/>
        </p:nvSpPr>
        <p:spPr>
          <a:xfrm>
            <a:off x="4958208" y="3047107"/>
            <a:ext cx="1734591" cy="19050"/>
          </a:xfrm>
          <a:prstGeom prst="rect">
            <a:avLst/>
          </a:prstGeom>
          <a:solidFill>
            <a:srgbClr val="DEFF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7"/>
          <p:cNvSpPr/>
          <p:nvPr/>
        </p:nvSpPr>
        <p:spPr>
          <a:xfrm>
            <a:off x="6692800" y="3047107"/>
            <a:ext cx="4927699" cy="19050"/>
          </a:xfrm>
          <a:prstGeom prst="rect">
            <a:avLst/>
          </a:prstGeom>
          <a:solidFill>
            <a:srgbClr val="DEFF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7"/>
          <p:cNvSpPr/>
          <p:nvPr/>
        </p:nvSpPr>
        <p:spPr>
          <a:xfrm>
            <a:off x="571500" y="3630959"/>
            <a:ext cx="3079551" cy="95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7"/>
          <p:cNvSpPr/>
          <p:nvPr/>
        </p:nvSpPr>
        <p:spPr>
          <a:xfrm>
            <a:off x="3651051" y="3630959"/>
            <a:ext cx="1307157" cy="95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7"/>
          <p:cNvSpPr/>
          <p:nvPr/>
        </p:nvSpPr>
        <p:spPr>
          <a:xfrm>
            <a:off x="4958208" y="3630959"/>
            <a:ext cx="1734591" cy="95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7"/>
          <p:cNvSpPr/>
          <p:nvPr/>
        </p:nvSpPr>
        <p:spPr>
          <a:xfrm>
            <a:off x="6692800" y="3630959"/>
            <a:ext cx="4927699" cy="95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7"/>
          <p:cNvSpPr/>
          <p:nvPr/>
        </p:nvSpPr>
        <p:spPr>
          <a:xfrm>
            <a:off x="571500" y="4200525"/>
            <a:ext cx="3079551" cy="95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7"/>
          <p:cNvSpPr/>
          <p:nvPr/>
        </p:nvSpPr>
        <p:spPr>
          <a:xfrm>
            <a:off x="3651051" y="4200525"/>
            <a:ext cx="1307157" cy="95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7"/>
          <p:cNvSpPr/>
          <p:nvPr/>
        </p:nvSpPr>
        <p:spPr>
          <a:xfrm>
            <a:off x="4958208" y="4200525"/>
            <a:ext cx="1734591" cy="95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7"/>
          <p:cNvSpPr/>
          <p:nvPr/>
        </p:nvSpPr>
        <p:spPr>
          <a:xfrm>
            <a:off x="6692800" y="4200525"/>
            <a:ext cx="4927699" cy="95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7"/>
          <p:cNvSpPr/>
          <p:nvPr/>
        </p:nvSpPr>
        <p:spPr>
          <a:xfrm>
            <a:off x="571500" y="4770090"/>
            <a:ext cx="3079551" cy="95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7"/>
          <p:cNvSpPr/>
          <p:nvPr/>
        </p:nvSpPr>
        <p:spPr>
          <a:xfrm>
            <a:off x="3651051" y="4770090"/>
            <a:ext cx="1307157" cy="95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7"/>
          <p:cNvSpPr/>
          <p:nvPr/>
        </p:nvSpPr>
        <p:spPr>
          <a:xfrm>
            <a:off x="4958208" y="4770090"/>
            <a:ext cx="1734591" cy="95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7"/>
          <p:cNvSpPr/>
          <p:nvPr/>
        </p:nvSpPr>
        <p:spPr>
          <a:xfrm>
            <a:off x="6692800" y="4770090"/>
            <a:ext cx="4927699" cy="95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7"/>
          <p:cNvSpPr/>
          <p:nvPr/>
        </p:nvSpPr>
        <p:spPr>
          <a:xfrm>
            <a:off x="571500" y="5339655"/>
            <a:ext cx="3079551" cy="95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7"/>
          <p:cNvSpPr/>
          <p:nvPr/>
        </p:nvSpPr>
        <p:spPr>
          <a:xfrm>
            <a:off x="3651051" y="5339655"/>
            <a:ext cx="1307157" cy="95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7"/>
          <p:cNvSpPr/>
          <p:nvPr/>
        </p:nvSpPr>
        <p:spPr>
          <a:xfrm>
            <a:off x="4958208" y="5339655"/>
            <a:ext cx="1734591" cy="95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7"/>
          <p:cNvSpPr/>
          <p:nvPr/>
        </p:nvSpPr>
        <p:spPr>
          <a:xfrm>
            <a:off x="6692800" y="5339655"/>
            <a:ext cx="4927699" cy="95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7"/>
          <p:cNvSpPr txBox="1"/>
          <p:nvPr/>
        </p:nvSpPr>
        <p:spPr>
          <a:xfrm>
            <a:off x="571500" y="571500"/>
            <a:ext cx="11601450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5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Risk Management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69" name="Google Shape;26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70" name="Google Shape;27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673697"/>
            <a:ext cx="3492549" cy="24726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71" name="Google Shape;271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9799" y="2673697"/>
            <a:ext cx="3492549" cy="24726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72" name="Google Shape;272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28099" y="2673697"/>
            <a:ext cx="3492549" cy="24726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73" name="Google Shape;273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27200" y="2968972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8"/>
          <p:cNvSpPr txBox="1"/>
          <p:nvPr/>
        </p:nvSpPr>
        <p:spPr>
          <a:xfrm>
            <a:off x="1642616" y="3540472"/>
            <a:ext cx="1350168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5F5F5"/>
                </a:solidFill>
                <a:latin typeface="Urbanist"/>
                <a:ea typeface="Urbanist"/>
                <a:cs typeface="Urbanist"/>
                <a:sym typeface="Urbanist"/>
              </a:rPr>
              <a:t>Redundancy</a:t>
            </a:r>
            <a:endParaRPr/>
          </a:p>
        </p:txBody>
      </p:sp>
      <p:sp>
        <p:nvSpPr>
          <p:cNvPr id="275" name="Google Shape;275;p28"/>
          <p:cNvSpPr txBox="1"/>
          <p:nvPr/>
        </p:nvSpPr>
        <p:spPr>
          <a:xfrm>
            <a:off x="866775" y="4131022"/>
            <a:ext cx="2901999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Backup servers in multiple availability zones.</a:t>
            </a:r>
            <a:endParaRPr/>
          </a:p>
        </p:txBody>
      </p:sp>
      <p:pic>
        <p:nvPicPr>
          <p:cNvPr descr="image.png" id="276" name="Google Shape;276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53125" y="2968972"/>
            <a:ext cx="28575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8"/>
          <p:cNvSpPr txBox="1"/>
          <p:nvPr/>
        </p:nvSpPr>
        <p:spPr>
          <a:xfrm>
            <a:off x="5450919" y="3540472"/>
            <a:ext cx="1290161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5F5F5"/>
                </a:solidFill>
                <a:latin typeface="Urbanist"/>
                <a:ea typeface="Urbanist"/>
                <a:cs typeface="Urbanist"/>
                <a:sym typeface="Urbanist"/>
              </a:rPr>
              <a:t>Compliance</a:t>
            </a:r>
            <a:endParaRPr/>
          </a:p>
        </p:txBody>
      </p:sp>
      <p:sp>
        <p:nvSpPr>
          <p:cNvPr id="278" name="Google Shape;278;p28"/>
          <p:cNvSpPr txBox="1"/>
          <p:nvPr/>
        </p:nvSpPr>
        <p:spPr>
          <a:xfrm>
            <a:off x="4645074" y="4131022"/>
            <a:ext cx="2901999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Continuous monitoring of regulatory changes.</a:t>
            </a:r>
            <a:endParaRPr/>
          </a:p>
        </p:txBody>
      </p:sp>
      <p:pic>
        <p:nvPicPr>
          <p:cNvPr descr="image.png" id="279" name="Google Shape;279;p2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636174" y="2968972"/>
            <a:ext cx="47625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8"/>
          <p:cNvSpPr txBox="1"/>
          <p:nvPr/>
        </p:nvSpPr>
        <p:spPr>
          <a:xfrm>
            <a:off x="9434244" y="3540472"/>
            <a:ext cx="88011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5F5F5"/>
                </a:solidFill>
                <a:latin typeface="Urbanist"/>
                <a:ea typeface="Urbanist"/>
                <a:cs typeface="Urbanist"/>
                <a:sym typeface="Urbanist"/>
              </a:rPr>
              <a:t>Training</a:t>
            </a:r>
            <a:endParaRPr/>
          </a:p>
        </p:txBody>
      </p:sp>
      <p:sp>
        <p:nvSpPr>
          <p:cNvPr id="281" name="Google Shape;281;p28"/>
          <p:cNvSpPr txBox="1"/>
          <p:nvPr/>
        </p:nvSpPr>
        <p:spPr>
          <a:xfrm>
            <a:off x="8423374" y="4131022"/>
            <a:ext cx="2901999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Upskilling sessions for the development team.</a:t>
            </a:r>
            <a:endParaRPr/>
          </a:p>
        </p:txBody>
      </p:sp>
      <p:sp>
        <p:nvSpPr>
          <p:cNvPr id="282" name="Google Shape;282;p28"/>
          <p:cNvSpPr txBox="1"/>
          <p:nvPr/>
        </p:nvSpPr>
        <p:spPr>
          <a:xfrm>
            <a:off x="571500" y="571500"/>
            <a:ext cx="11601450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5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Mitigation Strategies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87" name="Google Shape;28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88" name="Google Shape;28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47875" y="2481262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89" name="Google Shape;289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85975" y="2519362"/>
            <a:ext cx="2781300" cy="27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9"/>
          <p:cNvSpPr txBox="1"/>
          <p:nvPr/>
        </p:nvSpPr>
        <p:spPr>
          <a:xfrm>
            <a:off x="5381625" y="2791866"/>
            <a:ext cx="50006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Sarah Jenkins</a:t>
            </a:r>
            <a:endParaRPr/>
          </a:p>
        </p:txBody>
      </p:sp>
      <p:sp>
        <p:nvSpPr>
          <p:cNvPr id="291" name="Google Shape;291;p29"/>
          <p:cNvSpPr txBox="1"/>
          <p:nvPr/>
        </p:nvSpPr>
        <p:spPr>
          <a:xfrm>
            <a:off x="5381625" y="3477666"/>
            <a:ext cx="476250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Lead Project Manager</a:t>
            </a:r>
            <a:endParaRPr/>
          </a:p>
        </p:txBody>
      </p:sp>
      <p:sp>
        <p:nvSpPr>
          <p:cNvPr id="292" name="Google Shape;292;p29"/>
          <p:cNvSpPr txBox="1"/>
          <p:nvPr/>
        </p:nvSpPr>
        <p:spPr>
          <a:xfrm>
            <a:off x="5381625" y="4033837"/>
            <a:ext cx="4762500" cy="822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"Success is not final, failure is not fatal: it is the courage to continue that counts." Sarah brings 15 years of experience in agile transformation.</a:t>
            </a:r>
            <a:endParaRPr/>
          </a:p>
        </p:txBody>
      </p:sp>
      <p:sp>
        <p:nvSpPr>
          <p:cNvPr id="293" name="Google Shape;293;p29"/>
          <p:cNvSpPr txBox="1"/>
          <p:nvPr/>
        </p:nvSpPr>
        <p:spPr>
          <a:xfrm>
            <a:off x="571500" y="571500"/>
            <a:ext cx="11601450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5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Project Leadership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98" name="Google Shape;29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0"/>
          <p:cNvSpPr txBox="1"/>
          <p:nvPr/>
        </p:nvSpPr>
        <p:spPr>
          <a:xfrm>
            <a:off x="571500" y="2864346"/>
            <a:ext cx="5500687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F5F5F5"/>
                </a:solidFill>
                <a:latin typeface="Urbanist"/>
                <a:ea typeface="Urbanist"/>
                <a:cs typeface="Urbanist"/>
                <a:sym typeface="Urbanist"/>
              </a:rPr>
              <a:t>Internal Stakeholders</a:t>
            </a:r>
            <a:endParaRPr/>
          </a:p>
        </p:txBody>
      </p:sp>
      <p:sp>
        <p:nvSpPr>
          <p:cNvPr id="300" name="Google Shape;300;p30"/>
          <p:cNvSpPr txBox="1"/>
          <p:nvPr/>
        </p:nvSpPr>
        <p:spPr>
          <a:xfrm>
            <a:off x="6381750" y="2864346"/>
            <a:ext cx="5500687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F5F5F5"/>
                </a:solidFill>
                <a:latin typeface="Urbanist"/>
                <a:ea typeface="Urbanist"/>
                <a:cs typeface="Urbanist"/>
                <a:sym typeface="Urbanist"/>
              </a:rPr>
              <a:t>External Stakeholders</a:t>
            </a:r>
            <a:endParaRPr/>
          </a:p>
        </p:txBody>
      </p:sp>
      <p:sp>
        <p:nvSpPr>
          <p:cNvPr id="301" name="Google Shape;301;p30"/>
          <p:cNvSpPr txBox="1"/>
          <p:nvPr/>
        </p:nvSpPr>
        <p:spPr>
          <a:xfrm>
            <a:off x="1428750" y="3235821"/>
            <a:ext cx="438150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C-Suite Executives</a:t>
            </a:r>
            <a:endParaRPr/>
          </a:p>
        </p:txBody>
      </p:sp>
      <p:sp>
        <p:nvSpPr>
          <p:cNvPr id="302" name="Google Shape;302;p30"/>
          <p:cNvSpPr txBox="1"/>
          <p:nvPr/>
        </p:nvSpPr>
        <p:spPr>
          <a:xfrm>
            <a:off x="1428750" y="3809107"/>
            <a:ext cx="438150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Product Owners</a:t>
            </a:r>
            <a:endParaRPr/>
          </a:p>
        </p:txBody>
      </p:sp>
      <p:sp>
        <p:nvSpPr>
          <p:cNvPr id="303" name="Google Shape;303;p30"/>
          <p:cNvSpPr txBox="1"/>
          <p:nvPr/>
        </p:nvSpPr>
        <p:spPr>
          <a:xfrm>
            <a:off x="1428750" y="4382392"/>
            <a:ext cx="438150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Dev Ops Team</a:t>
            </a:r>
            <a:endParaRPr/>
          </a:p>
        </p:txBody>
      </p:sp>
      <p:sp>
        <p:nvSpPr>
          <p:cNvPr id="304" name="Google Shape;304;p30"/>
          <p:cNvSpPr txBox="1"/>
          <p:nvPr/>
        </p:nvSpPr>
        <p:spPr>
          <a:xfrm>
            <a:off x="7239000" y="3235821"/>
            <a:ext cx="438150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Investors / Board</a:t>
            </a:r>
            <a:endParaRPr/>
          </a:p>
        </p:txBody>
      </p:sp>
      <p:sp>
        <p:nvSpPr>
          <p:cNvPr id="305" name="Google Shape;305;p30"/>
          <p:cNvSpPr txBox="1"/>
          <p:nvPr/>
        </p:nvSpPr>
        <p:spPr>
          <a:xfrm>
            <a:off x="7239000" y="3809107"/>
            <a:ext cx="438150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Beta Users</a:t>
            </a:r>
            <a:endParaRPr/>
          </a:p>
        </p:txBody>
      </p:sp>
      <p:sp>
        <p:nvSpPr>
          <p:cNvPr id="306" name="Google Shape;306;p30"/>
          <p:cNvSpPr txBox="1"/>
          <p:nvPr/>
        </p:nvSpPr>
        <p:spPr>
          <a:xfrm>
            <a:off x="7239000" y="4382392"/>
            <a:ext cx="438150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Technology Partners</a:t>
            </a:r>
            <a:endParaRPr/>
          </a:p>
        </p:txBody>
      </p:sp>
      <p:pic>
        <p:nvPicPr>
          <p:cNvPr descr="image.png" id="307" name="Google Shape;307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2500" y="3273921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08" name="Google Shape;30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2500" y="3847207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09" name="Google Shape;309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2500" y="4420492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10" name="Google Shape;310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62750" y="3273921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11" name="Google Shape;311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62750" y="3847207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12" name="Google Shape;312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62750" y="4420492"/>
            <a:ext cx="200025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0"/>
          <p:cNvSpPr txBox="1"/>
          <p:nvPr/>
        </p:nvSpPr>
        <p:spPr>
          <a:xfrm>
            <a:off x="571500" y="571500"/>
            <a:ext cx="11601450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5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Stakeholder Map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318" name="Google Shape;31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19" name="Google Shape;319;p31"/>
          <p:cNvGraphicFramePr/>
          <p:nvPr/>
        </p:nvGraphicFramePr>
        <p:xfrm>
          <a:off x="571500" y="246608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{2F02C55A-D4A2-4D26-A85D-C20035D0DACD}</a:tableStyleId>
              </a:tblPr>
              <a:tblGrid>
                <a:gridCol w="2877900"/>
                <a:gridCol w="2656575"/>
                <a:gridCol w="3300550"/>
                <a:gridCol w="2213975"/>
              </a:tblGrid>
              <a:tr h="577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DEFF9A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Category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DEFF9A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Allocation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DEFF9A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Spent to Date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DEFF9A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Status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7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Personnel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$500,000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$350,000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DEFF9A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On Track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7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Infrastructure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$150,000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$100,000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DEFF9A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On Track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7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Marketing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$200,000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$50,000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FFFF00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Pending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7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Contingency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$50,000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$10,000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DEFF9A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Healthy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20" name="Google Shape;320;p31"/>
          <p:cNvSpPr/>
          <p:nvPr/>
        </p:nvSpPr>
        <p:spPr>
          <a:xfrm>
            <a:off x="571500" y="3047107"/>
            <a:ext cx="2877889" cy="19050"/>
          </a:xfrm>
          <a:prstGeom prst="rect">
            <a:avLst/>
          </a:prstGeom>
          <a:solidFill>
            <a:srgbClr val="DEFF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31"/>
          <p:cNvSpPr/>
          <p:nvPr/>
        </p:nvSpPr>
        <p:spPr>
          <a:xfrm>
            <a:off x="3449389" y="3047107"/>
            <a:ext cx="2656582" cy="19050"/>
          </a:xfrm>
          <a:prstGeom prst="rect">
            <a:avLst/>
          </a:prstGeom>
          <a:solidFill>
            <a:srgbClr val="DEFF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31"/>
          <p:cNvSpPr/>
          <p:nvPr/>
        </p:nvSpPr>
        <p:spPr>
          <a:xfrm>
            <a:off x="6105971" y="3047107"/>
            <a:ext cx="3300561" cy="19050"/>
          </a:xfrm>
          <a:prstGeom prst="rect">
            <a:avLst/>
          </a:prstGeom>
          <a:solidFill>
            <a:srgbClr val="DEFF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31"/>
          <p:cNvSpPr/>
          <p:nvPr/>
        </p:nvSpPr>
        <p:spPr>
          <a:xfrm>
            <a:off x="9406532" y="3047107"/>
            <a:ext cx="2213967" cy="19050"/>
          </a:xfrm>
          <a:prstGeom prst="rect">
            <a:avLst/>
          </a:prstGeom>
          <a:solidFill>
            <a:srgbClr val="DEFF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31"/>
          <p:cNvSpPr/>
          <p:nvPr/>
        </p:nvSpPr>
        <p:spPr>
          <a:xfrm>
            <a:off x="571500" y="3630959"/>
            <a:ext cx="2877889" cy="95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31"/>
          <p:cNvSpPr/>
          <p:nvPr/>
        </p:nvSpPr>
        <p:spPr>
          <a:xfrm>
            <a:off x="3449389" y="3630959"/>
            <a:ext cx="2656582" cy="95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31"/>
          <p:cNvSpPr/>
          <p:nvPr/>
        </p:nvSpPr>
        <p:spPr>
          <a:xfrm>
            <a:off x="6105971" y="3630959"/>
            <a:ext cx="3300561" cy="95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31"/>
          <p:cNvSpPr/>
          <p:nvPr/>
        </p:nvSpPr>
        <p:spPr>
          <a:xfrm>
            <a:off x="9406532" y="3630959"/>
            <a:ext cx="2213967" cy="95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31"/>
          <p:cNvSpPr/>
          <p:nvPr/>
        </p:nvSpPr>
        <p:spPr>
          <a:xfrm>
            <a:off x="571500" y="4200525"/>
            <a:ext cx="2877889" cy="95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31"/>
          <p:cNvSpPr/>
          <p:nvPr/>
        </p:nvSpPr>
        <p:spPr>
          <a:xfrm>
            <a:off x="3449389" y="4200525"/>
            <a:ext cx="2656582" cy="95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31"/>
          <p:cNvSpPr/>
          <p:nvPr/>
        </p:nvSpPr>
        <p:spPr>
          <a:xfrm>
            <a:off x="6105971" y="4200525"/>
            <a:ext cx="3300561" cy="95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31"/>
          <p:cNvSpPr/>
          <p:nvPr/>
        </p:nvSpPr>
        <p:spPr>
          <a:xfrm>
            <a:off x="9406532" y="4200525"/>
            <a:ext cx="2213967" cy="95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31"/>
          <p:cNvSpPr/>
          <p:nvPr/>
        </p:nvSpPr>
        <p:spPr>
          <a:xfrm>
            <a:off x="571500" y="4770090"/>
            <a:ext cx="2877889" cy="95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31"/>
          <p:cNvSpPr/>
          <p:nvPr/>
        </p:nvSpPr>
        <p:spPr>
          <a:xfrm>
            <a:off x="3449389" y="4770090"/>
            <a:ext cx="2656582" cy="95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31"/>
          <p:cNvSpPr/>
          <p:nvPr/>
        </p:nvSpPr>
        <p:spPr>
          <a:xfrm>
            <a:off x="6105971" y="4770090"/>
            <a:ext cx="3300561" cy="95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31"/>
          <p:cNvSpPr/>
          <p:nvPr/>
        </p:nvSpPr>
        <p:spPr>
          <a:xfrm>
            <a:off x="9406532" y="4770090"/>
            <a:ext cx="2213967" cy="95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1"/>
          <p:cNvSpPr/>
          <p:nvPr/>
        </p:nvSpPr>
        <p:spPr>
          <a:xfrm>
            <a:off x="571500" y="5339655"/>
            <a:ext cx="2877889" cy="95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31"/>
          <p:cNvSpPr/>
          <p:nvPr/>
        </p:nvSpPr>
        <p:spPr>
          <a:xfrm>
            <a:off x="3449389" y="5339655"/>
            <a:ext cx="2656582" cy="95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31"/>
          <p:cNvSpPr/>
          <p:nvPr/>
        </p:nvSpPr>
        <p:spPr>
          <a:xfrm>
            <a:off x="6105971" y="5339655"/>
            <a:ext cx="3300561" cy="95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31"/>
          <p:cNvSpPr/>
          <p:nvPr/>
        </p:nvSpPr>
        <p:spPr>
          <a:xfrm>
            <a:off x="9406532" y="5339655"/>
            <a:ext cx="2213967" cy="95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31"/>
          <p:cNvSpPr txBox="1"/>
          <p:nvPr/>
        </p:nvSpPr>
        <p:spPr>
          <a:xfrm>
            <a:off x="571500" y="571500"/>
            <a:ext cx="11601450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5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Budget Breakdown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2" name="Google Shape;9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1750" y="2005012"/>
            <a:ext cx="5238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571500" y="3001416"/>
            <a:ext cx="5238750" cy="822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The current market is fragmented, leading to inefficiencies in data processing and user retention. Competitors offer siloed solutions that force users to juggle multiple platforms.</a:t>
            </a:r>
            <a:endParaRPr/>
          </a:p>
        </p:txBody>
      </p:sp>
      <p:pic>
        <p:nvPicPr>
          <p:cNvPr descr="image.png" id="94" name="Google Shape;9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91275" y="2014537"/>
            <a:ext cx="3476625" cy="1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923925" y="4013835"/>
            <a:ext cx="285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•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952500" y="4014787"/>
            <a:ext cx="4857750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8575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High friction in user onboarding.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923925" y="4288125"/>
            <a:ext cx="285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•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952500" y="4289077"/>
            <a:ext cx="4857750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8575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Data interoperability issues.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923925" y="4562415"/>
            <a:ext cx="285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•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952500" y="4563367"/>
            <a:ext cx="4857750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8575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Lack of real-time analytics.</a:t>
            </a: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571500" y="571500"/>
            <a:ext cx="11601450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5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The Problem Landscape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345" name="Google Shape;34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46" name="Google Shape;346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3372742"/>
            <a:ext cx="2209800" cy="14553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47" name="Google Shape;347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17850" y="3372742"/>
            <a:ext cx="2209800" cy="14553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48" name="Google Shape;348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64200" y="3372742"/>
            <a:ext cx="2209800" cy="14553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49" name="Google Shape;349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10551" y="3372742"/>
            <a:ext cx="2209800" cy="145539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2"/>
          <p:cNvSpPr/>
          <p:nvPr/>
        </p:nvSpPr>
        <p:spPr>
          <a:xfrm>
            <a:off x="571500" y="4100363"/>
            <a:ext cx="11049000" cy="381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32"/>
          <p:cNvSpPr/>
          <p:nvPr/>
        </p:nvSpPr>
        <p:spPr>
          <a:xfrm>
            <a:off x="1562100" y="3467992"/>
            <a:ext cx="228600" cy="228600"/>
          </a:xfrm>
          <a:prstGeom prst="roundRect">
            <a:avLst>
              <a:gd fmla="val 50000" name="adj"/>
            </a:avLst>
          </a:prstGeom>
          <a:solidFill>
            <a:srgbClr val="DEFF9A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32"/>
          <p:cNvSpPr/>
          <p:nvPr/>
        </p:nvSpPr>
        <p:spPr>
          <a:xfrm>
            <a:off x="4508450" y="3467992"/>
            <a:ext cx="228600" cy="228600"/>
          </a:xfrm>
          <a:prstGeom prst="roundRect">
            <a:avLst>
              <a:gd fmla="val 50000" name="adj"/>
            </a:avLst>
          </a:prstGeom>
          <a:solidFill>
            <a:srgbClr val="DEFF9A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32"/>
          <p:cNvSpPr/>
          <p:nvPr/>
        </p:nvSpPr>
        <p:spPr>
          <a:xfrm>
            <a:off x="7454800" y="3467992"/>
            <a:ext cx="228600" cy="228600"/>
          </a:xfrm>
          <a:prstGeom prst="roundRect">
            <a:avLst>
              <a:gd fmla="val 50000" name="adj"/>
            </a:avLst>
          </a:prstGeom>
          <a:solidFill>
            <a:srgbClr val="DEFF9A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32"/>
          <p:cNvSpPr/>
          <p:nvPr/>
        </p:nvSpPr>
        <p:spPr>
          <a:xfrm>
            <a:off x="10401151" y="3467992"/>
            <a:ext cx="228600" cy="228600"/>
          </a:xfrm>
          <a:prstGeom prst="roundRect">
            <a:avLst>
              <a:gd fmla="val 50000" name="adj"/>
            </a:avLst>
          </a:prstGeom>
          <a:solidFill>
            <a:srgbClr val="DEFF9A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32"/>
          <p:cNvSpPr txBox="1"/>
          <p:nvPr/>
        </p:nvSpPr>
        <p:spPr>
          <a:xfrm>
            <a:off x="616267" y="3887092"/>
            <a:ext cx="212026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Q1 2026</a:t>
            </a:r>
            <a:endParaRPr/>
          </a:p>
        </p:txBody>
      </p:sp>
      <p:sp>
        <p:nvSpPr>
          <p:cNvPr id="356" name="Google Shape;356;p32"/>
          <p:cNvSpPr txBox="1"/>
          <p:nvPr/>
        </p:nvSpPr>
        <p:spPr>
          <a:xfrm>
            <a:off x="666750" y="4287142"/>
            <a:ext cx="2019300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Feature Expansion</a:t>
            </a:r>
            <a:endParaRPr/>
          </a:p>
        </p:txBody>
      </p:sp>
      <p:sp>
        <p:nvSpPr>
          <p:cNvPr id="357" name="Google Shape;357;p32"/>
          <p:cNvSpPr txBox="1"/>
          <p:nvPr/>
        </p:nvSpPr>
        <p:spPr>
          <a:xfrm>
            <a:off x="3562617" y="3887092"/>
            <a:ext cx="212026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Q2 2026</a:t>
            </a:r>
            <a:endParaRPr/>
          </a:p>
        </p:txBody>
      </p:sp>
      <p:sp>
        <p:nvSpPr>
          <p:cNvPr id="358" name="Google Shape;358;p32"/>
          <p:cNvSpPr txBox="1"/>
          <p:nvPr/>
        </p:nvSpPr>
        <p:spPr>
          <a:xfrm>
            <a:off x="3613100" y="4287142"/>
            <a:ext cx="2019300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Mobile App Launch</a:t>
            </a:r>
            <a:endParaRPr/>
          </a:p>
        </p:txBody>
      </p:sp>
      <p:sp>
        <p:nvSpPr>
          <p:cNvPr id="359" name="Google Shape;359;p32"/>
          <p:cNvSpPr txBox="1"/>
          <p:nvPr/>
        </p:nvSpPr>
        <p:spPr>
          <a:xfrm>
            <a:off x="6508968" y="3887092"/>
            <a:ext cx="212026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Q3 2026</a:t>
            </a:r>
            <a:endParaRPr/>
          </a:p>
        </p:txBody>
      </p:sp>
      <p:sp>
        <p:nvSpPr>
          <p:cNvPr id="360" name="Google Shape;360;p32"/>
          <p:cNvSpPr txBox="1"/>
          <p:nvPr/>
        </p:nvSpPr>
        <p:spPr>
          <a:xfrm>
            <a:off x="6559450" y="4287142"/>
            <a:ext cx="2019300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Int'l Expansion</a:t>
            </a:r>
            <a:endParaRPr/>
          </a:p>
        </p:txBody>
      </p:sp>
      <p:sp>
        <p:nvSpPr>
          <p:cNvPr id="361" name="Google Shape;361;p32"/>
          <p:cNvSpPr txBox="1"/>
          <p:nvPr/>
        </p:nvSpPr>
        <p:spPr>
          <a:xfrm>
            <a:off x="9455318" y="3887092"/>
            <a:ext cx="212026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Q4 2026</a:t>
            </a:r>
            <a:endParaRPr/>
          </a:p>
        </p:txBody>
      </p:sp>
      <p:sp>
        <p:nvSpPr>
          <p:cNvPr id="362" name="Google Shape;362;p32"/>
          <p:cNvSpPr txBox="1"/>
          <p:nvPr/>
        </p:nvSpPr>
        <p:spPr>
          <a:xfrm>
            <a:off x="9505801" y="4287142"/>
            <a:ext cx="2019300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AI Integration</a:t>
            </a:r>
            <a:endParaRPr/>
          </a:p>
        </p:txBody>
      </p:sp>
      <p:sp>
        <p:nvSpPr>
          <p:cNvPr id="363" name="Google Shape;363;p32"/>
          <p:cNvSpPr txBox="1"/>
          <p:nvPr/>
        </p:nvSpPr>
        <p:spPr>
          <a:xfrm>
            <a:off x="571500" y="571500"/>
            <a:ext cx="11601450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5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Future Roadmap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368" name="Google Shape;36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33"/>
          <p:cNvSpPr txBox="1"/>
          <p:nvPr/>
        </p:nvSpPr>
        <p:spPr>
          <a:xfrm>
            <a:off x="295275" y="2255490"/>
            <a:ext cx="1160145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F5F5F5"/>
                </a:solidFill>
                <a:latin typeface="Urbanist"/>
                <a:ea typeface="Urbanist"/>
                <a:cs typeface="Urbanist"/>
                <a:sym typeface="Urbanist"/>
              </a:rPr>
              <a:t>Conclusion</a:t>
            </a:r>
            <a:endParaRPr/>
          </a:p>
        </p:txBody>
      </p:sp>
      <p:sp>
        <p:nvSpPr>
          <p:cNvPr id="370" name="Google Shape;370;p33"/>
          <p:cNvSpPr txBox="1"/>
          <p:nvPr/>
        </p:nvSpPr>
        <p:spPr>
          <a:xfrm>
            <a:off x="1809750" y="3322290"/>
            <a:ext cx="8572500" cy="1280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Project Beta is poised for a successful launch. With a solid foundation, a dedicated team, and a clear roadmap, we are ready to redefine the market standard.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375" name="Google Shape;37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34"/>
          <p:cNvSpPr txBox="1"/>
          <p:nvPr/>
        </p:nvSpPr>
        <p:spPr>
          <a:xfrm>
            <a:off x="295275" y="2234505"/>
            <a:ext cx="116014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Questions?</a:t>
            </a:r>
            <a:endParaRPr/>
          </a:p>
        </p:txBody>
      </p:sp>
      <p:sp>
        <p:nvSpPr>
          <p:cNvPr id="377" name="Google Shape;377;p34"/>
          <p:cNvSpPr txBox="1"/>
          <p:nvPr/>
        </p:nvSpPr>
        <p:spPr>
          <a:xfrm>
            <a:off x="571500" y="3568005"/>
            <a:ext cx="11049000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Thank you for your attention.</a:t>
            </a:r>
            <a:endParaRPr/>
          </a:p>
        </p:txBody>
      </p:sp>
      <p:sp>
        <p:nvSpPr>
          <p:cNvPr id="378" name="Google Shape;378;p34"/>
          <p:cNvSpPr txBox="1"/>
          <p:nvPr/>
        </p:nvSpPr>
        <p:spPr>
          <a:xfrm>
            <a:off x="571500" y="4128045"/>
            <a:ext cx="1104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contact@projectbeta.com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383" name="Google Shape;38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5"/>
          <p:cNvSpPr/>
          <p:nvPr/>
        </p:nvSpPr>
        <p:spPr>
          <a:xfrm>
            <a:off x="571500" y="1263401"/>
            <a:ext cx="11049000" cy="7847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35"/>
          <p:cNvSpPr/>
          <p:nvPr/>
        </p:nvSpPr>
        <p:spPr>
          <a:xfrm>
            <a:off x="571500" y="2048172"/>
            <a:ext cx="11049000" cy="7847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35"/>
          <p:cNvSpPr/>
          <p:nvPr/>
        </p:nvSpPr>
        <p:spPr>
          <a:xfrm>
            <a:off x="571500" y="2832943"/>
            <a:ext cx="11049000" cy="9828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35"/>
          <p:cNvSpPr/>
          <p:nvPr/>
        </p:nvSpPr>
        <p:spPr>
          <a:xfrm>
            <a:off x="571500" y="3815804"/>
            <a:ext cx="11049000" cy="9828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35"/>
          <p:cNvSpPr/>
          <p:nvPr/>
        </p:nvSpPr>
        <p:spPr>
          <a:xfrm>
            <a:off x="571500" y="4798665"/>
            <a:ext cx="11049000" cy="9828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35"/>
          <p:cNvSpPr/>
          <p:nvPr/>
        </p:nvSpPr>
        <p:spPr>
          <a:xfrm>
            <a:off x="571500" y="2038647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35"/>
          <p:cNvSpPr/>
          <p:nvPr/>
        </p:nvSpPr>
        <p:spPr>
          <a:xfrm>
            <a:off x="571500" y="2038647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35"/>
          <p:cNvSpPr/>
          <p:nvPr/>
        </p:nvSpPr>
        <p:spPr>
          <a:xfrm>
            <a:off x="571500" y="2823418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35"/>
          <p:cNvSpPr/>
          <p:nvPr/>
        </p:nvSpPr>
        <p:spPr>
          <a:xfrm>
            <a:off x="571500" y="2823418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35"/>
          <p:cNvSpPr/>
          <p:nvPr/>
        </p:nvSpPr>
        <p:spPr>
          <a:xfrm>
            <a:off x="571500" y="3806279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35"/>
          <p:cNvSpPr/>
          <p:nvPr/>
        </p:nvSpPr>
        <p:spPr>
          <a:xfrm>
            <a:off x="571500" y="3806279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35"/>
          <p:cNvSpPr/>
          <p:nvPr/>
        </p:nvSpPr>
        <p:spPr>
          <a:xfrm>
            <a:off x="571500" y="4789140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35"/>
          <p:cNvSpPr/>
          <p:nvPr/>
        </p:nvSpPr>
        <p:spPr>
          <a:xfrm>
            <a:off x="571500" y="4789140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35"/>
          <p:cNvSpPr/>
          <p:nvPr/>
        </p:nvSpPr>
        <p:spPr>
          <a:xfrm>
            <a:off x="571500" y="5772001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35"/>
          <p:cNvSpPr/>
          <p:nvPr/>
        </p:nvSpPr>
        <p:spPr>
          <a:xfrm>
            <a:off x="571500" y="5772001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399" name="Google Shape;399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412825"/>
            <a:ext cx="1323975" cy="54858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35"/>
          <p:cNvSpPr txBox="1"/>
          <p:nvPr/>
        </p:nvSpPr>
        <p:spPr>
          <a:xfrm>
            <a:off x="1666875" y="1406276"/>
            <a:ext cx="9953625" cy="198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https://img.freepik.com/premium-photo/abstract-3d-rendering-gold-chaotic-structure-dark-background-with-wireframe-futuristic-shape_553544-12.jpg</a:t>
            </a:r>
            <a:endParaRPr/>
          </a:p>
        </p:txBody>
      </p:sp>
      <p:sp>
        <p:nvSpPr>
          <p:cNvPr id="401" name="Google Shape;401;p35"/>
          <p:cNvSpPr txBox="1"/>
          <p:nvPr/>
        </p:nvSpPr>
        <p:spPr>
          <a:xfrm>
            <a:off x="1666875" y="1651992"/>
            <a:ext cx="9953625" cy="243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Urbanist"/>
                <a:ea typeface="Urbanist"/>
                <a:cs typeface="Urbanist"/>
                <a:sym typeface="Urbanist"/>
              </a:rPr>
              <a:t>www.freepik.com</a:t>
            </a:r>
            <a:endParaRPr/>
          </a:p>
        </p:txBody>
      </p:sp>
      <p:pic>
        <p:nvPicPr>
          <p:cNvPr descr="image.png" id="402" name="Google Shape;40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" y="2197596"/>
            <a:ext cx="962025" cy="82287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35"/>
          <p:cNvSpPr txBox="1"/>
          <p:nvPr/>
        </p:nvSpPr>
        <p:spPr>
          <a:xfrm>
            <a:off x="1666875" y="2191047"/>
            <a:ext cx="9953625" cy="198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https://png.pngtree.com/thumb_back/fw800/background/20251118/pngtree-futuristic-glowing-network-nodes-image_20423701.webp</a:t>
            </a:r>
            <a:endParaRPr/>
          </a:p>
        </p:txBody>
      </p:sp>
      <p:sp>
        <p:nvSpPr>
          <p:cNvPr id="404" name="Google Shape;404;p35"/>
          <p:cNvSpPr txBox="1"/>
          <p:nvPr/>
        </p:nvSpPr>
        <p:spPr>
          <a:xfrm>
            <a:off x="1666875" y="2436762"/>
            <a:ext cx="9953625" cy="243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Urbanist"/>
                <a:ea typeface="Urbanist"/>
                <a:cs typeface="Urbanist"/>
                <a:sym typeface="Urbanist"/>
              </a:rPr>
              <a:t>pngtree.com</a:t>
            </a:r>
            <a:endParaRPr/>
          </a:p>
        </p:txBody>
      </p:sp>
      <p:pic>
        <p:nvPicPr>
          <p:cNvPr descr="image.png" id="405" name="Google Shape;405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3081486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35"/>
          <p:cNvSpPr txBox="1"/>
          <p:nvPr/>
        </p:nvSpPr>
        <p:spPr>
          <a:xfrm>
            <a:off x="1666875" y="2975818"/>
            <a:ext cx="9953625" cy="396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https://img.freepik.com/premium-photo/black-woman-business-schedule-whiteboard-writing-company-planning-with-sticky-notes-african-female-employee-startup-meeting-collaboration-staff-working-with-teamwork-conversation_590464-178987.jpg</a:t>
            </a:r>
            <a:endParaRPr/>
          </a:p>
        </p:txBody>
      </p:sp>
      <p:sp>
        <p:nvSpPr>
          <p:cNvPr id="407" name="Google Shape;407;p35"/>
          <p:cNvSpPr txBox="1"/>
          <p:nvPr/>
        </p:nvSpPr>
        <p:spPr>
          <a:xfrm>
            <a:off x="1666875" y="3419623"/>
            <a:ext cx="9953625" cy="243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Urbanist"/>
                <a:ea typeface="Urbanist"/>
                <a:cs typeface="Urbanist"/>
                <a:sym typeface="Urbanist"/>
              </a:rPr>
              <a:t>www.freepik.com</a:t>
            </a:r>
            <a:endParaRPr/>
          </a:p>
        </p:txBody>
      </p:sp>
      <p:pic>
        <p:nvPicPr>
          <p:cNvPr descr="image.png" id="408" name="Google Shape;408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1500" y="4064347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35"/>
          <p:cNvSpPr txBox="1"/>
          <p:nvPr/>
        </p:nvSpPr>
        <p:spPr>
          <a:xfrm>
            <a:off x="1666875" y="3958679"/>
            <a:ext cx="9953625" cy="396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https://static.vecteezy.com/system/resources/thumbnails/044/617/457/small/fragment-of-the-glass-facade-of-a-modern-corporate-building-at-night-modern-glass-office-in-city-big-glowing-windows-in-modern-office-buildings-at-night-in-rows-of-windows-light-shines-photo.JPG</a:t>
            </a:r>
            <a:endParaRPr/>
          </a:p>
        </p:txBody>
      </p:sp>
      <p:sp>
        <p:nvSpPr>
          <p:cNvPr id="410" name="Google Shape;410;p35"/>
          <p:cNvSpPr txBox="1"/>
          <p:nvPr/>
        </p:nvSpPr>
        <p:spPr>
          <a:xfrm>
            <a:off x="1666875" y="4402484"/>
            <a:ext cx="9953625" cy="243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Urbanist"/>
                <a:ea typeface="Urbanist"/>
                <a:cs typeface="Urbanist"/>
                <a:sym typeface="Urbanist"/>
              </a:rPr>
              <a:t>www.vecteezy.com</a:t>
            </a:r>
            <a:endParaRPr/>
          </a:p>
        </p:txBody>
      </p:sp>
      <p:pic>
        <p:nvPicPr>
          <p:cNvPr descr="image.png" id="411" name="Google Shape;411;p3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1500" y="5047208"/>
            <a:ext cx="1323975" cy="54858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35"/>
          <p:cNvSpPr txBox="1"/>
          <p:nvPr/>
        </p:nvSpPr>
        <p:spPr>
          <a:xfrm>
            <a:off x="1666875" y="4941540"/>
            <a:ext cx="9953625" cy="396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https://img.freepik.com/premium-photo/portrait-business-woman-accountant-dark-background-with-serious-ambition-confidence-studio-female-person-assertive-pride-company-as-employee-professional-financial-firm_590464-447580.jpg</a:t>
            </a:r>
            <a:endParaRPr/>
          </a:p>
        </p:txBody>
      </p:sp>
      <p:sp>
        <p:nvSpPr>
          <p:cNvPr id="413" name="Google Shape;413;p35"/>
          <p:cNvSpPr txBox="1"/>
          <p:nvPr/>
        </p:nvSpPr>
        <p:spPr>
          <a:xfrm>
            <a:off x="1666875" y="5385345"/>
            <a:ext cx="9953625" cy="243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Urbanist"/>
                <a:ea typeface="Urbanist"/>
                <a:cs typeface="Urbanist"/>
                <a:sym typeface="Urbanist"/>
              </a:rPr>
              <a:t>www.freepik.com</a:t>
            </a:r>
            <a:endParaRPr/>
          </a:p>
        </p:txBody>
      </p:sp>
      <p:pic>
        <p:nvPicPr>
          <p:cNvPr descr="image.png" id="414" name="Google Shape;414;p3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71500" y="5930949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35"/>
          <p:cNvSpPr txBox="1"/>
          <p:nvPr/>
        </p:nvSpPr>
        <p:spPr>
          <a:xfrm>
            <a:off x="1666875" y="5924401"/>
            <a:ext cx="9953625" cy="198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https://images.unsplash.com/photo-1653387300291-bfa1eeb90e16?fm=jpg&amp;q=60&amp;w=3000&amp;ixlib=rb-4.1.0&amp;ixid=M3wxMjA3fDB8MHxwaG90by1yZWxhdGVkfDE0fHx8ZW58MHx8fHx8</a:t>
            </a:r>
            <a:endParaRPr/>
          </a:p>
        </p:txBody>
      </p:sp>
      <p:sp>
        <p:nvSpPr>
          <p:cNvPr id="416" name="Google Shape;416;p35"/>
          <p:cNvSpPr txBox="1"/>
          <p:nvPr/>
        </p:nvSpPr>
        <p:spPr>
          <a:xfrm>
            <a:off x="1666875" y="6170116"/>
            <a:ext cx="9953625" cy="243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Urbanist"/>
                <a:ea typeface="Urbanist"/>
                <a:cs typeface="Urbanist"/>
                <a:sym typeface="Urbanist"/>
              </a:rPr>
              <a:t>unsplash.com</a:t>
            </a:r>
            <a:endParaRPr/>
          </a:p>
        </p:txBody>
      </p:sp>
      <p:sp>
        <p:nvSpPr>
          <p:cNvPr id="417" name="Google Shape;417;p35"/>
          <p:cNvSpPr txBox="1"/>
          <p:nvPr/>
        </p:nvSpPr>
        <p:spPr>
          <a:xfrm>
            <a:off x="571500" y="301376"/>
            <a:ext cx="11601450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5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Image Sources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422" name="Google Shape;42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23" name="Google Shape;423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3671738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36"/>
          <p:cNvSpPr txBox="1"/>
          <p:nvPr/>
        </p:nvSpPr>
        <p:spPr>
          <a:xfrm>
            <a:off x="1666875" y="3665190"/>
            <a:ext cx="9953625" cy="198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https://i.redd.it/igbceqmmbaw21.jpg</a:t>
            </a:r>
            <a:endParaRPr/>
          </a:p>
        </p:txBody>
      </p:sp>
      <p:sp>
        <p:nvSpPr>
          <p:cNvPr id="425" name="Google Shape;425;p36"/>
          <p:cNvSpPr txBox="1"/>
          <p:nvPr/>
        </p:nvSpPr>
        <p:spPr>
          <a:xfrm>
            <a:off x="1666875" y="3910905"/>
            <a:ext cx="9953625" cy="243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Urbanist"/>
                <a:ea typeface="Urbanist"/>
                <a:cs typeface="Urbanist"/>
                <a:sym typeface="Urbanist"/>
              </a:rPr>
              <a:t>www.reddit.com</a:t>
            </a:r>
            <a:endParaRPr/>
          </a:p>
        </p:txBody>
      </p:sp>
      <p:sp>
        <p:nvSpPr>
          <p:cNvPr id="426" name="Google Shape;426;p36"/>
          <p:cNvSpPr txBox="1"/>
          <p:nvPr/>
        </p:nvSpPr>
        <p:spPr>
          <a:xfrm>
            <a:off x="571500" y="571500"/>
            <a:ext cx="11601450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5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Image Sources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06" name="Google Shape;10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571500" y="571500"/>
            <a:ext cx="5200650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5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Our Solution</a:t>
            </a:r>
            <a:endParaRPr/>
          </a:p>
        </p:txBody>
      </p:sp>
      <p:pic>
        <p:nvPicPr>
          <p:cNvPr descr="image.png" id="108" name="Google Shape;10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571500" y="3001416"/>
            <a:ext cx="495300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Project Beta unifies these disparate workflows into a single, cohesive ecosystem.</a:t>
            </a:r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571500" y="4033688"/>
            <a:ext cx="4953000" cy="822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By leveraging advanced node-based architecture, we provide seamless integration and real-time data flow, solving the interoperability crisis once and for all.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15" name="Google Shape;11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6" name="Google Shape;11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673697"/>
            <a:ext cx="3492549" cy="24726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7" name="Google Shape;11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9799" y="2673697"/>
            <a:ext cx="3492549" cy="24726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8" name="Google Shape;118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28099" y="2673697"/>
            <a:ext cx="3492549" cy="24726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9" name="Google Shape;119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51012" y="2968972"/>
            <a:ext cx="333375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1962656" y="3540472"/>
            <a:ext cx="710088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5F5F5"/>
                </a:solidFill>
                <a:latin typeface="Urbanist"/>
                <a:ea typeface="Urbanist"/>
                <a:cs typeface="Urbanist"/>
                <a:sym typeface="Urbanist"/>
              </a:rPr>
              <a:t>Speed</a:t>
            </a:r>
            <a:endParaRPr/>
          </a:p>
        </p:txBody>
      </p:sp>
      <p:sp>
        <p:nvSpPr>
          <p:cNvPr id="121" name="Google Shape;121;p16"/>
          <p:cNvSpPr txBox="1"/>
          <p:nvPr/>
        </p:nvSpPr>
        <p:spPr>
          <a:xfrm>
            <a:off x="866775" y="4131022"/>
            <a:ext cx="2901999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Reduce processing time by 40% through optimized algorithms.</a:t>
            </a:r>
            <a:endParaRPr/>
          </a:p>
        </p:txBody>
      </p:sp>
      <p:pic>
        <p:nvPicPr>
          <p:cNvPr descr="image.png" id="122" name="Google Shape;122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29312" y="2968972"/>
            <a:ext cx="333375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/>
        </p:nvSpPr>
        <p:spPr>
          <a:xfrm>
            <a:off x="5515927" y="3540472"/>
            <a:ext cx="116014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5F5F5"/>
                </a:solidFill>
                <a:latin typeface="Urbanist"/>
                <a:ea typeface="Urbanist"/>
                <a:cs typeface="Urbanist"/>
                <a:sym typeface="Urbanist"/>
              </a:rPr>
              <a:t>Scalability</a:t>
            </a:r>
            <a:endParaRPr/>
          </a:p>
        </p:txBody>
      </p:sp>
      <p:sp>
        <p:nvSpPr>
          <p:cNvPr id="124" name="Google Shape;124;p16"/>
          <p:cNvSpPr txBox="1"/>
          <p:nvPr/>
        </p:nvSpPr>
        <p:spPr>
          <a:xfrm>
            <a:off x="4645074" y="4131022"/>
            <a:ext cx="2901999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Architecture designed to handle 10x user load without latency.</a:t>
            </a:r>
            <a:endParaRPr/>
          </a:p>
        </p:txBody>
      </p:sp>
      <p:pic>
        <p:nvPicPr>
          <p:cNvPr descr="image.png" id="125" name="Google Shape;125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683799" y="2968972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 txBox="1"/>
          <p:nvPr/>
        </p:nvSpPr>
        <p:spPr>
          <a:xfrm>
            <a:off x="9419242" y="3540472"/>
            <a:ext cx="910113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5F5F5"/>
                </a:solidFill>
                <a:latin typeface="Urbanist"/>
                <a:ea typeface="Urbanist"/>
                <a:cs typeface="Urbanist"/>
                <a:sym typeface="Urbanist"/>
              </a:rPr>
              <a:t>Security</a:t>
            </a:r>
            <a:endParaRPr/>
          </a:p>
        </p:txBody>
      </p:sp>
      <p:sp>
        <p:nvSpPr>
          <p:cNvPr id="127" name="Google Shape;127;p16"/>
          <p:cNvSpPr txBox="1"/>
          <p:nvPr/>
        </p:nvSpPr>
        <p:spPr>
          <a:xfrm>
            <a:off x="8423374" y="4131022"/>
            <a:ext cx="2901999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Enterprise-grade encryption for all data at rest and in transit.</a:t>
            </a:r>
            <a:endParaRPr/>
          </a:p>
        </p:txBody>
      </p:sp>
      <p:sp>
        <p:nvSpPr>
          <p:cNvPr id="128" name="Google Shape;128;p16"/>
          <p:cNvSpPr txBox="1"/>
          <p:nvPr/>
        </p:nvSpPr>
        <p:spPr>
          <a:xfrm>
            <a:off x="571500" y="571500"/>
            <a:ext cx="11601450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5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Core Objectives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33" name="Google Shape;13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4" name="Google Shape;13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765077"/>
            <a:ext cx="5238750" cy="2289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5" name="Google Shape;135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1750" y="2765077"/>
            <a:ext cx="5238750" cy="228972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7"/>
          <p:cNvSpPr txBox="1"/>
          <p:nvPr/>
        </p:nvSpPr>
        <p:spPr>
          <a:xfrm>
            <a:off x="962025" y="3155602"/>
            <a:ext cx="4680585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Market Trends</a:t>
            </a:r>
            <a:endParaRPr/>
          </a:p>
        </p:txBody>
      </p:sp>
      <p:sp>
        <p:nvSpPr>
          <p:cNvPr id="137" name="Google Shape;137;p17"/>
          <p:cNvSpPr txBox="1"/>
          <p:nvPr/>
        </p:nvSpPr>
        <p:spPr>
          <a:xfrm>
            <a:off x="962025" y="3669952"/>
            <a:ext cx="4457700" cy="822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Demand for unified platforms is growing at 12% CAGR. Users are increasingly prioritizing UX and integration capabilities over single-feature depth.</a:t>
            </a:r>
            <a:endParaRPr/>
          </a:p>
        </p:txBody>
      </p:sp>
      <p:sp>
        <p:nvSpPr>
          <p:cNvPr id="138" name="Google Shape;138;p17"/>
          <p:cNvSpPr txBox="1"/>
          <p:nvPr/>
        </p:nvSpPr>
        <p:spPr>
          <a:xfrm>
            <a:off x="6772275" y="3155602"/>
            <a:ext cx="4680585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Competitive Edge</a:t>
            </a:r>
            <a:endParaRPr/>
          </a:p>
        </p:txBody>
      </p:sp>
      <p:sp>
        <p:nvSpPr>
          <p:cNvPr id="139" name="Google Shape;139;p17"/>
          <p:cNvSpPr txBox="1"/>
          <p:nvPr/>
        </p:nvSpPr>
        <p:spPr>
          <a:xfrm>
            <a:off x="6772275" y="3669952"/>
            <a:ext cx="4457700" cy="822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D1D5DB"/>
                </a:solidFill>
                <a:latin typeface="Urbanist"/>
                <a:ea typeface="Urbanist"/>
                <a:cs typeface="Urbanist"/>
                <a:sym typeface="Urbanist"/>
              </a:rPr>
              <a:t>While competitors focus on legacy support, Project Beta is cloud-native. Our cost structure is 20% leaner, allowing for aggressive pricing strategies.</a:t>
            </a:r>
            <a:endParaRPr/>
          </a:p>
        </p:txBody>
      </p:sp>
      <p:sp>
        <p:nvSpPr>
          <p:cNvPr id="140" name="Google Shape;140;p17"/>
          <p:cNvSpPr txBox="1"/>
          <p:nvPr/>
        </p:nvSpPr>
        <p:spPr>
          <a:xfrm>
            <a:off x="571500" y="571500"/>
            <a:ext cx="11601450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5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Market Analysis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45" name="Google Shape;14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8"/>
          <p:cNvSpPr txBox="1"/>
          <p:nvPr/>
        </p:nvSpPr>
        <p:spPr>
          <a:xfrm>
            <a:off x="571500" y="3257550"/>
            <a:ext cx="3365450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300%</a:t>
            </a:r>
            <a:endParaRPr/>
          </a:p>
        </p:txBody>
      </p:sp>
      <p:sp>
        <p:nvSpPr>
          <p:cNvPr id="147" name="Google Shape;147;p18"/>
          <p:cNvSpPr txBox="1"/>
          <p:nvPr/>
        </p:nvSpPr>
        <p:spPr>
          <a:xfrm>
            <a:off x="571500" y="4305300"/>
            <a:ext cx="336545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FFFFFF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User Growth</a:t>
            </a:r>
            <a:endParaRPr/>
          </a:p>
        </p:txBody>
      </p:sp>
      <p:sp>
        <p:nvSpPr>
          <p:cNvPr id="148" name="Google Shape;148;p18"/>
          <p:cNvSpPr txBox="1"/>
          <p:nvPr/>
        </p:nvSpPr>
        <p:spPr>
          <a:xfrm>
            <a:off x="4413200" y="3257550"/>
            <a:ext cx="3365450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99.9%</a:t>
            </a:r>
            <a:endParaRPr/>
          </a:p>
        </p:txBody>
      </p:sp>
      <p:sp>
        <p:nvSpPr>
          <p:cNvPr id="149" name="Google Shape;149;p18"/>
          <p:cNvSpPr txBox="1"/>
          <p:nvPr/>
        </p:nvSpPr>
        <p:spPr>
          <a:xfrm>
            <a:off x="4413200" y="4305300"/>
            <a:ext cx="336545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FFFFFF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Uptime</a:t>
            </a:r>
            <a:endParaRPr/>
          </a:p>
        </p:txBody>
      </p:sp>
      <p:sp>
        <p:nvSpPr>
          <p:cNvPr id="150" name="Google Shape;150;p18"/>
          <p:cNvSpPr txBox="1"/>
          <p:nvPr/>
        </p:nvSpPr>
        <p:spPr>
          <a:xfrm>
            <a:off x="8254900" y="3257550"/>
            <a:ext cx="3365450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150+</a:t>
            </a:r>
            <a:endParaRPr/>
          </a:p>
        </p:txBody>
      </p:sp>
      <p:sp>
        <p:nvSpPr>
          <p:cNvPr id="151" name="Google Shape;151;p18"/>
          <p:cNvSpPr txBox="1"/>
          <p:nvPr/>
        </p:nvSpPr>
        <p:spPr>
          <a:xfrm>
            <a:off x="8254900" y="4305300"/>
            <a:ext cx="336545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FFFFFF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Enterprise Clients</a:t>
            </a:r>
            <a:endParaRPr/>
          </a:p>
        </p:txBody>
      </p:sp>
      <p:sp>
        <p:nvSpPr>
          <p:cNvPr id="152" name="Google Shape;152;p18"/>
          <p:cNvSpPr txBox="1"/>
          <p:nvPr/>
        </p:nvSpPr>
        <p:spPr>
          <a:xfrm>
            <a:off x="571500" y="571500"/>
            <a:ext cx="11601450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5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Key Success Metrics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57" name="Google Shape;15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8" name="Google Shape;15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533525"/>
            <a:ext cx="11049000" cy="475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9"/>
          <p:cNvSpPr txBox="1"/>
          <p:nvPr/>
        </p:nvSpPr>
        <p:spPr>
          <a:xfrm>
            <a:off x="571500" y="4758630"/>
            <a:ext cx="11049000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350" u="none" cap="none" strike="noStrike">
                <a:solidFill>
                  <a:srgbClr val="9CA3AF"/>
                </a:solidFill>
                <a:latin typeface="Urbanist"/>
                <a:ea typeface="Urbanist"/>
                <a:cs typeface="Urbanist"/>
                <a:sym typeface="Urbanist"/>
              </a:rPr>
              <a:t>Consistent quarter-over-quarter growth driven by new enterprise adoption.</a:t>
            </a:r>
            <a:endParaRPr/>
          </a:p>
        </p:txBody>
      </p:sp>
      <p:sp>
        <p:nvSpPr>
          <p:cNvPr id="160" name="Google Shape;160;p19"/>
          <p:cNvSpPr txBox="1"/>
          <p:nvPr/>
        </p:nvSpPr>
        <p:spPr>
          <a:xfrm>
            <a:off x="571500" y="571500"/>
            <a:ext cx="11601450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5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Performance Overview (Revenue in M)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65" name="Google Shape;16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6" name="Google Shape;16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533525"/>
            <a:ext cx="11049000" cy="475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0"/>
          <p:cNvSpPr txBox="1"/>
          <p:nvPr/>
        </p:nvSpPr>
        <p:spPr>
          <a:xfrm>
            <a:off x="571500" y="571500"/>
            <a:ext cx="11601450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5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User Demographics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72" name="Google Shape;17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3" name="Google Shape;17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005012"/>
            <a:ext cx="11049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1"/>
          <p:cNvSpPr txBox="1"/>
          <p:nvPr/>
        </p:nvSpPr>
        <p:spPr>
          <a:xfrm>
            <a:off x="571500" y="571500"/>
            <a:ext cx="11601450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5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Growth Trajectory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