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20.png" ContentType="image/png"/>
  <Override PartName="/ppt/media/image57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73.png" ContentType="image/png"/>
  <Override PartName="/ppt/media/image24.png" ContentType="image/png"/>
  <Override PartName="/ppt/media/image61.png" ContentType="image/png"/>
  <Override PartName="/ppt/media/image72.png" ContentType="image/png"/>
  <Override PartName="/ppt/media/image71.png" ContentType="image/png"/>
  <Override PartName="/ppt/media/image29.png" ContentType="image/png"/>
  <Override PartName="/ppt/media/image69.png" ContentType="image/png"/>
  <Override PartName="/ppt/media/image32.png" ContentType="image/png"/>
  <Override PartName="/ppt/media/image14.png" ContentType="image/png"/>
  <Override PartName="/ppt/media/image2.png" ContentType="image/png"/>
  <Override PartName="/ppt/media/image70.png" ContentType="image/png"/>
  <Override PartName="/ppt/media/image28.png" ContentType="image/png"/>
  <Override PartName="/ppt/media/image68.png" ContentType="image/png"/>
  <Override PartName="/ppt/media/image31.png" ContentType="image/png"/>
  <Override PartName="/ppt/media/image67.png" ContentType="image/png"/>
  <Override PartName="/ppt/media/image30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26.png" ContentType="image/png"/>
  <Override PartName="/ppt/media/image63.png" ContentType="image/png"/>
  <Override PartName="/ppt/media/image25.png" ContentType="image/png"/>
  <Override PartName="/ppt/media/image62.png" ContentType="image/png"/>
  <Override PartName="/ppt/media/image15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16.png" ContentType="image/png"/>
  <Override PartName="/ppt/media/image4.png" ContentType="image/png"/>
  <Override PartName="/ppt/media/image34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18.png" ContentType="image/png"/>
  <Override PartName="/ppt/media/image6.png" ContentType="image/png"/>
  <Override PartName="/ppt/media/image36.png" ContentType="image/png"/>
  <Override PartName="/ppt/media/image11.png" ContentType="image/png"/>
  <Override PartName="/ppt/media/image48.png" ContentType="image/png"/>
  <Override PartName="/ppt/media/image19.png" ContentType="image/png"/>
  <Override PartName="/ppt/media/image7.png" ContentType="image/png"/>
  <Override PartName="/ppt/media/image37.png" ContentType="image/png"/>
  <Override PartName="/ppt/media/image12.png" ContentType="image/png"/>
  <Override PartName="/ppt/media/image49.png" ContentType="image/png"/>
  <Override PartName="/ppt/media/image8.png" ContentType="image/png"/>
  <Override PartName="/ppt/media/image38.png" ContentType="image/png"/>
  <Override PartName="/ppt/media/image1.png" ContentType="image/png"/>
  <Override PartName="/ppt/media/image13.png" ContentType="image/png"/>
  <Override PartName="/ppt/media/image9.png" ContentType="image/png"/>
  <Override PartName="/ppt/media/image39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445982-24F2-4178-9614-0FCCE639DB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8646BD-C5CA-454B-8090-6A2B231D3C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215D23-5D91-4162-AF11-81C57DF513A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DC33B3-A2FE-4730-B91E-86A41AC894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FD7EED-BF36-40E0-9106-4649A34E3A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6311F2-121C-4ACD-9B91-CD9B5E4E75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344539-0429-49B9-9CD0-39DB9F4F6C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502D35-0B21-4FDE-B13D-9815FB2E44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0FF0C7-FD7F-4446-90C6-993F46A437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A5CC24-6860-4FEB-8F17-99E1A1E29C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4ED594-5D1D-47C0-826F-807B826F3C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EC282A-0098-47AD-92D2-7ABAEAA4ED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E82F9BC-B731-4893-BE36-247A6A4B455F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84;p1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42" name="Google Shape;85;p13" descr=""/>
          <p:cNvPicPr/>
          <p:nvPr/>
        </p:nvPicPr>
        <p:blipFill>
          <a:blip r:embed="rId2"/>
          <a:stretch/>
        </p:blipFill>
        <p:spPr>
          <a:xfrm>
            <a:off x="571680" y="4731840"/>
            <a:ext cx="3364920" cy="433800"/>
          </a:xfrm>
          <a:prstGeom prst="rect">
            <a:avLst/>
          </a:prstGeom>
          <a:ln w="0">
            <a:noFill/>
          </a:ln>
        </p:spPr>
      </p:pic>
      <p:sp>
        <p:nvSpPr>
          <p:cNvPr id="43" name="Google Shape;86;p13"/>
          <p:cNvSpPr/>
          <p:nvPr/>
        </p:nvSpPr>
        <p:spPr>
          <a:xfrm>
            <a:off x="571680" y="1691640"/>
            <a:ext cx="116010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Space Grotesk"/>
                <a:ea typeface="Space Grotesk"/>
              </a:rPr>
              <a:t>PROJECT</a:t>
            </a:r>
            <a:br>
              <a:rPr sz="1800"/>
            </a:br>
            <a:r>
              <a:rPr b="1" lang="en-US" sz="6000" spc="-1" strike="noStrike">
                <a:solidFill>
                  <a:srgbClr val="ffffff"/>
                </a:solidFill>
                <a:latin typeface="Space Grotesk"/>
                <a:ea typeface="Space Grotesk"/>
              </a:rPr>
              <a:t> AURORA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4" name="Google Shape;87;p13"/>
          <p:cNvSpPr/>
          <p:nvPr/>
        </p:nvSpPr>
        <p:spPr>
          <a:xfrm>
            <a:off x="571680" y="3558600"/>
            <a:ext cx="1104876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bd5e1"/>
                </a:solidFill>
                <a:latin typeface="Inter Light"/>
                <a:ea typeface="Inter Light"/>
              </a:rPr>
              <a:t>FY2025 Strategic Market Penetration Plan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5" name="Google Shape;88;p13"/>
          <p:cNvSpPr/>
          <p:nvPr/>
        </p:nvSpPr>
        <p:spPr>
          <a:xfrm>
            <a:off x="762120" y="4827240"/>
            <a:ext cx="29127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CONFIDENTIAL // LUMINA CORP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84;p22"/>
          <p:cNvSpPr/>
          <p:nvPr/>
        </p:nvSpPr>
        <p:spPr>
          <a:xfrm>
            <a:off x="762120" y="1516320"/>
            <a:ext cx="4800240" cy="11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0f172a"/>
                </a:solidFill>
                <a:latin typeface="Space Grotesk"/>
                <a:ea typeface="Space Grotesk"/>
              </a:rPr>
              <a:t>Empowering Teams to Succeed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6" name="Google Shape;185;p22" descr=""/>
          <p:cNvPicPr/>
          <p:nvPr/>
        </p:nvPicPr>
        <p:blipFill>
          <a:blip r:embed="rId1"/>
          <a:stretch/>
        </p:blipFill>
        <p:spPr>
          <a:xfrm>
            <a:off x="6095880" y="0"/>
            <a:ext cx="6095520" cy="4060440"/>
          </a:xfrm>
          <a:prstGeom prst="rect">
            <a:avLst/>
          </a:prstGeom>
          <a:ln w="0">
            <a:noFill/>
          </a:ln>
        </p:spPr>
      </p:pic>
      <p:sp>
        <p:nvSpPr>
          <p:cNvPr id="107" name="Google Shape;186;p22"/>
          <p:cNvSpPr/>
          <p:nvPr/>
        </p:nvSpPr>
        <p:spPr>
          <a:xfrm>
            <a:off x="762120" y="2998440"/>
            <a:ext cx="45716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475569"/>
                </a:solidFill>
                <a:latin typeface="Inter"/>
                <a:ea typeface="Inter"/>
              </a:rPr>
              <a:t>Data shouldn't be a gatekeeper. It should be a catalyst.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8" name="Google Shape;187;p22"/>
          <p:cNvSpPr/>
          <p:nvPr/>
        </p:nvSpPr>
        <p:spPr>
          <a:xfrm>
            <a:off x="762120" y="3798720"/>
            <a:ext cx="4571640" cy="16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By democratizing access to high-level insights, we empower every department—from marketing to product—to make decisions backed by hard numbers, not just gut feeling. This culture shift is our true value proposition.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92;p23" descr=""/>
          <p:cNvPicPr/>
          <p:nvPr/>
        </p:nvPicPr>
        <p:blipFill>
          <a:blip r:embed="rId1"/>
          <a:stretch/>
        </p:blipFill>
        <p:spPr>
          <a:xfrm>
            <a:off x="1523880" y="2172600"/>
            <a:ext cx="3333240" cy="333324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93;p23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PRIMARY PERSONA: "STRATEGIC SARAH"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11" name="Google Shape;194;p23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Google Shape;195;p23"/>
          <p:cNvSpPr/>
          <p:nvPr/>
        </p:nvSpPr>
        <p:spPr>
          <a:xfrm>
            <a:off x="6381720" y="2575440"/>
            <a:ext cx="55004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f172a"/>
                </a:solidFill>
                <a:latin typeface="Space Grotesk"/>
                <a:ea typeface="Space Grotesk"/>
              </a:rPr>
              <a:t>Director of Operations</a:t>
            </a:r>
            <a:endParaRPr b="0" lang="en-US" sz="1410" spc="-1" strike="noStrike">
              <a:latin typeface="Arial"/>
            </a:endParaRPr>
          </a:p>
        </p:txBody>
      </p:sp>
      <p:sp>
        <p:nvSpPr>
          <p:cNvPr id="113" name="Google Shape;196;p23"/>
          <p:cNvSpPr/>
          <p:nvPr/>
        </p:nvSpPr>
        <p:spPr>
          <a:xfrm>
            <a:off x="6381720" y="2943000"/>
            <a:ext cx="52383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Goals: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Streamline reporting, reduce overhead, and empower her team to self-serve data.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14" name="Google Shape;197;p23"/>
          <p:cNvSpPr/>
          <p:nvPr/>
        </p:nvSpPr>
        <p:spPr>
          <a:xfrm>
            <a:off x="6381720" y="3663000"/>
            <a:ext cx="52383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Frustrations: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Bottlenecks in the data team, stale dashboards, and paying for features nobody uses.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15" name="Google Shape;198;p23"/>
          <p:cNvSpPr/>
          <p:nvPr/>
        </p:nvSpPr>
        <p:spPr>
          <a:xfrm>
            <a:off x="6381720" y="4383000"/>
            <a:ext cx="52383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Buying Trigger: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A specific incident where a key metric was missed due to manual reporting errors.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116" name="Google Shape;199;p23" descr=""/>
          <p:cNvPicPr/>
          <p:nvPr/>
        </p:nvPicPr>
        <p:blipFill>
          <a:blip r:embed="rId2"/>
          <a:stretch/>
        </p:blipFill>
        <p:spPr>
          <a:xfrm>
            <a:off x="1523880" y="2172600"/>
            <a:ext cx="3333240" cy="33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204;p24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COMPETITIVE ADVANTAGE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18" name="Google Shape;205;p24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19" name="Google Shape;206;p24"/>
          <p:cNvGraphicFramePr/>
          <p:nvPr/>
        </p:nvGraphicFramePr>
        <p:xfrm>
          <a:off x="571680" y="2172600"/>
          <a:ext cx="11048400" cy="3333240"/>
        </p:xfrm>
        <a:graphic>
          <a:graphicData uri="http://schemas.openxmlformats.org/drawingml/2006/table">
            <a:tbl>
              <a:tblPr/>
              <a:tblGrid>
                <a:gridCol w="2856600"/>
                <a:gridCol w="2753280"/>
                <a:gridCol w="2650320"/>
                <a:gridCol w="2788560"/>
              </a:tblGrid>
              <a:tr h="66672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0f172a"/>
                          </a:solidFill>
                          <a:latin typeface="Inter"/>
                          <a:ea typeface="Inter"/>
                        </a:rPr>
                        <a:t>Feature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0f172a"/>
                          </a:solidFill>
                          <a:latin typeface="Inter"/>
                          <a:ea typeface="Inter"/>
                        </a:rPr>
                        <a:t>Nexus (Us)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0f172a"/>
                          </a:solidFill>
                          <a:latin typeface="Inter"/>
                          <a:ea typeface="Inter"/>
                        </a:rPr>
                        <a:t>Legacy Inc.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0f172a"/>
                          </a:solidFill>
                          <a:latin typeface="Inter"/>
                          <a:ea typeface="Inter"/>
                        </a:rPr>
                        <a:t>Spreadsheets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</a:tr>
              <a:tr h="66672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AI Forecasting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28548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Native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8548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21888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Extra Cost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1888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28548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Manual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8548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6672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Setup Time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26640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&lt; 1 Hour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6640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24732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4-6 Weeks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4732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33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Ongoing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33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6672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Price Point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26640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Mid-Market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6640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24732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Enterprise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4732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26640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Free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26640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6672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Ease of Use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3045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High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3045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3045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Low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3045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3045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Med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3045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20" name="Google Shape;207;p24"/>
          <p:cNvSpPr/>
          <p:nvPr/>
        </p:nvSpPr>
        <p:spPr>
          <a:xfrm>
            <a:off x="571680" y="2818440"/>
            <a:ext cx="2856600" cy="1872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208;p24"/>
          <p:cNvSpPr/>
          <p:nvPr/>
        </p:nvSpPr>
        <p:spPr>
          <a:xfrm>
            <a:off x="3428280" y="2818440"/>
            <a:ext cx="2753280" cy="1872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209;p24"/>
          <p:cNvSpPr/>
          <p:nvPr/>
        </p:nvSpPr>
        <p:spPr>
          <a:xfrm>
            <a:off x="6181920" y="2818440"/>
            <a:ext cx="2649960" cy="1872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210;p24"/>
          <p:cNvSpPr/>
          <p:nvPr/>
        </p:nvSpPr>
        <p:spPr>
          <a:xfrm>
            <a:off x="8832240" y="2818440"/>
            <a:ext cx="2787840" cy="1872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Google Shape;211;p24"/>
          <p:cNvSpPr/>
          <p:nvPr/>
        </p:nvSpPr>
        <p:spPr>
          <a:xfrm>
            <a:off x="571680" y="3497400"/>
            <a:ext cx="285660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Google Shape;212;p24"/>
          <p:cNvSpPr/>
          <p:nvPr/>
        </p:nvSpPr>
        <p:spPr>
          <a:xfrm>
            <a:off x="3428280" y="3497400"/>
            <a:ext cx="275328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Google Shape;213;p24"/>
          <p:cNvSpPr/>
          <p:nvPr/>
        </p:nvSpPr>
        <p:spPr>
          <a:xfrm>
            <a:off x="6181920" y="3497400"/>
            <a:ext cx="264996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Google Shape;214;p24"/>
          <p:cNvSpPr/>
          <p:nvPr/>
        </p:nvSpPr>
        <p:spPr>
          <a:xfrm>
            <a:off x="8832240" y="3497400"/>
            <a:ext cx="278784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Google Shape;215;p24"/>
          <p:cNvSpPr/>
          <p:nvPr/>
        </p:nvSpPr>
        <p:spPr>
          <a:xfrm>
            <a:off x="571680" y="4162320"/>
            <a:ext cx="285660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Google Shape;216;p24"/>
          <p:cNvSpPr/>
          <p:nvPr/>
        </p:nvSpPr>
        <p:spPr>
          <a:xfrm>
            <a:off x="3428280" y="4162320"/>
            <a:ext cx="275328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Google Shape;217;p24"/>
          <p:cNvSpPr/>
          <p:nvPr/>
        </p:nvSpPr>
        <p:spPr>
          <a:xfrm>
            <a:off x="6181920" y="4162320"/>
            <a:ext cx="264996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Google Shape;218;p24"/>
          <p:cNvSpPr/>
          <p:nvPr/>
        </p:nvSpPr>
        <p:spPr>
          <a:xfrm>
            <a:off x="8832240" y="4162320"/>
            <a:ext cx="278784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Google Shape;219;p24"/>
          <p:cNvSpPr/>
          <p:nvPr/>
        </p:nvSpPr>
        <p:spPr>
          <a:xfrm>
            <a:off x="571680" y="4827240"/>
            <a:ext cx="285660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Google Shape;220;p24"/>
          <p:cNvSpPr/>
          <p:nvPr/>
        </p:nvSpPr>
        <p:spPr>
          <a:xfrm>
            <a:off x="3428280" y="4827240"/>
            <a:ext cx="275328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Google Shape;221;p24"/>
          <p:cNvSpPr/>
          <p:nvPr/>
        </p:nvSpPr>
        <p:spPr>
          <a:xfrm>
            <a:off x="6181920" y="4827240"/>
            <a:ext cx="264996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Google Shape;222;p24"/>
          <p:cNvSpPr/>
          <p:nvPr/>
        </p:nvSpPr>
        <p:spPr>
          <a:xfrm>
            <a:off x="8832240" y="4827240"/>
            <a:ext cx="278784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Google Shape;223;p24"/>
          <p:cNvSpPr/>
          <p:nvPr/>
        </p:nvSpPr>
        <p:spPr>
          <a:xfrm>
            <a:off x="571680" y="5491800"/>
            <a:ext cx="285660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Google Shape;224;p24"/>
          <p:cNvSpPr/>
          <p:nvPr/>
        </p:nvSpPr>
        <p:spPr>
          <a:xfrm>
            <a:off x="3428280" y="5491800"/>
            <a:ext cx="275328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Google Shape;225;p24"/>
          <p:cNvSpPr/>
          <p:nvPr/>
        </p:nvSpPr>
        <p:spPr>
          <a:xfrm>
            <a:off x="6181920" y="5491800"/>
            <a:ext cx="264996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226;p24"/>
          <p:cNvSpPr/>
          <p:nvPr/>
        </p:nvSpPr>
        <p:spPr>
          <a:xfrm>
            <a:off x="8832240" y="5491800"/>
            <a:ext cx="2787840" cy="90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Google Shape;227;p24" descr=""/>
          <p:cNvPicPr/>
          <p:nvPr/>
        </p:nvPicPr>
        <p:blipFill>
          <a:blip r:embed="rId1"/>
          <a:stretch/>
        </p:blipFill>
        <p:spPr>
          <a:xfrm>
            <a:off x="3619080" y="3749760"/>
            <a:ext cx="151920" cy="171000"/>
          </a:xfrm>
          <a:prstGeom prst="rect">
            <a:avLst/>
          </a:prstGeom>
          <a:ln w="0">
            <a:noFill/>
          </a:ln>
        </p:spPr>
      </p:pic>
      <p:pic>
        <p:nvPicPr>
          <p:cNvPr id="141" name="Google Shape;228;p24" descr=""/>
          <p:cNvPicPr/>
          <p:nvPr/>
        </p:nvPicPr>
        <p:blipFill>
          <a:blip r:embed="rId2"/>
          <a:stretch/>
        </p:blipFill>
        <p:spPr>
          <a:xfrm>
            <a:off x="9022680" y="4414680"/>
            <a:ext cx="151920" cy="171000"/>
          </a:xfrm>
          <a:prstGeom prst="rect">
            <a:avLst/>
          </a:prstGeom>
          <a:ln w="0">
            <a:noFill/>
          </a:ln>
        </p:spPr>
      </p:pic>
      <p:pic>
        <p:nvPicPr>
          <p:cNvPr id="142" name="Google Shape;229;p24" descr=""/>
          <p:cNvPicPr/>
          <p:nvPr/>
        </p:nvPicPr>
        <p:blipFill>
          <a:blip r:embed="rId3"/>
          <a:stretch/>
        </p:blipFill>
        <p:spPr>
          <a:xfrm>
            <a:off x="6372360" y="4414680"/>
            <a:ext cx="132840" cy="171000"/>
          </a:xfrm>
          <a:prstGeom prst="rect">
            <a:avLst/>
          </a:prstGeom>
          <a:ln w="0">
            <a:noFill/>
          </a:ln>
        </p:spPr>
      </p:pic>
      <p:pic>
        <p:nvPicPr>
          <p:cNvPr id="143" name="Google Shape;230;p24" descr=""/>
          <p:cNvPicPr/>
          <p:nvPr/>
        </p:nvPicPr>
        <p:blipFill>
          <a:blip r:embed="rId4"/>
          <a:stretch/>
        </p:blipFill>
        <p:spPr>
          <a:xfrm>
            <a:off x="6372360" y="5079600"/>
            <a:ext cx="190080" cy="17100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231;p24" descr=""/>
          <p:cNvPicPr/>
          <p:nvPr/>
        </p:nvPicPr>
        <p:blipFill>
          <a:blip r:embed="rId5"/>
          <a:stretch/>
        </p:blipFill>
        <p:spPr>
          <a:xfrm>
            <a:off x="6372360" y="3749760"/>
            <a:ext cx="132840" cy="17100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232;p24" descr=""/>
          <p:cNvPicPr/>
          <p:nvPr/>
        </p:nvPicPr>
        <p:blipFill>
          <a:blip r:embed="rId6"/>
          <a:stretch/>
        </p:blipFill>
        <p:spPr>
          <a:xfrm>
            <a:off x="9022680" y="5079600"/>
            <a:ext cx="190080" cy="171000"/>
          </a:xfrm>
          <a:prstGeom prst="rect">
            <a:avLst/>
          </a:prstGeom>
          <a:ln w="0">
            <a:noFill/>
          </a:ln>
        </p:spPr>
      </p:pic>
      <p:pic>
        <p:nvPicPr>
          <p:cNvPr id="146" name="Google Shape;233;p24" descr=""/>
          <p:cNvPicPr/>
          <p:nvPr/>
        </p:nvPicPr>
        <p:blipFill>
          <a:blip r:embed="rId7"/>
          <a:stretch/>
        </p:blipFill>
        <p:spPr>
          <a:xfrm>
            <a:off x="3619080" y="4414680"/>
            <a:ext cx="151920" cy="171000"/>
          </a:xfrm>
          <a:prstGeom prst="rect">
            <a:avLst/>
          </a:prstGeom>
          <a:ln w="0">
            <a:noFill/>
          </a:ln>
        </p:spPr>
      </p:pic>
      <p:pic>
        <p:nvPicPr>
          <p:cNvPr id="147" name="Google Shape;234;p24" descr=""/>
          <p:cNvPicPr/>
          <p:nvPr/>
        </p:nvPicPr>
        <p:blipFill>
          <a:blip r:embed="rId8"/>
          <a:stretch/>
        </p:blipFill>
        <p:spPr>
          <a:xfrm>
            <a:off x="3619080" y="5079600"/>
            <a:ext cx="190080" cy="171000"/>
          </a:xfrm>
          <a:prstGeom prst="rect">
            <a:avLst/>
          </a:prstGeom>
          <a:ln w="0">
            <a:noFill/>
          </a:ln>
        </p:spPr>
      </p:pic>
      <p:pic>
        <p:nvPicPr>
          <p:cNvPr id="148" name="Google Shape;235;p24" descr=""/>
          <p:cNvPicPr/>
          <p:nvPr/>
        </p:nvPicPr>
        <p:blipFill>
          <a:blip r:embed="rId9"/>
          <a:stretch/>
        </p:blipFill>
        <p:spPr>
          <a:xfrm>
            <a:off x="9022680" y="3085200"/>
            <a:ext cx="171000" cy="171000"/>
          </a:xfrm>
          <a:prstGeom prst="rect">
            <a:avLst/>
          </a:prstGeom>
          <a:ln w="0">
            <a:noFill/>
          </a:ln>
        </p:spPr>
      </p:pic>
      <p:pic>
        <p:nvPicPr>
          <p:cNvPr id="149" name="Google Shape;236;p24" descr=""/>
          <p:cNvPicPr/>
          <p:nvPr/>
        </p:nvPicPr>
        <p:blipFill>
          <a:blip r:embed="rId10"/>
          <a:stretch/>
        </p:blipFill>
        <p:spPr>
          <a:xfrm>
            <a:off x="6372360" y="3085200"/>
            <a:ext cx="104400" cy="171000"/>
          </a:xfrm>
          <a:prstGeom prst="rect">
            <a:avLst/>
          </a:prstGeom>
          <a:ln w="0">
            <a:noFill/>
          </a:ln>
        </p:spPr>
      </p:pic>
      <p:pic>
        <p:nvPicPr>
          <p:cNvPr id="150" name="Google Shape;237;p24" descr=""/>
          <p:cNvPicPr/>
          <p:nvPr/>
        </p:nvPicPr>
        <p:blipFill>
          <a:blip r:embed="rId11"/>
          <a:stretch/>
        </p:blipFill>
        <p:spPr>
          <a:xfrm>
            <a:off x="9022680" y="3749760"/>
            <a:ext cx="218880" cy="171000"/>
          </a:xfrm>
          <a:prstGeom prst="rect">
            <a:avLst/>
          </a:prstGeom>
          <a:ln w="0">
            <a:noFill/>
          </a:ln>
        </p:spPr>
      </p:pic>
      <p:pic>
        <p:nvPicPr>
          <p:cNvPr id="151" name="Google Shape;238;p24" descr=""/>
          <p:cNvPicPr/>
          <p:nvPr/>
        </p:nvPicPr>
        <p:blipFill>
          <a:blip r:embed="rId12"/>
          <a:stretch/>
        </p:blipFill>
        <p:spPr>
          <a:xfrm>
            <a:off x="3619080" y="3085200"/>
            <a:ext cx="171000" cy="17100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239;p24" descr=""/>
          <p:cNvPicPr/>
          <p:nvPr/>
        </p:nvPicPr>
        <p:blipFill>
          <a:blip r:embed="rId13"/>
          <a:stretch/>
        </p:blipFill>
        <p:spPr>
          <a:xfrm>
            <a:off x="3619080" y="3085200"/>
            <a:ext cx="171000" cy="17100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40;p24" descr=""/>
          <p:cNvPicPr/>
          <p:nvPr/>
        </p:nvPicPr>
        <p:blipFill>
          <a:blip r:embed="rId14"/>
          <a:stretch/>
        </p:blipFill>
        <p:spPr>
          <a:xfrm>
            <a:off x="6372360" y="3085200"/>
            <a:ext cx="104400" cy="17100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241;p24" descr=""/>
          <p:cNvPicPr/>
          <p:nvPr/>
        </p:nvPicPr>
        <p:blipFill>
          <a:blip r:embed="rId15"/>
          <a:stretch/>
        </p:blipFill>
        <p:spPr>
          <a:xfrm>
            <a:off x="9022680" y="3085200"/>
            <a:ext cx="171000" cy="171000"/>
          </a:xfrm>
          <a:prstGeom prst="rect">
            <a:avLst/>
          </a:prstGeom>
          <a:ln w="0">
            <a:noFill/>
          </a:ln>
        </p:spPr>
      </p:pic>
      <p:pic>
        <p:nvPicPr>
          <p:cNvPr id="155" name="Google Shape;242;p24" descr=""/>
          <p:cNvPicPr/>
          <p:nvPr/>
        </p:nvPicPr>
        <p:blipFill>
          <a:blip r:embed="rId16"/>
          <a:stretch/>
        </p:blipFill>
        <p:spPr>
          <a:xfrm>
            <a:off x="3619080" y="3749760"/>
            <a:ext cx="151920" cy="17100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243;p24" descr=""/>
          <p:cNvPicPr/>
          <p:nvPr/>
        </p:nvPicPr>
        <p:blipFill>
          <a:blip r:embed="rId17"/>
          <a:stretch/>
        </p:blipFill>
        <p:spPr>
          <a:xfrm>
            <a:off x="6372360" y="3749760"/>
            <a:ext cx="132840" cy="17100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44;p24" descr=""/>
          <p:cNvPicPr/>
          <p:nvPr/>
        </p:nvPicPr>
        <p:blipFill>
          <a:blip r:embed="rId18"/>
          <a:stretch/>
        </p:blipFill>
        <p:spPr>
          <a:xfrm>
            <a:off x="9022680" y="3749760"/>
            <a:ext cx="218880" cy="17100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45;p24" descr=""/>
          <p:cNvPicPr/>
          <p:nvPr/>
        </p:nvPicPr>
        <p:blipFill>
          <a:blip r:embed="rId19"/>
          <a:stretch/>
        </p:blipFill>
        <p:spPr>
          <a:xfrm>
            <a:off x="3619080" y="4414680"/>
            <a:ext cx="151920" cy="171000"/>
          </a:xfrm>
          <a:prstGeom prst="rect">
            <a:avLst/>
          </a:prstGeom>
          <a:ln w="0">
            <a:noFill/>
          </a:ln>
        </p:spPr>
      </p:pic>
      <p:pic>
        <p:nvPicPr>
          <p:cNvPr id="159" name="Google Shape;246;p24" descr=""/>
          <p:cNvPicPr/>
          <p:nvPr/>
        </p:nvPicPr>
        <p:blipFill>
          <a:blip r:embed="rId20"/>
          <a:stretch/>
        </p:blipFill>
        <p:spPr>
          <a:xfrm>
            <a:off x="6372360" y="4414680"/>
            <a:ext cx="132840" cy="17100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247;p24" descr=""/>
          <p:cNvPicPr/>
          <p:nvPr/>
        </p:nvPicPr>
        <p:blipFill>
          <a:blip r:embed="rId21"/>
          <a:stretch/>
        </p:blipFill>
        <p:spPr>
          <a:xfrm>
            <a:off x="9022680" y="4414680"/>
            <a:ext cx="151920" cy="17100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248;p24" descr=""/>
          <p:cNvPicPr/>
          <p:nvPr/>
        </p:nvPicPr>
        <p:blipFill>
          <a:blip r:embed="rId22"/>
          <a:stretch/>
        </p:blipFill>
        <p:spPr>
          <a:xfrm>
            <a:off x="3619080" y="5079600"/>
            <a:ext cx="190080" cy="17100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249;p24" descr=""/>
          <p:cNvPicPr/>
          <p:nvPr/>
        </p:nvPicPr>
        <p:blipFill>
          <a:blip r:embed="rId23"/>
          <a:stretch/>
        </p:blipFill>
        <p:spPr>
          <a:xfrm>
            <a:off x="6372360" y="5079600"/>
            <a:ext cx="190080" cy="17100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250;p24" descr=""/>
          <p:cNvPicPr/>
          <p:nvPr/>
        </p:nvPicPr>
        <p:blipFill>
          <a:blip r:embed="rId24"/>
          <a:stretch/>
        </p:blipFill>
        <p:spPr>
          <a:xfrm>
            <a:off x="9022680" y="5079600"/>
            <a:ext cx="190080" cy="17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255;p25"/>
          <p:cNvSpPr/>
          <p:nvPr/>
        </p:nvSpPr>
        <p:spPr>
          <a:xfrm>
            <a:off x="5715000" y="2498400"/>
            <a:ext cx="761760" cy="56880"/>
          </a:xfrm>
          <a:prstGeom prst="rect">
            <a:avLst/>
          </a:prstGeom>
          <a:solidFill>
            <a:srgbClr val="14b8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Google Shape;256;p25"/>
          <p:cNvSpPr/>
          <p:nvPr/>
        </p:nvSpPr>
        <p:spPr>
          <a:xfrm>
            <a:off x="571680" y="2841120"/>
            <a:ext cx="11601000" cy="8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2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Go-To-Market Strategy</a:t>
            </a:r>
            <a:endParaRPr b="0" lang="en-US" sz="5250" spc="-1" strike="noStrike">
              <a:latin typeface="Arial"/>
            </a:endParaRPr>
          </a:p>
        </p:txBody>
      </p:sp>
      <p:sp>
        <p:nvSpPr>
          <p:cNvPr id="166" name="Google Shape;257;p25"/>
          <p:cNvSpPr/>
          <p:nvPr/>
        </p:nvSpPr>
        <p:spPr>
          <a:xfrm>
            <a:off x="571680" y="3765240"/>
            <a:ext cx="110487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475569"/>
                </a:solidFill>
                <a:latin typeface="Inter"/>
                <a:ea typeface="Inter"/>
              </a:rPr>
              <a:t>Execution &amp; Scale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262;p26" descr=""/>
          <p:cNvPicPr/>
          <p:nvPr/>
        </p:nvPicPr>
        <p:blipFill>
          <a:blip r:embed="rId1"/>
          <a:stretch/>
        </p:blipFill>
        <p:spPr>
          <a:xfrm>
            <a:off x="571680" y="2814480"/>
            <a:ext cx="2430360" cy="204948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263;p26" descr=""/>
          <p:cNvPicPr/>
          <p:nvPr/>
        </p:nvPicPr>
        <p:blipFill>
          <a:blip r:embed="rId2"/>
          <a:stretch/>
        </p:blipFill>
        <p:spPr>
          <a:xfrm>
            <a:off x="3444120" y="2814480"/>
            <a:ext cx="2430360" cy="204948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264;p26" descr=""/>
          <p:cNvPicPr/>
          <p:nvPr/>
        </p:nvPicPr>
        <p:blipFill>
          <a:blip r:embed="rId3"/>
          <a:stretch/>
        </p:blipFill>
        <p:spPr>
          <a:xfrm>
            <a:off x="6316920" y="2814480"/>
            <a:ext cx="2430360" cy="204948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265;p26" descr=""/>
          <p:cNvPicPr/>
          <p:nvPr/>
        </p:nvPicPr>
        <p:blipFill>
          <a:blip r:embed="rId4"/>
          <a:stretch/>
        </p:blipFill>
        <p:spPr>
          <a:xfrm>
            <a:off x="9189720" y="2814480"/>
            <a:ext cx="2430360" cy="2049480"/>
          </a:xfrm>
          <a:prstGeom prst="rect">
            <a:avLst/>
          </a:prstGeom>
          <a:ln w="0">
            <a:noFill/>
          </a:ln>
        </p:spPr>
      </p:pic>
      <p:sp>
        <p:nvSpPr>
          <p:cNvPr id="171" name="Google Shape;266;p26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LAUNCH ROADMAP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72" name="Google Shape;267;p26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268;p26"/>
          <p:cNvSpPr/>
          <p:nvPr/>
        </p:nvSpPr>
        <p:spPr>
          <a:xfrm>
            <a:off x="571680" y="3820320"/>
            <a:ext cx="11048760" cy="3780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Google Shape;269;p26"/>
          <p:cNvSpPr/>
          <p:nvPr/>
        </p:nvSpPr>
        <p:spPr>
          <a:xfrm>
            <a:off x="720720" y="3014640"/>
            <a:ext cx="213192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Q1: Beta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5" name="Google Shape;270;p26"/>
          <p:cNvSpPr/>
          <p:nvPr/>
        </p:nvSpPr>
        <p:spPr>
          <a:xfrm>
            <a:off x="771480" y="3395520"/>
            <a:ext cx="20304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Invite-only launch for 50 design partners. Focus on feedback loop and bug squashing.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76" name="Google Shape;271;p26"/>
          <p:cNvSpPr/>
          <p:nvPr/>
        </p:nvSpPr>
        <p:spPr>
          <a:xfrm>
            <a:off x="3593520" y="3014640"/>
            <a:ext cx="213192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Q2: Soft Launch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7" name="Google Shape;272;p26"/>
          <p:cNvSpPr/>
          <p:nvPr/>
        </p:nvSpPr>
        <p:spPr>
          <a:xfrm>
            <a:off x="3644280" y="3395520"/>
            <a:ext cx="20304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Public launch on ProductHunt. Content marketing engine turns on (SEO/Blog).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78" name="Google Shape;273;p26"/>
          <p:cNvSpPr/>
          <p:nvPr/>
        </p:nvSpPr>
        <p:spPr>
          <a:xfrm>
            <a:off x="6465960" y="3014640"/>
            <a:ext cx="213192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Q3: Growth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9" name="Google Shape;274;p26"/>
          <p:cNvSpPr/>
          <p:nvPr/>
        </p:nvSpPr>
        <p:spPr>
          <a:xfrm>
            <a:off x="6516720" y="3395520"/>
            <a:ext cx="20304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Paid acquisition layer activated. First webinars and partnership announcements.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80" name="Google Shape;275;p26"/>
          <p:cNvSpPr/>
          <p:nvPr/>
        </p:nvSpPr>
        <p:spPr>
          <a:xfrm>
            <a:off x="9338760" y="3014640"/>
            <a:ext cx="213192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Q4: Scale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1" name="Google Shape;276;p26"/>
          <p:cNvSpPr/>
          <p:nvPr/>
        </p:nvSpPr>
        <p:spPr>
          <a:xfrm>
            <a:off x="9389520" y="3395520"/>
            <a:ext cx="20304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Enterprise features unlocked. Sales team expands to outbound SDR model.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281;p27" descr=""/>
          <p:cNvPicPr/>
          <p:nvPr/>
        </p:nvPicPr>
        <p:blipFill>
          <a:blip r:embed="rId1"/>
          <a:stretch/>
        </p:blipFill>
        <p:spPr>
          <a:xfrm>
            <a:off x="571680" y="1125720"/>
            <a:ext cx="11048760" cy="5427000"/>
          </a:xfrm>
          <a:prstGeom prst="rect">
            <a:avLst/>
          </a:prstGeom>
          <a:ln w="0">
            <a:noFill/>
          </a:ln>
        </p:spPr>
      </p:pic>
      <p:sp>
        <p:nvSpPr>
          <p:cNvPr id="183" name="Google Shape;282;p27"/>
          <p:cNvSpPr/>
          <p:nvPr/>
        </p:nvSpPr>
        <p:spPr>
          <a:xfrm>
            <a:off x="571680" y="30492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BUDGET ALLOCATION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84" name="Google Shape;283;p27"/>
          <p:cNvSpPr/>
          <p:nvPr/>
        </p:nvSpPr>
        <p:spPr>
          <a:xfrm>
            <a:off x="5810400" y="50580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Google Shape;284;p27"/>
          <p:cNvSpPr/>
          <p:nvPr/>
        </p:nvSpPr>
        <p:spPr>
          <a:xfrm>
            <a:off x="571680" y="610740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Aggressive investment in Paid Media to fuel initial user acquisition, balanced by sustainable long-term investment in Content SEO.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289;p28" descr=""/>
          <p:cNvPicPr/>
          <p:nvPr/>
        </p:nvPicPr>
        <p:blipFill>
          <a:blip r:embed="rId1"/>
          <a:stretch/>
        </p:blipFill>
        <p:spPr>
          <a:xfrm>
            <a:off x="571680" y="1164960"/>
            <a:ext cx="11048760" cy="5348880"/>
          </a:xfrm>
          <a:prstGeom prst="rect">
            <a:avLst/>
          </a:prstGeom>
          <a:ln w="0">
            <a:noFill/>
          </a:ln>
        </p:spPr>
      </p:pic>
      <p:sp>
        <p:nvSpPr>
          <p:cNvPr id="187" name="Google Shape;290;p28"/>
          <p:cNvSpPr/>
          <p:nvPr/>
        </p:nvSpPr>
        <p:spPr>
          <a:xfrm>
            <a:off x="571680" y="34380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PROJECTED REVENUE GROWTH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88" name="Google Shape;291;p28"/>
          <p:cNvSpPr/>
          <p:nvPr/>
        </p:nvSpPr>
        <p:spPr>
          <a:xfrm>
            <a:off x="5810400" y="54468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Google Shape;292;p28"/>
          <p:cNvSpPr/>
          <p:nvPr/>
        </p:nvSpPr>
        <p:spPr>
          <a:xfrm>
            <a:off x="571680" y="5794200"/>
            <a:ext cx="110487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We anticipate a hockey-stick growth curve starting in Q3 as the paid acquisition flywheel begins to gain traction and word-of-mouth spreads.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297;p29" descr=""/>
          <p:cNvPicPr/>
          <p:nvPr/>
        </p:nvPicPr>
        <p:blipFill>
          <a:blip r:embed="rId1"/>
          <a:stretch/>
        </p:blipFill>
        <p:spPr>
          <a:xfrm>
            <a:off x="1238400" y="2934720"/>
            <a:ext cx="2857320" cy="1809360"/>
          </a:xfrm>
          <a:prstGeom prst="rect">
            <a:avLst/>
          </a:prstGeom>
          <a:ln w="0">
            <a:noFill/>
          </a:ln>
        </p:spPr>
      </p:pic>
      <p:pic>
        <p:nvPicPr>
          <p:cNvPr id="191" name="Google Shape;298;p29" descr=""/>
          <p:cNvPicPr/>
          <p:nvPr/>
        </p:nvPicPr>
        <p:blipFill>
          <a:blip r:embed="rId2"/>
          <a:stretch/>
        </p:blipFill>
        <p:spPr>
          <a:xfrm>
            <a:off x="4667400" y="2934720"/>
            <a:ext cx="2857320" cy="1809360"/>
          </a:xfrm>
          <a:prstGeom prst="rect">
            <a:avLst/>
          </a:prstGeom>
          <a:ln w="0">
            <a:noFill/>
          </a:ln>
        </p:spPr>
      </p:pic>
      <p:pic>
        <p:nvPicPr>
          <p:cNvPr id="192" name="Google Shape;299;p29" descr=""/>
          <p:cNvPicPr/>
          <p:nvPr/>
        </p:nvPicPr>
        <p:blipFill>
          <a:blip r:embed="rId3"/>
          <a:stretch/>
        </p:blipFill>
        <p:spPr>
          <a:xfrm>
            <a:off x="8096400" y="2934720"/>
            <a:ext cx="2857320" cy="1809360"/>
          </a:xfrm>
          <a:prstGeom prst="rect">
            <a:avLst/>
          </a:prstGeom>
          <a:ln w="0">
            <a:noFill/>
          </a:ln>
        </p:spPr>
      </p:pic>
      <p:sp>
        <p:nvSpPr>
          <p:cNvPr id="193" name="Google Shape;300;p29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KEY PERFORMANCE INDICATORS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94" name="Google Shape;301;p29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Google Shape;302;p29"/>
          <p:cNvSpPr/>
          <p:nvPr/>
        </p:nvSpPr>
        <p:spPr>
          <a:xfrm>
            <a:off x="1619280" y="3315600"/>
            <a:ext cx="209520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$150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96" name="Google Shape;303;p29"/>
          <p:cNvSpPr/>
          <p:nvPr/>
        </p:nvSpPr>
        <p:spPr>
          <a:xfrm>
            <a:off x="1619280" y="4172760"/>
            <a:ext cx="209520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Target CPA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7" name="Google Shape;304;p29"/>
          <p:cNvSpPr/>
          <p:nvPr/>
        </p:nvSpPr>
        <p:spPr>
          <a:xfrm>
            <a:off x="5048280" y="3315600"/>
            <a:ext cx="20952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3.5x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98" name="Google Shape;305;p29"/>
          <p:cNvSpPr/>
          <p:nvPr/>
        </p:nvSpPr>
        <p:spPr>
          <a:xfrm>
            <a:off x="5048280" y="4172760"/>
            <a:ext cx="209520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LTV:CAC Ratio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9" name="Google Shape;306;p29"/>
          <p:cNvSpPr/>
          <p:nvPr/>
        </p:nvSpPr>
        <p:spPr>
          <a:xfrm>
            <a:off x="8477280" y="3315600"/>
            <a:ext cx="20952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5%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00" name="Google Shape;307;p29"/>
          <p:cNvSpPr/>
          <p:nvPr/>
        </p:nvSpPr>
        <p:spPr>
          <a:xfrm>
            <a:off x="8477280" y="4172760"/>
            <a:ext cx="209520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Churn Rate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312;p30" descr=""/>
          <p:cNvPicPr/>
          <p:nvPr/>
        </p:nvPicPr>
        <p:blipFill>
          <a:blip r:embed="rId1"/>
          <a:stretch/>
        </p:blipFill>
        <p:spPr>
          <a:xfrm>
            <a:off x="2952720" y="222876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02" name="Google Shape;313;p30" descr=""/>
          <p:cNvPicPr/>
          <p:nvPr/>
        </p:nvPicPr>
        <p:blipFill>
          <a:blip r:embed="rId2"/>
          <a:stretch/>
        </p:blipFill>
        <p:spPr>
          <a:xfrm>
            <a:off x="5143680" y="222876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03" name="Google Shape;314;p30" descr=""/>
          <p:cNvPicPr/>
          <p:nvPr/>
        </p:nvPicPr>
        <p:blipFill>
          <a:blip r:embed="rId3"/>
          <a:stretch/>
        </p:blipFill>
        <p:spPr>
          <a:xfrm>
            <a:off x="7334280" y="222876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204" name="Google Shape;315;p30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THE LEADERSHIP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05" name="Google Shape;316;p30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17;p30"/>
          <p:cNvSpPr/>
          <p:nvPr/>
        </p:nvSpPr>
        <p:spPr>
          <a:xfrm>
            <a:off x="2952720" y="4324320"/>
            <a:ext cx="19998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David Chen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207" name="Google Shape;318;p30"/>
          <p:cNvSpPr/>
          <p:nvPr/>
        </p:nvSpPr>
        <p:spPr>
          <a:xfrm>
            <a:off x="2952720" y="4707000"/>
            <a:ext cx="19047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64748b"/>
                </a:solidFill>
                <a:latin typeface="Inter"/>
                <a:ea typeface="Inter"/>
              </a:rPr>
              <a:t>CEO &amp; Founder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8" name="Google Shape;319;p30"/>
          <p:cNvSpPr/>
          <p:nvPr/>
        </p:nvSpPr>
        <p:spPr>
          <a:xfrm>
            <a:off x="2952720" y="5103360"/>
            <a:ext cx="19047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64748b"/>
                </a:solidFill>
                <a:latin typeface="Inter"/>
                <a:ea typeface="Inter"/>
              </a:rPr>
              <a:t>Ex-Google Product Lead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209" name="Google Shape;320;p30"/>
          <p:cNvSpPr/>
          <p:nvPr/>
        </p:nvSpPr>
        <p:spPr>
          <a:xfrm>
            <a:off x="5143680" y="4324320"/>
            <a:ext cx="19998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Elena Rodriguez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210" name="Google Shape;321;p30"/>
          <p:cNvSpPr/>
          <p:nvPr/>
        </p:nvSpPr>
        <p:spPr>
          <a:xfrm>
            <a:off x="5143680" y="4707000"/>
            <a:ext cx="19047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64748b"/>
                </a:solidFill>
                <a:latin typeface="Inter"/>
                <a:ea typeface="Inter"/>
              </a:rPr>
              <a:t>Chief Marketing Officer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1" name="Google Shape;322;p30"/>
          <p:cNvSpPr/>
          <p:nvPr/>
        </p:nvSpPr>
        <p:spPr>
          <a:xfrm>
            <a:off x="5143680" y="5103360"/>
            <a:ext cx="19047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64748b"/>
                </a:solidFill>
                <a:latin typeface="Inter"/>
                <a:ea typeface="Inter"/>
              </a:rPr>
              <a:t>Growth @ Shopify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212" name="Google Shape;323;p30"/>
          <p:cNvSpPr/>
          <p:nvPr/>
        </p:nvSpPr>
        <p:spPr>
          <a:xfrm>
            <a:off x="7334280" y="4324320"/>
            <a:ext cx="19998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Markus Webb</a:t>
            </a:r>
            <a:endParaRPr b="0" lang="en-US" sz="1650" spc="-1" strike="noStrike">
              <a:latin typeface="Arial"/>
            </a:endParaRPr>
          </a:p>
        </p:txBody>
      </p:sp>
      <p:sp>
        <p:nvSpPr>
          <p:cNvPr id="213" name="Google Shape;324;p30"/>
          <p:cNvSpPr/>
          <p:nvPr/>
        </p:nvSpPr>
        <p:spPr>
          <a:xfrm>
            <a:off x="7334280" y="4707000"/>
            <a:ext cx="19047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64748b"/>
                </a:solidFill>
                <a:latin typeface="Inter"/>
                <a:ea typeface="Inter"/>
              </a:rPr>
              <a:t>CTO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4" name="Google Shape;325;p30"/>
          <p:cNvSpPr/>
          <p:nvPr/>
        </p:nvSpPr>
        <p:spPr>
          <a:xfrm>
            <a:off x="7334280" y="5103360"/>
            <a:ext cx="1904760" cy="2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64748b"/>
                </a:solidFill>
                <a:latin typeface="Inter"/>
                <a:ea typeface="Inter"/>
              </a:rPr>
              <a:t>AI Research PhD</a:t>
            </a:r>
            <a:endParaRPr b="0" lang="en-US" sz="1050" spc="-1" strike="noStrike">
              <a:latin typeface="Arial"/>
            </a:endParaRPr>
          </a:p>
        </p:txBody>
      </p:sp>
      <p:pic>
        <p:nvPicPr>
          <p:cNvPr id="215" name="Google Shape;326;p30" descr=""/>
          <p:cNvPicPr/>
          <p:nvPr/>
        </p:nvPicPr>
        <p:blipFill>
          <a:blip r:embed="rId4"/>
          <a:stretch/>
        </p:blipFill>
        <p:spPr>
          <a:xfrm>
            <a:off x="2952720" y="222876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16" name="Google Shape;327;p30" descr=""/>
          <p:cNvPicPr/>
          <p:nvPr/>
        </p:nvPicPr>
        <p:blipFill>
          <a:blip r:embed="rId5"/>
          <a:stretch/>
        </p:blipFill>
        <p:spPr>
          <a:xfrm>
            <a:off x="5143680" y="222876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17" name="Google Shape;328;p30" descr=""/>
          <p:cNvPicPr/>
          <p:nvPr/>
        </p:nvPicPr>
        <p:blipFill>
          <a:blip r:embed="rId6"/>
          <a:stretch/>
        </p:blipFill>
        <p:spPr>
          <a:xfrm>
            <a:off x="7334280" y="2228760"/>
            <a:ext cx="1904760" cy="190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333;p3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19" name="Google Shape;334;p31"/>
          <p:cNvSpPr/>
          <p:nvPr/>
        </p:nvSpPr>
        <p:spPr>
          <a:xfrm>
            <a:off x="571680" y="2369880"/>
            <a:ext cx="1160100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Space Grotesk"/>
                <a:ea typeface="Space Grotesk"/>
              </a:rPr>
              <a:t>The Future is Automated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20" name="Google Shape;335;p31"/>
          <p:cNvSpPr/>
          <p:nvPr/>
        </p:nvSpPr>
        <p:spPr>
          <a:xfrm>
            <a:off x="2286000" y="3207960"/>
            <a:ext cx="7619760" cy="152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e2e8f0"/>
                </a:solidFill>
                <a:latin typeface="Inter"/>
                <a:ea typeface="Inter"/>
              </a:rPr>
              <a:t>"We are not just building a tool; we are building the operating system for the next generation of data-driven businesses."</a:t>
            </a: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93;p14" descr=""/>
          <p:cNvPicPr/>
          <p:nvPr/>
        </p:nvPicPr>
        <p:blipFill>
          <a:blip r:embed="rId1"/>
          <a:stretch/>
        </p:blipFill>
        <p:spPr>
          <a:xfrm>
            <a:off x="571680" y="2630880"/>
            <a:ext cx="5238360" cy="2416680"/>
          </a:xfrm>
          <a:prstGeom prst="rect">
            <a:avLst/>
          </a:prstGeom>
          <a:ln w="0">
            <a:noFill/>
          </a:ln>
        </p:spPr>
      </p:pic>
      <p:pic>
        <p:nvPicPr>
          <p:cNvPr id="47" name="Google Shape;94;p14" descr=""/>
          <p:cNvPicPr/>
          <p:nvPr/>
        </p:nvPicPr>
        <p:blipFill>
          <a:blip r:embed="rId2"/>
          <a:stretch/>
        </p:blipFill>
        <p:spPr>
          <a:xfrm>
            <a:off x="6381720" y="2630880"/>
            <a:ext cx="5238360" cy="2416680"/>
          </a:xfrm>
          <a:prstGeom prst="rect">
            <a:avLst/>
          </a:prstGeom>
          <a:ln w="0">
            <a:noFill/>
          </a:ln>
        </p:spPr>
      </p:pic>
      <p:sp>
        <p:nvSpPr>
          <p:cNvPr id="48" name="Google Shape;95;p14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EXECUTIVE SUMMARY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49" name="Google Shape;96;p14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Google Shape;97;p14"/>
          <p:cNvSpPr/>
          <p:nvPr/>
        </p:nvSpPr>
        <p:spPr>
          <a:xfrm>
            <a:off x="961920" y="3021480"/>
            <a:ext cx="468036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f172a"/>
                </a:solidFill>
                <a:latin typeface="Space Grotesk"/>
                <a:ea typeface="Space Grotesk"/>
              </a:rPr>
              <a:t>The Opportunity</a:t>
            </a:r>
            <a:endParaRPr b="0" lang="en-US" sz="1410" spc="-1" strike="noStrike">
              <a:latin typeface="Arial"/>
            </a:endParaRPr>
          </a:p>
        </p:txBody>
      </p:sp>
      <p:sp>
        <p:nvSpPr>
          <p:cNvPr id="51" name="Google Shape;98;p14"/>
          <p:cNvSpPr/>
          <p:nvPr/>
        </p:nvSpPr>
        <p:spPr>
          <a:xfrm>
            <a:off x="961920" y="3388680"/>
            <a:ext cx="445752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The enterprise analytics market is shifting towards AI-driven automation. A $12B gap exists for mid-market solutions that bridge the complexity of enterprise tools and the simplicity of basic dashboards.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52" name="Google Shape;99;p14"/>
          <p:cNvSpPr/>
          <p:nvPr/>
        </p:nvSpPr>
        <p:spPr>
          <a:xfrm>
            <a:off x="6772320" y="3158280"/>
            <a:ext cx="468036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f172a"/>
                </a:solidFill>
                <a:latin typeface="Space Grotesk"/>
                <a:ea typeface="Space Grotesk"/>
              </a:rPr>
              <a:t>Our Goal</a:t>
            </a:r>
            <a:endParaRPr b="0" lang="en-US" sz="1410" spc="-1" strike="noStrike">
              <a:latin typeface="Arial"/>
            </a:endParaRPr>
          </a:p>
        </p:txBody>
      </p:sp>
      <p:sp>
        <p:nvSpPr>
          <p:cNvPr id="53" name="Google Shape;100;p14"/>
          <p:cNvSpPr/>
          <p:nvPr/>
        </p:nvSpPr>
        <p:spPr>
          <a:xfrm>
            <a:off x="6772320" y="3525840"/>
            <a:ext cx="445752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Capture 15% of the Serviceable Obtainable Market (SOM) within 18 months by launching "Nexus," our AI-first analytics platform, achieving $5M ARR by Q4.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340;p32"/>
          <p:cNvSpPr/>
          <p:nvPr/>
        </p:nvSpPr>
        <p:spPr>
          <a:xfrm>
            <a:off x="571680" y="2501280"/>
            <a:ext cx="11601000" cy="12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0f172a"/>
                </a:solidFill>
                <a:latin typeface="Space Grotesk"/>
                <a:ea typeface="Space Grotesk"/>
              </a:rPr>
              <a:t>Questions?</a:t>
            </a:r>
            <a:endParaRPr b="0" lang="en-US" sz="7500" spc="-1" strike="noStrike">
              <a:latin typeface="Arial"/>
            </a:endParaRPr>
          </a:p>
        </p:txBody>
      </p:sp>
      <p:sp>
        <p:nvSpPr>
          <p:cNvPr id="222" name="Google Shape;341;p32"/>
          <p:cNvSpPr/>
          <p:nvPr/>
        </p:nvSpPr>
        <p:spPr>
          <a:xfrm>
            <a:off x="571680" y="372024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Let's discuss how we can build the future together.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223" name="Google Shape;342;p32"/>
          <p:cNvSpPr/>
          <p:nvPr/>
        </p:nvSpPr>
        <p:spPr>
          <a:xfrm>
            <a:off x="571680" y="4166280"/>
            <a:ext cx="110487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david@nexus-analytics.com | +1 (555) 019-2834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347;p33"/>
          <p:cNvSpPr/>
          <p:nvPr/>
        </p:nvSpPr>
        <p:spPr>
          <a:xfrm>
            <a:off x="571680" y="3718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25" name="Google Shape;348;p33"/>
          <p:cNvSpPr/>
          <p:nvPr/>
        </p:nvSpPr>
        <p:spPr>
          <a:xfrm>
            <a:off x="5810400" y="5727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Google Shape;349;p33"/>
          <p:cNvSpPr/>
          <p:nvPr/>
        </p:nvSpPr>
        <p:spPr>
          <a:xfrm>
            <a:off x="571680" y="11926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Google Shape;350;p33"/>
          <p:cNvSpPr/>
          <p:nvPr/>
        </p:nvSpPr>
        <p:spPr>
          <a:xfrm>
            <a:off x="571680" y="19774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Google Shape;351;p33"/>
          <p:cNvSpPr/>
          <p:nvPr/>
        </p:nvSpPr>
        <p:spPr>
          <a:xfrm>
            <a:off x="571680" y="276228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Google Shape;352;p33"/>
          <p:cNvSpPr/>
          <p:nvPr/>
        </p:nvSpPr>
        <p:spPr>
          <a:xfrm>
            <a:off x="571680" y="354708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Google Shape;353;p33"/>
          <p:cNvSpPr/>
          <p:nvPr/>
        </p:nvSpPr>
        <p:spPr>
          <a:xfrm>
            <a:off x="571680" y="452988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54;p33"/>
          <p:cNvSpPr/>
          <p:nvPr/>
        </p:nvSpPr>
        <p:spPr>
          <a:xfrm>
            <a:off x="571680" y="19681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55;p33"/>
          <p:cNvSpPr/>
          <p:nvPr/>
        </p:nvSpPr>
        <p:spPr>
          <a:xfrm>
            <a:off x="571680" y="19681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56;p33"/>
          <p:cNvSpPr/>
          <p:nvPr/>
        </p:nvSpPr>
        <p:spPr>
          <a:xfrm>
            <a:off x="571680" y="27529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Google Shape;357;p33"/>
          <p:cNvSpPr/>
          <p:nvPr/>
        </p:nvSpPr>
        <p:spPr>
          <a:xfrm>
            <a:off x="571680" y="27529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358;p33"/>
          <p:cNvSpPr/>
          <p:nvPr/>
        </p:nvSpPr>
        <p:spPr>
          <a:xfrm>
            <a:off x="571680" y="3537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Google Shape;359;p33"/>
          <p:cNvSpPr/>
          <p:nvPr/>
        </p:nvSpPr>
        <p:spPr>
          <a:xfrm>
            <a:off x="571680" y="3537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Google Shape;360;p33"/>
          <p:cNvSpPr/>
          <p:nvPr/>
        </p:nvSpPr>
        <p:spPr>
          <a:xfrm>
            <a:off x="571680" y="4520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361;p33"/>
          <p:cNvSpPr/>
          <p:nvPr/>
        </p:nvSpPr>
        <p:spPr>
          <a:xfrm>
            <a:off x="571680" y="4520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Google Shape;362;p33"/>
          <p:cNvSpPr/>
          <p:nvPr/>
        </p:nvSpPr>
        <p:spPr>
          <a:xfrm>
            <a:off x="571680" y="55033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363;p33"/>
          <p:cNvSpPr/>
          <p:nvPr/>
        </p:nvSpPr>
        <p:spPr>
          <a:xfrm>
            <a:off x="571680" y="55033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Google Shape;364;p33" descr=""/>
          <p:cNvPicPr/>
          <p:nvPr/>
        </p:nvPicPr>
        <p:blipFill>
          <a:blip r:embed="rId1"/>
          <a:stretch/>
        </p:blipFill>
        <p:spPr>
          <a:xfrm>
            <a:off x="571680" y="13424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2" name="Google Shape;365;p33"/>
          <p:cNvSpPr/>
          <p:nvPr/>
        </p:nvSpPr>
        <p:spPr>
          <a:xfrm>
            <a:off x="1666800" y="1335600"/>
            <a:ext cx="995328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https://cdn-images-1.medium.com/max/1600/0*Bca0aG3lWN0MIBti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43" name="Google Shape;366;p33"/>
          <p:cNvSpPr/>
          <p:nvPr/>
        </p:nvSpPr>
        <p:spPr>
          <a:xfrm>
            <a:off x="1666800" y="15814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plainenglish.io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44" name="Google Shape;367;p33" descr=""/>
          <p:cNvPicPr/>
          <p:nvPr/>
        </p:nvPicPr>
        <p:blipFill>
          <a:blip r:embed="rId2"/>
          <a:stretch/>
        </p:blipFill>
        <p:spPr>
          <a:xfrm>
            <a:off x="571680" y="212688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5" name="Google Shape;368;p33"/>
          <p:cNvSpPr/>
          <p:nvPr/>
        </p:nvSpPr>
        <p:spPr>
          <a:xfrm>
            <a:off x="1666800" y="2120400"/>
            <a:ext cx="995328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https://img.freepik.com/premium-photo/happy-diverse-business-team-giving-high-five-celebrating-success-modern-office_695242-12920.jpg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46" name="Google Shape;369;p33"/>
          <p:cNvSpPr/>
          <p:nvPr/>
        </p:nvSpPr>
        <p:spPr>
          <a:xfrm>
            <a:off x="1666800" y="23662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www.freepik.com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47" name="Google Shape;370;p33" descr=""/>
          <p:cNvPicPr/>
          <p:nvPr/>
        </p:nvPicPr>
        <p:blipFill>
          <a:blip r:embed="rId3"/>
          <a:stretch/>
        </p:blipFill>
        <p:spPr>
          <a:xfrm>
            <a:off x="571680" y="291168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8" name="Google Shape;371;p33"/>
          <p:cNvSpPr/>
          <p:nvPr/>
        </p:nvSpPr>
        <p:spPr>
          <a:xfrm>
            <a:off x="1666800" y="2905200"/>
            <a:ext cx="995328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https://cdn.shoutoutcolorado.com/wp-content/uploads/2025/04/c-1744746882314-personal_1744746881661_1744746881661_shominic_nguyen_sbanks_5j1a5914.jpg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49" name="Google Shape;372;p33"/>
          <p:cNvSpPr/>
          <p:nvPr/>
        </p:nvSpPr>
        <p:spPr>
          <a:xfrm>
            <a:off x="1666800" y="31510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shoutoutcolorado.com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50" name="Google Shape;373;p33" descr=""/>
          <p:cNvPicPr/>
          <p:nvPr/>
        </p:nvPicPr>
        <p:blipFill>
          <a:blip r:embed="rId4"/>
          <a:stretch/>
        </p:blipFill>
        <p:spPr>
          <a:xfrm>
            <a:off x="571680" y="37958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1" name="Google Shape;374;p33"/>
          <p:cNvSpPr/>
          <p:nvPr/>
        </p:nvSpPr>
        <p:spPr>
          <a:xfrm>
            <a:off x="1666800" y="3690000"/>
            <a:ext cx="995328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https://png.pngtree.com/png-vector/20251122/ourlarge/pngtree-professional-headshot-of-a-confident-smiling-businessman-in-gray-suit-with-png-image_18030653.webp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52" name="Google Shape;375;p33"/>
          <p:cNvSpPr/>
          <p:nvPr/>
        </p:nvSpPr>
        <p:spPr>
          <a:xfrm>
            <a:off x="1666800" y="41338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pngtree.com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53" name="Google Shape;376;p33" descr=""/>
          <p:cNvPicPr/>
          <p:nvPr/>
        </p:nvPicPr>
        <p:blipFill>
          <a:blip r:embed="rId5"/>
          <a:stretch/>
        </p:blipFill>
        <p:spPr>
          <a:xfrm>
            <a:off x="571680" y="47786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4" name="Google Shape;377;p33"/>
          <p:cNvSpPr/>
          <p:nvPr/>
        </p:nvSpPr>
        <p:spPr>
          <a:xfrm>
            <a:off x="1666800" y="4672800"/>
            <a:ext cx="995328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https://img.freepik.com/free-photo/portrait-smiling-successful-businesswoman-looking-into-camera-sitting-restaurant-business-lady-with-stylish-hairstyle-wears-elegant-suit-business-meeting-attractive-appearance_8353-12611.jpg?semt=ais_hybrid&amp;w=740&amp;q=80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55" name="Google Shape;378;p33"/>
          <p:cNvSpPr/>
          <p:nvPr/>
        </p:nvSpPr>
        <p:spPr>
          <a:xfrm>
            <a:off x="1666800" y="51166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www.freepik.com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56" name="Google Shape;379;p33" descr=""/>
          <p:cNvPicPr/>
          <p:nvPr/>
        </p:nvPicPr>
        <p:blipFill>
          <a:blip r:embed="rId6"/>
          <a:stretch/>
        </p:blipFill>
        <p:spPr>
          <a:xfrm>
            <a:off x="571680" y="57614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7" name="Google Shape;380;p33"/>
          <p:cNvSpPr/>
          <p:nvPr/>
        </p:nvSpPr>
        <p:spPr>
          <a:xfrm>
            <a:off x="1666800" y="5655600"/>
            <a:ext cx="995328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https://www.lifewire.com/thmb/0fzfdz5fWwKonHcMB-NScQd4P_s=/1500x0/filters:no_upscale():max_bytes(150000):strip_icc()/AnteAfahame-8bbdbcd1f8ee47f8a539aec2de749015.jpg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58" name="Google Shape;381;p33"/>
          <p:cNvSpPr/>
          <p:nvPr/>
        </p:nvSpPr>
        <p:spPr>
          <a:xfrm>
            <a:off x="1666800" y="60994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www.lifewire.com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386;p34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60" name="Google Shape;387;p34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Google Shape;388;p34" descr=""/>
          <p:cNvPicPr/>
          <p:nvPr/>
        </p:nvPicPr>
        <p:blipFill>
          <a:blip r:embed="rId1"/>
          <a:stretch/>
        </p:blipFill>
        <p:spPr>
          <a:xfrm>
            <a:off x="571680" y="36014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2" name="Google Shape;389;p34"/>
          <p:cNvSpPr/>
          <p:nvPr/>
        </p:nvSpPr>
        <p:spPr>
          <a:xfrm>
            <a:off x="1666800" y="3495600"/>
            <a:ext cx="995328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https://plus.unsplash.com/premium_photo-1755873911560-4e007f722c16?fm=jpg&amp;q=60&amp;w=3000&amp;ixlib=rb-4.1.0&amp;ixid=M3wxMjA3fDB8MHxwaG90by1yZWxhdGVkfDE1fHx8ZW58MHx8fHx8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63" name="Google Shape;390;p34"/>
          <p:cNvSpPr/>
          <p:nvPr/>
        </p:nvSpPr>
        <p:spPr>
          <a:xfrm>
            <a:off x="1666800" y="39394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unsplash.com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16" descr=""/>
          <p:cNvPicPr/>
          <p:nvPr/>
        </p:nvPicPr>
        <p:blipFill>
          <a:blip r:embed="rId1"/>
          <a:stretch/>
        </p:blipFill>
        <p:spPr>
          <a:xfrm>
            <a:off x="571680" y="1392480"/>
            <a:ext cx="11048760" cy="4893840"/>
          </a:xfrm>
          <a:prstGeom prst="rect">
            <a:avLst/>
          </a:prstGeom>
          <a:ln w="0">
            <a:noFill/>
          </a:ln>
        </p:spPr>
      </p:pic>
      <p:sp>
        <p:nvSpPr>
          <p:cNvPr id="55" name="Google Shape;110;p16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CURRENT MARKET SATURATION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56" name="Google Shape;111;p16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Google Shape;112;p16"/>
          <p:cNvSpPr/>
          <p:nvPr/>
        </p:nvSpPr>
        <p:spPr>
          <a:xfrm>
            <a:off x="571680" y="4541400"/>
            <a:ext cx="1104876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The market is dominated by legacy players with bloated software. The "Niche Apps" segment is fragmented, leaving a clear opening for a unified platform.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17;p17"/>
          <p:cNvSpPr/>
          <p:nvPr/>
        </p:nvSpPr>
        <p:spPr>
          <a:xfrm>
            <a:off x="380880" y="2376360"/>
            <a:ext cx="533160" cy="17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cbd5e1"/>
                </a:solidFill>
                <a:latin typeface="Space Grotesk"/>
                <a:ea typeface="Space Grotesk"/>
              </a:rPr>
              <a:t>"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59" name="Google Shape;118;p17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CUSTOMER VOICE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60" name="Google Shape;119;p17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Google Shape;120;p17"/>
          <p:cNvSpPr/>
          <p:nvPr/>
        </p:nvSpPr>
        <p:spPr>
          <a:xfrm>
            <a:off x="952560" y="2757600"/>
            <a:ext cx="10286640" cy="28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f172a"/>
                </a:solidFill>
                <a:latin typeface="Space Grotesk"/>
                <a:ea typeface="Space Grotesk"/>
              </a:rPr>
              <a:t>"I spend more time fixing my data dashboards than actually analyzing the insights. We need something that just works."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2" name="Google Shape;121;p17"/>
          <p:cNvSpPr/>
          <p:nvPr/>
        </p:nvSpPr>
        <p:spPr>
          <a:xfrm>
            <a:off x="571680" y="4730760"/>
            <a:ext cx="110487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200" spc="-1" strike="noStrike">
                <a:solidFill>
                  <a:srgbClr val="6366f1"/>
                </a:solidFill>
                <a:latin typeface="Inter"/>
                <a:ea typeface="Inter"/>
              </a:rPr>
              <a:t>— </a:t>
            </a:r>
            <a:r>
              <a:rPr b="1" i="1" lang="en-US" sz="1200" spc="-1" strike="noStrike">
                <a:solidFill>
                  <a:srgbClr val="6366f1"/>
                </a:solidFill>
                <a:latin typeface="Inter"/>
                <a:ea typeface="Inter"/>
              </a:rPr>
              <a:t>Sarah Jenkins, VP of Operations @ TechFlow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26;p18" descr=""/>
          <p:cNvPicPr/>
          <p:nvPr/>
        </p:nvPicPr>
        <p:blipFill>
          <a:blip r:embed="rId1"/>
          <a:stretch/>
        </p:blipFill>
        <p:spPr>
          <a:xfrm>
            <a:off x="571680" y="2397600"/>
            <a:ext cx="3492360" cy="2883600"/>
          </a:xfrm>
          <a:prstGeom prst="rect">
            <a:avLst/>
          </a:prstGeom>
          <a:ln w="0">
            <a:noFill/>
          </a:ln>
        </p:spPr>
      </p:pic>
      <p:pic>
        <p:nvPicPr>
          <p:cNvPr id="64" name="Google Shape;127;p18" descr=""/>
          <p:cNvPicPr/>
          <p:nvPr/>
        </p:nvPicPr>
        <p:blipFill>
          <a:blip r:embed="rId2"/>
          <a:stretch/>
        </p:blipFill>
        <p:spPr>
          <a:xfrm>
            <a:off x="4349880" y="2397600"/>
            <a:ext cx="3492360" cy="2883600"/>
          </a:xfrm>
          <a:prstGeom prst="rect">
            <a:avLst/>
          </a:prstGeom>
          <a:ln w="0">
            <a:noFill/>
          </a:ln>
        </p:spPr>
      </p:pic>
      <p:pic>
        <p:nvPicPr>
          <p:cNvPr id="65" name="Google Shape;128;p18" descr=""/>
          <p:cNvPicPr/>
          <p:nvPr/>
        </p:nvPicPr>
        <p:blipFill>
          <a:blip r:embed="rId3"/>
          <a:stretch/>
        </p:blipFill>
        <p:spPr>
          <a:xfrm>
            <a:off x="8128080" y="2397600"/>
            <a:ext cx="3492360" cy="288360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29;p18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KEY PAIN POINTS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67" name="Google Shape;130;p18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8" name="Google Shape;131;p18" descr=""/>
          <p:cNvPicPr/>
          <p:nvPr/>
        </p:nvPicPr>
        <p:blipFill>
          <a:blip r:embed="rId4"/>
          <a:stretch/>
        </p:blipFill>
        <p:spPr>
          <a:xfrm>
            <a:off x="866880" y="2692800"/>
            <a:ext cx="2901600" cy="466200"/>
          </a:xfrm>
          <a:prstGeom prst="rect">
            <a:avLst/>
          </a:prstGeom>
          <a:ln w="0">
            <a:noFill/>
          </a:ln>
        </p:spPr>
      </p:pic>
      <p:sp>
        <p:nvSpPr>
          <p:cNvPr id="69" name="Google Shape;132;p18"/>
          <p:cNvSpPr/>
          <p:nvPr/>
        </p:nvSpPr>
        <p:spPr>
          <a:xfrm>
            <a:off x="794160" y="3349800"/>
            <a:ext cx="304668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f172a"/>
                </a:solidFill>
                <a:latin typeface="Space Grotesk"/>
                <a:ea typeface="Space Grotesk"/>
              </a:rPr>
              <a:t>Time Drain</a:t>
            </a:r>
            <a:endParaRPr b="0" lang="en-US" sz="1410" spc="-1" strike="noStrike">
              <a:latin typeface="Arial"/>
            </a:endParaRPr>
          </a:p>
        </p:txBody>
      </p:sp>
      <p:sp>
        <p:nvSpPr>
          <p:cNvPr id="70" name="Google Shape;133;p18"/>
          <p:cNvSpPr/>
          <p:nvPr/>
        </p:nvSpPr>
        <p:spPr>
          <a:xfrm>
            <a:off x="866880" y="3717360"/>
            <a:ext cx="29016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Teams waste 15+ hours/week manually updating spreadsheets because current tools don't sync automatically.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71" name="Google Shape;134;p18" descr=""/>
          <p:cNvPicPr/>
          <p:nvPr/>
        </p:nvPicPr>
        <p:blipFill>
          <a:blip r:embed="rId5"/>
          <a:stretch/>
        </p:blipFill>
        <p:spPr>
          <a:xfrm>
            <a:off x="4645080" y="2692800"/>
            <a:ext cx="2901600" cy="46620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35;p18"/>
          <p:cNvSpPr/>
          <p:nvPr/>
        </p:nvSpPr>
        <p:spPr>
          <a:xfrm>
            <a:off x="4572360" y="3349800"/>
            <a:ext cx="304668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f172a"/>
                </a:solidFill>
                <a:latin typeface="Space Grotesk"/>
                <a:ea typeface="Space Grotesk"/>
              </a:rPr>
              <a:t>Complexity</a:t>
            </a:r>
            <a:endParaRPr b="0" lang="en-US" sz="1410" spc="-1" strike="noStrike">
              <a:latin typeface="Arial"/>
            </a:endParaRPr>
          </a:p>
        </p:txBody>
      </p:sp>
      <p:sp>
        <p:nvSpPr>
          <p:cNvPr id="73" name="Google Shape;136;p18"/>
          <p:cNvSpPr/>
          <p:nvPr/>
        </p:nvSpPr>
        <p:spPr>
          <a:xfrm>
            <a:off x="4645080" y="3717360"/>
            <a:ext cx="29016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Enterprise tools require dedicated data engineers to maintain, raising the total cost of ownership.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74" name="Google Shape;137;p18" descr=""/>
          <p:cNvPicPr/>
          <p:nvPr/>
        </p:nvPicPr>
        <p:blipFill>
          <a:blip r:embed="rId6"/>
          <a:stretch/>
        </p:blipFill>
        <p:spPr>
          <a:xfrm>
            <a:off x="8423280" y="2692800"/>
            <a:ext cx="2901600" cy="46620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138;p18"/>
          <p:cNvSpPr/>
          <p:nvPr/>
        </p:nvSpPr>
        <p:spPr>
          <a:xfrm>
            <a:off x="8350920" y="3349800"/>
            <a:ext cx="304668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9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f172a"/>
                </a:solidFill>
                <a:latin typeface="Space Grotesk"/>
                <a:ea typeface="Space Grotesk"/>
              </a:rPr>
              <a:t>Cost</a:t>
            </a:r>
            <a:endParaRPr b="0" lang="en-US" sz="1410" spc="-1" strike="noStrike">
              <a:latin typeface="Arial"/>
            </a:endParaRPr>
          </a:p>
        </p:txBody>
      </p:sp>
      <p:sp>
        <p:nvSpPr>
          <p:cNvPr id="76" name="Google Shape;139;p18"/>
          <p:cNvSpPr/>
          <p:nvPr/>
        </p:nvSpPr>
        <p:spPr>
          <a:xfrm>
            <a:off x="8423280" y="3717360"/>
            <a:ext cx="29016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Existing solutions are priced for Fortune 500 budgets, alienating the mid-market growth sector.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77" name="Google Shape;140;p18" descr=""/>
          <p:cNvPicPr/>
          <p:nvPr/>
        </p:nvPicPr>
        <p:blipFill>
          <a:blip r:embed="rId7"/>
          <a:stretch/>
        </p:blipFill>
        <p:spPr>
          <a:xfrm>
            <a:off x="2127240" y="273096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78" name="Google Shape;141;p18" descr=""/>
          <p:cNvPicPr/>
          <p:nvPr/>
        </p:nvPicPr>
        <p:blipFill>
          <a:blip r:embed="rId8"/>
          <a:stretch/>
        </p:blipFill>
        <p:spPr>
          <a:xfrm>
            <a:off x="5905440" y="273096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79" name="Google Shape;142;p18" descr=""/>
          <p:cNvPicPr/>
          <p:nvPr/>
        </p:nvPicPr>
        <p:blipFill>
          <a:blip r:embed="rId9"/>
          <a:stretch/>
        </p:blipFill>
        <p:spPr>
          <a:xfrm>
            <a:off x="9683640" y="2730960"/>
            <a:ext cx="380520" cy="3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47;p19"/>
          <p:cNvSpPr/>
          <p:nvPr/>
        </p:nvSpPr>
        <p:spPr>
          <a:xfrm>
            <a:off x="5715000" y="2498400"/>
            <a:ext cx="761760" cy="56880"/>
          </a:xfrm>
          <a:prstGeom prst="rect">
            <a:avLst/>
          </a:prstGeom>
          <a:solidFill>
            <a:srgbClr val="ec48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148;p19"/>
          <p:cNvSpPr/>
          <p:nvPr/>
        </p:nvSpPr>
        <p:spPr>
          <a:xfrm>
            <a:off x="571680" y="2841120"/>
            <a:ext cx="11601000" cy="8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2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The Solution</a:t>
            </a:r>
            <a:endParaRPr b="0" lang="en-US" sz="5250" spc="-1" strike="noStrike">
              <a:latin typeface="Arial"/>
            </a:endParaRPr>
          </a:p>
        </p:txBody>
      </p:sp>
      <p:sp>
        <p:nvSpPr>
          <p:cNvPr id="82" name="Google Shape;149;p19"/>
          <p:cNvSpPr/>
          <p:nvPr/>
        </p:nvSpPr>
        <p:spPr>
          <a:xfrm>
            <a:off x="571680" y="3765240"/>
            <a:ext cx="110487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475569"/>
                </a:solidFill>
                <a:latin typeface="Inter"/>
                <a:ea typeface="Inter"/>
              </a:rPr>
              <a:t>Introducing Nexus Platform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4;p20" descr=""/>
          <p:cNvPicPr/>
          <p:nvPr/>
        </p:nvPicPr>
        <p:blipFill>
          <a:blip r:embed="rId1"/>
          <a:stretch/>
        </p:blipFill>
        <p:spPr>
          <a:xfrm>
            <a:off x="6381720" y="19346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55;p20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MEET NEXUS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85" name="Google Shape;156;p20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Google Shape;157;p20"/>
          <p:cNvSpPr/>
          <p:nvPr/>
        </p:nvSpPr>
        <p:spPr>
          <a:xfrm>
            <a:off x="571680" y="2487240"/>
            <a:ext cx="5500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6366f1"/>
                </a:solidFill>
                <a:latin typeface="Space Grotesk"/>
                <a:ea typeface="Space Grotesk"/>
              </a:rPr>
              <a:t>Automated Intelligence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7" name="Google Shape;158;p20"/>
          <p:cNvSpPr/>
          <p:nvPr/>
        </p:nvSpPr>
        <p:spPr>
          <a:xfrm>
            <a:off x="571680" y="3012840"/>
            <a:ext cx="523836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Nexus isn't just a dashboard; it's an analyst. It connects to 50+ data sources instantly and uses generative AI to highlight anomalies and opportunities without manual queries.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88" name="Google Shape;159;p20" descr=""/>
          <p:cNvPicPr/>
          <p:nvPr/>
        </p:nvPicPr>
        <p:blipFill>
          <a:blip r:embed="rId2"/>
          <a:stretch/>
        </p:blipFill>
        <p:spPr>
          <a:xfrm>
            <a:off x="6381720" y="19346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160;p20"/>
          <p:cNvSpPr/>
          <p:nvPr/>
        </p:nvSpPr>
        <p:spPr>
          <a:xfrm>
            <a:off x="571680" y="4026240"/>
            <a:ext cx="5238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One-click integrations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90" name="Google Shape;161;p20"/>
          <p:cNvSpPr/>
          <p:nvPr/>
        </p:nvSpPr>
        <p:spPr>
          <a:xfrm>
            <a:off x="571680" y="4395600"/>
            <a:ext cx="5238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Natural language search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91" name="Google Shape;162;p20"/>
          <p:cNvSpPr/>
          <p:nvPr/>
        </p:nvSpPr>
        <p:spPr>
          <a:xfrm>
            <a:off x="571680" y="4765320"/>
            <a:ext cx="52383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Real-time collaboration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92" name="Google Shape;163;p20" descr=""/>
          <p:cNvPicPr/>
          <p:nvPr/>
        </p:nvPicPr>
        <p:blipFill>
          <a:blip r:embed="rId3"/>
          <a:stretch/>
        </p:blipFill>
        <p:spPr>
          <a:xfrm>
            <a:off x="571680" y="4069080"/>
            <a:ext cx="151920" cy="18072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164;p20" descr=""/>
          <p:cNvPicPr/>
          <p:nvPr/>
        </p:nvPicPr>
        <p:blipFill>
          <a:blip r:embed="rId4"/>
          <a:stretch/>
        </p:blipFill>
        <p:spPr>
          <a:xfrm>
            <a:off x="571680" y="4438440"/>
            <a:ext cx="151920" cy="18072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165;p20" descr=""/>
          <p:cNvPicPr/>
          <p:nvPr/>
        </p:nvPicPr>
        <p:blipFill>
          <a:blip r:embed="rId5"/>
          <a:stretch/>
        </p:blipFill>
        <p:spPr>
          <a:xfrm>
            <a:off x="571680" y="4808160"/>
            <a:ext cx="151920" cy="1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70;p21"/>
          <p:cNvSpPr/>
          <p:nvPr/>
        </p:nvSpPr>
        <p:spPr>
          <a:xfrm>
            <a:off x="571680" y="571680"/>
            <a:ext cx="11601000" cy="5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Space Grotesk"/>
                <a:ea typeface="Space Grotesk"/>
              </a:rPr>
              <a:t>WHY WE WIN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96" name="Google Shape;171;p21"/>
          <p:cNvSpPr/>
          <p:nvPr/>
        </p:nvSpPr>
        <p:spPr>
          <a:xfrm>
            <a:off x="5810400" y="772560"/>
            <a:ext cx="571320" cy="3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Google Shape;172;p21"/>
          <p:cNvSpPr/>
          <p:nvPr/>
        </p:nvSpPr>
        <p:spPr>
          <a:xfrm>
            <a:off x="952560" y="3016440"/>
            <a:ext cx="10667520" cy="3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Speed to Insight: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Reduce setup time from 4 weeks to 4 minutes. Our pre-built templates cover 90% of use cases out of the box.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98" name="Google Shape;173;p21"/>
          <p:cNvSpPr/>
          <p:nvPr/>
        </p:nvSpPr>
        <p:spPr>
          <a:xfrm>
            <a:off x="952560" y="3565080"/>
            <a:ext cx="10667520" cy="6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713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Predictive AI: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Unlike competitors who show you what happened, Nexus predicts what </a:t>
            </a:r>
            <a:r>
              <a:rPr b="0" i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will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happen next quarter with 85% accuracy.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99" name="Google Shape;174;p21"/>
          <p:cNvSpPr/>
          <p:nvPr/>
        </p:nvSpPr>
        <p:spPr>
          <a:xfrm>
            <a:off x="952560" y="4113720"/>
            <a:ext cx="106675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713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Enterprise Security: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SOC2 Type II compliant from day one, giving mid-market companies enterprise-grade peace of mind.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00" name="Google Shape;175;p21"/>
          <p:cNvSpPr/>
          <p:nvPr/>
        </p:nvSpPr>
        <p:spPr>
          <a:xfrm>
            <a:off x="952560" y="4388040"/>
            <a:ext cx="106675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24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Team-First Design:</a:t>
            </a: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Built for multiplayer mode. Comment, tag, and export reports directly to Slack and Teams.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101" name="Google Shape;176;p21" descr=""/>
          <p:cNvPicPr/>
          <p:nvPr/>
        </p:nvPicPr>
        <p:blipFill>
          <a:blip r:embed="rId1"/>
          <a:stretch/>
        </p:blipFill>
        <p:spPr>
          <a:xfrm>
            <a:off x="952560" y="3059280"/>
            <a:ext cx="151920" cy="18072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177;p21" descr=""/>
          <p:cNvPicPr/>
          <p:nvPr/>
        </p:nvPicPr>
        <p:blipFill>
          <a:blip r:embed="rId2"/>
          <a:stretch/>
        </p:blipFill>
        <p:spPr>
          <a:xfrm>
            <a:off x="952560" y="3607920"/>
            <a:ext cx="171000" cy="180720"/>
          </a:xfrm>
          <a:prstGeom prst="rect">
            <a:avLst/>
          </a:prstGeom>
          <a:ln w="0">
            <a:noFill/>
          </a:ln>
        </p:spPr>
      </p:pic>
      <p:pic>
        <p:nvPicPr>
          <p:cNvPr id="103" name="Google Shape;178;p21" descr=""/>
          <p:cNvPicPr/>
          <p:nvPr/>
        </p:nvPicPr>
        <p:blipFill>
          <a:blip r:embed="rId3"/>
          <a:stretch/>
        </p:blipFill>
        <p:spPr>
          <a:xfrm>
            <a:off x="952560" y="4156560"/>
            <a:ext cx="171000" cy="18072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79;p21" descr=""/>
          <p:cNvPicPr/>
          <p:nvPr/>
        </p:nvPicPr>
        <p:blipFill>
          <a:blip r:embed="rId4"/>
          <a:stretch/>
        </p:blipFill>
        <p:spPr>
          <a:xfrm>
            <a:off x="952560" y="4430880"/>
            <a:ext cx="218880" cy="1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LibreOffice/7.3.7.2$Linux_AARCH64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