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DAF6AF-7A78-4F5F-BE2F-A4694C2FD3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4493A7-CF25-45E0-AEF2-7BDFFF8481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B28C5F-AC11-404E-B534-A78D679F06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3E51E2-C657-4604-B907-2AA6EA3822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98374E-386C-4EDF-8C59-C710D4BE4D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F4581A-282B-406E-9DE4-ED83330BDB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D9FC28-0F86-403E-BB74-99C917B8A4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F1BF04-B68F-414E-A742-5B794F3DF7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C7983A-C9CB-4FF6-BB28-47E628E16A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241AE0-D801-4F44-AB8D-00B8143377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E75813-B0D8-4630-AFC2-4852054678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96D02B-73A9-4F34-9A2E-DDA14E8142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C10B613-2DCE-4E5D-A3B8-7841184AC7FB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</a:t>
            </a:r>
            <a:r>
              <a:rPr b="0" lang="en-US" sz="3200" spc="-1" strike="noStrike">
                <a:latin typeface="Arial"/>
              </a:rPr>
              <a:t>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</a:t>
            </a:r>
            <a:r>
              <a:rPr b="0" lang="en-US" sz="2000" spc="-1" strike="noStrike">
                <a:latin typeface="Arial"/>
              </a:rPr>
              <a:t>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3515760" y="2725920"/>
            <a:ext cx="515988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 u="sng">
                <a:solidFill>
                  <a:srgbClr val="a5e4ff"/>
                </a:solidFill>
                <a:uFillTx/>
                <a:latin typeface="Poppins"/>
                <a:ea typeface="Poppins"/>
              </a:rPr>
              <a:t>Marketing Pro</a:t>
            </a:r>
            <a:endParaRPr b="0" lang="en-US" sz="5400" spc="-1" strike="noStrike" u="sng">
              <a:solidFill>
                <a:srgbClr val="a5e4ff"/>
              </a:solidFill>
              <a:uFillTx/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2490840" y="3670920"/>
            <a:ext cx="720972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Strategic Insights &amp; Practical Applications for the Modern Marketer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71;p22"/>
          <p:cNvSpPr/>
          <p:nvPr/>
        </p:nvSpPr>
        <p:spPr>
          <a:xfrm>
            <a:off x="57168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85%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96" name="Google Shape;172;p22"/>
          <p:cNvSpPr/>
          <p:nvPr/>
        </p:nvSpPr>
        <p:spPr>
          <a:xfrm>
            <a:off x="57168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businesses use video as a marketing tool.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7" name="Google Shape;173;p22"/>
          <p:cNvSpPr/>
          <p:nvPr/>
        </p:nvSpPr>
        <p:spPr>
          <a:xfrm>
            <a:off x="6381720" y="311472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70%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98" name="Google Shape;174;p22"/>
          <p:cNvSpPr/>
          <p:nvPr/>
        </p:nvSpPr>
        <p:spPr>
          <a:xfrm>
            <a:off x="6381720" y="435276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web traffic comes from mobile devices.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Google Shape;175;p2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Key Industry Stats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80;p23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81;p23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Channel ROI Comparison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02" name="Google Shape;182;p23"/>
          <p:cNvSpPr/>
          <p:nvPr/>
        </p:nvSpPr>
        <p:spPr>
          <a:xfrm>
            <a:off x="571680" y="477396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Email marketing continues to provide the highest return on investment.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87;p24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88;p24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105" name="Google Shape;189;p24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Content Strategy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06" name="Google Shape;190;p24"/>
          <p:cNvSpPr/>
          <p:nvPr/>
        </p:nvSpPr>
        <p:spPr>
          <a:xfrm>
            <a:off x="571680" y="3014640"/>
            <a:ext cx="57661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is the fuel for your marketing engine. A robust strategy focuses on storytelling that educates, entertains, and inspires.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7" name="Google Shape;191;p24"/>
          <p:cNvSpPr/>
          <p:nvPr/>
        </p:nvSpPr>
        <p:spPr>
          <a:xfrm>
            <a:off x="571680" y="402444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From blog posts to whitepapers, every piece of content should have a clear purpose and call to action.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96;p25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97;p25"/>
          <p:cNvSpPr/>
          <p:nvPr/>
        </p:nvSpPr>
        <p:spPr>
          <a:xfrm>
            <a:off x="2835720" y="2567160"/>
            <a:ext cx="651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Digital Transformation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10" name="Google Shape;198;p25"/>
          <p:cNvSpPr/>
          <p:nvPr/>
        </p:nvSpPr>
        <p:spPr>
          <a:xfrm>
            <a:off x="4638600" y="3890880"/>
            <a:ext cx="2913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Adapting to the algorithmic age.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203;p26" descr="image.png"/>
          <p:cNvPicPr/>
          <p:nvPr/>
        </p:nvPicPr>
        <p:blipFill>
          <a:blip r:embed="rId1"/>
          <a:stretch/>
        </p:blipFill>
        <p:spPr>
          <a:xfrm>
            <a:off x="5716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2" name="Google Shape;204;p26" descr="image.png"/>
          <p:cNvPicPr/>
          <p:nvPr/>
        </p:nvPicPr>
        <p:blipFill>
          <a:blip r:embed="rId2"/>
          <a:stretch/>
        </p:blipFill>
        <p:spPr>
          <a:xfrm>
            <a:off x="43498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205;p26" descr="image.png"/>
          <p:cNvPicPr/>
          <p:nvPr/>
        </p:nvPicPr>
        <p:blipFill>
          <a:blip r:embed="rId3"/>
          <a:stretch/>
        </p:blipFill>
        <p:spPr>
          <a:xfrm>
            <a:off x="8128080" y="2805120"/>
            <a:ext cx="3492000" cy="213300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206;p26" descr="image.png"/>
          <p:cNvPicPr/>
          <p:nvPr/>
        </p:nvPicPr>
        <p:blipFill>
          <a:blip r:embed="rId4"/>
          <a:stretch/>
        </p:blipFill>
        <p:spPr>
          <a:xfrm>
            <a:off x="2089080" y="310032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207;p26" descr="image.png"/>
          <p:cNvPicPr/>
          <p:nvPr/>
        </p:nvPicPr>
        <p:blipFill>
          <a:blip r:embed="rId5"/>
          <a:stretch/>
        </p:blipFill>
        <p:spPr>
          <a:xfrm>
            <a:off x="5810400" y="310032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208;p26" descr="image.png"/>
          <p:cNvPicPr/>
          <p:nvPr/>
        </p:nvPicPr>
        <p:blipFill>
          <a:blip r:embed="rId6"/>
          <a:stretch/>
        </p:blipFill>
        <p:spPr>
          <a:xfrm>
            <a:off x="9645840" y="310032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209;p2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Essential Digital Tools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8" name="Google Shape;210;p26"/>
          <p:cNvSpPr/>
          <p:nvPr/>
        </p:nvSpPr>
        <p:spPr>
          <a:xfrm>
            <a:off x="2047680" y="3747960"/>
            <a:ext cx="53928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SEO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19" name="Google Shape;211;p26"/>
          <p:cNvSpPr/>
          <p:nvPr/>
        </p:nvSpPr>
        <p:spPr>
          <a:xfrm>
            <a:off x="1546200" y="4243320"/>
            <a:ext cx="154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Organic visibility.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0" name="Google Shape;212;p26"/>
          <p:cNvSpPr/>
          <p:nvPr/>
        </p:nvSpPr>
        <p:spPr>
          <a:xfrm>
            <a:off x="5770800" y="3747960"/>
            <a:ext cx="6494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CRM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21" name="Google Shape;213;p26"/>
          <p:cNvSpPr/>
          <p:nvPr/>
        </p:nvSpPr>
        <p:spPr>
          <a:xfrm>
            <a:off x="5000760" y="4243320"/>
            <a:ext cx="218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Customer relationships.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2" name="Google Shape;214;p26"/>
          <p:cNvSpPr/>
          <p:nvPr/>
        </p:nvSpPr>
        <p:spPr>
          <a:xfrm>
            <a:off x="9179280" y="3747960"/>
            <a:ext cx="13896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Analytics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23" name="Google Shape;215;p26"/>
          <p:cNvSpPr/>
          <p:nvPr/>
        </p:nvSpPr>
        <p:spPr>
          <a:xfrm>
            <a:off x="8850240" y="4243320"/>
            <a:ext cx="2047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Data-driven decisions.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220;p27" descr="image.png"/>
          <p:cNvPicPr/>
          <p:nvPr/>
        </p:nvPicPr>
        <p:blipFill>
          <a:blip r:embed="rId1"/>
          <a:stretch/>
        </p:blipFill>
        <p:spPr>
          <a:xfrm>
            <a:off x="1762200" y="244332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221;p27"/>
          <p:cNvSpPr/>
          <p:nvPr/>
        </p:nvSpPr>
        <p:spPr>
          <a:xfrm>
            <a:off x="2333520" y="3014640"/>
            <a:ext cx="1713960" cy="171396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Google Shape;222;p2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Marketing Budget Allocation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27" name="Google Shape;223;p27"/>
          <p:cNvSpPr/>
          <p:nvPr/>
        </p:nvSpPr>
        <p:spPr>
          <a:xfrm>
            <a:off x="6381720" y="300744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Digital Ads (50%)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Google Shape;224;p27"/>
          <p:cNvSpPr/>
          <p:nvPr/>
        </p:nvSpPr>
        <p:spPr>
          <a:xfrm>
            <a:off x="6381720" y="361116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Traditional (30%)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Google Shape;225;p27"/>
          <p:cNvSpPr/>
          <p:nvPr/>
        </p:nvSpPr>
        <p:spPr>
          <a:xfrm>
            <a:off x="6381720" y="4214880"/>
            <a:ext cx="523800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Events (20%)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230;p2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231;p28"/>
          <p:cNvSpPr/>
          <p:nvPr/>
        </p:nvSpPr>
        <p:spPr>
          <a:xfrm>
            <a:off x="571680" y="1976400"/>
            <a:ext cx="51998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Brand Identity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32" name="Google Shape;232;p28"/>
          <p:cNvSpPr/>
          <p:nvPr/>
        </p:nvSpPr>
        <p:spPr>
          <a:xfrm>
            <a:off x="571680" y="286236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Your brand is more than just a logo. It's the sum total of every interaction a customer has with your company.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33" name="Google Shape;233;p28"/>
          <p:cNvSpPr/>
          <p:nvPr/>
        </p:nvSpPr>
        <p:spPr>
          <a:xfrm>
            <a:off x="571680" y="3871800"/>
            <a:ext cx="49521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Visual consistency builds trust, while a distinct brand voice creates a memorable personality in a crowded marketplace.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238;p29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5238000" cy="279972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39;p29" descr="image.png"/>
          <p:cNvPicPr/>
          <p:nvPr/>
        </p:nvPicPr>
        <p:blipFill>
          <a:blip r:embed="rId2"/>
          <a:stretch/>
        </p:blipFill>
        <p:spPr>
          <a:xfrm>
            <a:off x="6381720" y="1457280"/>
            <a:ext cx="5238000" cy="2799720"/>
          </a:xfrm>
          <a:prstGeom prst="rect">
            <a:avLst/>
          </a:prstGeom>
          <a:ln w="0">
            <a:noFill/>
          </a:ln>
        </p:spPr>
      </p:pic>
      <p:sp>
        <p:nvSpPr>
          <p:cNvPr id="136" name="Google Shape;240;p29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vs Outbound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37" name="Google Shape;241;p29"/>
          <p:cNvSpPr/>
          <p:nvPr/>
        </p:nvSpPr>
        <p:spPr>
          <a:xfrm>
            <a:off x="86688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(Pull)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8" name="Google Shape;242;p29"/>
          <p:cNvSpPr/>
          <p:nvPr/>
        </p:nvSpPr>
        <p:spPr>
          <a:xfrm>
            <a:off x="6676920" y="1752480"/>
            <a:ext cx="487980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97316"/>
                </a:solidFill>
                <a:latin typeface="Poppins SemiBold"/>
                <a:ea typeface="Poppins SemiBold"/>
              </a:rPr>
              <a:t>Outbound (Push)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39" name="Google Shape;243;p29"/>
          <p:cNvSpPr/>
          <p:nvPr/>
        </p:nvSpPr>
        <p:spPr>
          <a:xfrm>
            <a:off x="95256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0" name="Google Shape;244;p29"/>
          <p:cNvSpPr/>
          <p:nvPr/>
        </p:nvSpPr>
        <p:spPr>
          <a:xfrm>
            <a:off x="105732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SEO &amp; Blogging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1" name="Google Shape;245;p29"/>
          <p:cNvSpPr/>
          <p:nvPr/>
        </p:nvSpPr>
        <p:spPr>
          <a:xfrm>
            <a:off x="95256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2" name="Google Shape;246;p29"/>
          <p:cNvSpPr/>
          <p:nvPr/>
        </p:nvSpPr>
        <p:spPr>
          <a:xfrm>
            <a:off x="105732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Social Media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3" name="Google Shape;247;p29"/>
          <p:cNvSpPr/>
          <p:nvPr/>
        </p:nvSpPr>
        <p:spPr>
          <a:xfrm>
            <a:off x="95256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4" name="Google Shape;248;p29"/>
          <p:cNvSpPr/>
          <p:nvPr/>
        </p:nvSpPr>
        <p:spPr>
          <a:xfrm>
            <a:off x="105732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Opt-in Email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5" name="Google Shape;249;p29"/>
          <p:cNvSpPr/>
          <p:nvPr/>
        </p:nvSpPr>
        <p:spPr>
          <a:xfrm>
            <a:off x="95256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6" name="Google Shape;250;p29"/>
          <p:cNvSpPr/>
          <p:nvPr/>
        </p:nvSpPr>
        <p:spPr>
          <a:xfrm>
            <a:off x="105732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Attracts interested leads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7" name="Google Shape;251;p29"/>
          <p:cNvSpPr/>
          <p:nvPr/>
        </p:nvSpPr>
        <p:spPr>
          <a:xfrm>
            <a:off x="6762600" y="230508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8" name="Google Shape;252;p29"/>
          <p:cNvSpPr/>
          <p:nvPr/>
        </p:nvSpPr>
        <p:spPr>
          <a:xfrm>
            <a:off x="6867360" y="230508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Cold Calling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9" name="Google Shape;253;p29"/>
          <p:cNvSpPr/>
          <p:nvPr/>
        </p:nvSpPr>
        <p:spPr>
          <a:xfrm>
            <a:off x="6762600" y="27050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0" name="Google Shape;254;p29"/>
          <p:cNvSpPr/>
          <p:nvPr/>
        </p:nvSpPr>
        <p:spPr>
          <a:xfrm>
            <a:off x="6867360" y="270504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Display 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1" name="Google Shape;255;p29"/>
          <p:cNvSpPr/>
          <p:nvPr/>
        </p:nvSpPr>
        <p:spPr>
          <a:xfrm>
            <a:off x="6762600" y="31050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2" name="Google Shape;256;p29"/>
          <p:cNvSpPr/>
          <p:nvPr/>
        </p:nvSpPr>
        <p:spPr>
          <a:xfrm>
            <a:off x="6867360" y="310500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TV / Radio Commercials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3" name="Google Shape;257;p29"/>
          <p:cNvSpPr/>
          <p:nvPr/>
        </p:nvSpPr>
        <p:spPr>
          <a:xfrm>
            <a:off x="6762600" y="35053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54" name="Google Shape;258;p29"/>
          <p:cNvSpPr/>
          <p:nvPr/>
        </p:nvSpPr>
        <p:spPr>
          <a:xfrm>
            <a:off x="6867360" y="3505320"/>
            <a:ext cx="445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Interrupts broad audience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63;p30" descr="image.png"/>
          <p:cNvPicPr/>
          <p:nvPr/>
        </p:nvPicPr>
        <p:blipFill>
          <a:blip r:embed="rId1"/>
          <a:stretch/>
        </p:blipFill>
        <p:spPr>
          <a:xfrm>
            <a:off x="571680" y="270900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64;p30" descr="image.png"/>
          <p:cNvPicPr/>
          <p:nvPr/>
        </p:nvPicPr>
        <p:blipFill>
          <a:blip r:embed="rId2"/>
          <a:stretch/>
        </p:blipFill>
        <p:spPr>
          <a:xfrm>
            <a:off x="571680" y="3312720"/>
            <a:ext cx="237240" cy="27540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65;p30" descr="image.png"/>
          <p:cNvPicPr/>
          <p:nvPr/>
        </p:nvPicPr>
        <p:blipFill>
          <a:blip r:embed="rId3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66;p30" descr="image.png"/>
          <p:cNvPicPr/>
          <p:nvPr/>
        </p:nvPicPr>
        <p:blipFill>
          <a:blip r:embed="rId4"/>
          <a:stretch/>
        </p:blipFill>
        <p:spPr>
          <a:xfrm>
            <a:off x="571680" y="4520520"/>
            <a:ext cx="237240" cy="27540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67;p3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Social Media Mastery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60" name="Google Shape;268;p30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B2B: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Focus on thought leadership and networking.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Google Shape;269;p30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B2C: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Leverage high-quality visuals and stories.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Google Shape;270;p30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Engagement: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Reply to comments; build community.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Google Shape;271;p30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Metrics: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Track conversion rates, not just likes.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276;p31" descr="image.png"/>
          <p:cNvPicPr/>
          <p:nvPr/>
        </p:nvPicPr>
        <p:blipFill>
          <a:blip r:embed="rId1"/>
          <a:stretch/>
        </p:blipFill>
        <p:spPr>
          <a:xfrm>
            <a:off x="57168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77;p31" descr="image.png"/>
          <p:cNvPicPr/>
          <p:nvPr/>
        </p:nvPicPr>
        <p:blipFill>
          <a:blip r:embed="rId2"/>
          <a:stretch/>
        </p:blipFill>
        <p:spPr>
          <a:xfrm>
            <a:off x="361944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78;p31" descr="image.png"/>
          <p:cNvPicPr/>
          <p:nvPr/>
        </p:nvPicPr>
        <p:blipFill>
          <a:blip r:embed="rId3"/>
          <a:stretch/>
        </p:blipFill>
        <p:spPr>
          <a:xfrm>
            <a:off x="6667560" y="4309920"/>
            <a:ext cx="1904400" cy="47556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79;p31" descr="image.png"/>
          <p:cNvPicPr/>
          <p:nvPr/>
        </p:nvPicPr>
        <p:blipFill>
          <a:blip r:embed="rId4"/>
          <a:stretch/>
        </p:blipFill>
        <p:spPr>
          <a:xfrm>
            <a:off x="9715680" y="4309920"/>
            <a:ext cx="1904400" cy="475560"/>
          </a:xfrm>
          <a:prstGeom prst="rect">
            <a:avLst/>
          </a:prstGeom>
          <a:ln w="0">
            <a:noFill/>
          </a:ln>
        </p:spPr>
      </p:pic>
      <p:sp>
        <p:nvSpPr>
          <p:cNvPr id="168" name="Google Shape;280;p31"/>
          <p:cNvSpPr/>
          <p:nvPr/>
        </p:nvSpPr>
        <p:spPr>
          <a:xfrm>
            <a:off x="571680" y="4043520"/>
            <a:ext cx="11048400" cy="374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Google Shape;281;p31"/>
          <p:cNvSpPr/>
          <p:nvPr/>
        </p:nvSpPr>
        <p:spPr>
          <a:xfrm>
            <a:off x="1380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oogle Shape;282;p31"/>
          <p:cNvSpPr/>
          <p:nvPr/>
        </p:nvSpPr>
        <p:spPr>
          <a:xfrm>
            <a:off x="442908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83;p31"/>
          <p:cNvSpPr/>
          <p:nvPr/>
        </p:nvSpPr>
        <p:spPr>
          <a:xfrm>
            <a:off x="747720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Google Shape;284;p31"/>
          <p:cNvSpPr/>
          <p:nvPr/>
        </p:nvSpPr>
        <p:spPr>
          <a:xfrm>
            <a:off x="10524960" y="3338640"/>
            <a:ext cx="285120" cy="28512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285;p3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Campaign Launch Roadmap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74" name="Google Shape;286;p31"/>
          <p:cNvSpPr/>
          <p:nvPr/>
        </p:nvSpPr>
        <p:spPr>
          <a:xfrm>
            <a:off x="571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1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5" name="Google Shape;287;p31"/>
          <p:cNvSpPr/>
          <p:nvPr/>
        </p:nvSpPr>
        <p:spPr>
          <a:xfrm>
            <a:off x="361944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2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6" name="Google Shape;288;p31"/>
          <p:cNvSpPr/>
          <p:nvPr/>
        </p:nvSpPr>
        <p:spPr>
          <a:xfrm>
            <a:off x="666756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3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7" name="Google Shape;289;p31"/>
          <p:cNvSpPr/>
          <p:nvPr/>
        </p:nvSpPr>
        <p:spPr>
          <a:xfrm>
            <a:off x="9715680" y="3814920"/>
            <a:ext cx="190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4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524560" y="3567240"/>
            <a:ext cx="1142280" cy="3744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3060720" y="2567160"/>
            <a:ext cx="606996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Presentation Agenda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2633760" y="3890880"/>
            <a:ext cx="6923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Overview of Strategy • Core Pillars • Digital Transformation • Future Trends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294;p32"/>
          <p:cNvGraphicFramePr/>
          <p:nvPr/>
        </p:nvGraphicFramePr>
        <p:xfrm>
          <a:off x="571680" y="2643120"/>
          <a:ext cx="11048400" cy="2456640"/>
        </p:xfrm>
        <a:graphic>
          <a:graphicData uri="http://schemas.openxmlformats.org/drawingml/2006/table">
            <a:tbl>
              <a:tblPr/>
              <a:tblGrid>
                <a:gridCol w="2248920"/>
                <a:gridCol w="4863240"/>
                <a:gridCol w="3936600"/>
              </a:tblGrid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Model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Pros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Cons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Subscription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Recurring revenue, predictability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High churn risk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Freemium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Fast user acquisition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Low conversion rates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1452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One-Time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Large upfront cash flow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Need constant new sales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295;p32"/>
          <p:cNvSpPr/>
          <p:nvPr/>
        </p:nvSpPr>
        <p:spPr>
          <a:xfrm>
            <a:off x="571680" y="391464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Google Shape;296;p32"/>
          <p:cNvSpPr/>
          <p:nvPr/>
        </p:nvSpPr>
        <p:spPr>
          <a:xfrm>
            <a:off x="2820600" y="391464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Google Shape;297;p32"/>
          <p:cNvSpPr/>
          <p:nvPr/>
        </p:nvSpPr>
        <p:spPr>
          <a:xfrm>
            <a:off x="7683840" y="391464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Google Shape;298;p32"/>
          <p:cNvSpPr/>
          <p:nvPr/>
        </p:nvSpPr>
        <p:spPr>
          <a:xfrm>
            <a:off x="571680" y="4505400"/>
            <a:ext cx="224856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Google Shape;299;p32"/>
          <p:cNvSpPr/>
          <p:nvPr/>
        </p:nvSpPr>
        <p:spPr>
          <a:xfrm>
            <a:off x="2820600" y="4505400"/>
            <a:ext cx="486252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Google Shape;300;p32"/>
          <p:cNvSpPr/>
          <p:nvPr/>
        </p:nvSpPr>
        <p:spPr>
          <a:xfrm>
            <a:off x="7683840" y="4505400"/>
            <a:ext cx="3935880" cy="864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Google Shape;301;p32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Pricing Models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306;p33"/>
          <p:cNvSpPr/>
          <p:nvPr/>
        </p:nvSpPr>
        <p:spPr>
          <a:xfrm>
            <a:off x="1333440" y="2164320"/>
            <a:ext cx="9524160" cy="21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"Marketing is no longer about the stuff that you make, but about the stories you tell."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7" name="Google Shape;307;p33"/>
          <p:cNvSpPr/>
          <p:nvPr/>
        </p:nvSpPr>
        <p:spPr>
          <a:xfrm>
            <a:off x="1333440" y="42328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Seth Godin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312;p34" descr="image.png"/>
          <p:cNvPicPr/>
          <p:nvPr/>
        </p:nvPicPr>
        <p:blipFill>
          <a:blip r:embed="rId1"/>
          <a:stretch/>
        </p:blipFill>
        <p:spPr>
          <a:xfrm>
            <a:off x="4005360" y="2585880"/>
            <a:ext cx="4180680" cy="1685160"/>
          </a:xfrm>
          <a:prstGeom prst="rect">
            <a:avLst/>
          </a:prstGeom>
          <a:ln w="0">
            <a:noFill/>
          </a:ln>
        </p:spPr>
      </p:pic>
      <p:sp>
        <p:nvSpPr>
          <p:cNvPr id="189" name="Google Shape;313;p34"/>
          <p:cNvSpPr/>
          <p:nvPr/>
        </p:nvSpPr>
        <p:spPr>
          <a:xfrm>
            <a:off x="4400640" y="3062160"/>
            <a:ext cx="338976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8fafc"/>
                </a:solidFill>
                <a:latin typeface="Poppins"/>
                <a:ea typeface="Poppins"/>
              </a:rPr>
              <a:t>Global Reach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Google Shape;314;p34"/>
          <p:cNvSpPr/>
          <p:nvPr/>
        </p:nvSpPr>
        <p:spPr>
          <a:xfrm>
            <a:off x="4481640" y="3395520"/>
            <a:ext cx="322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Connecting brands across borders.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319;p35"/>
          <p:cNvSpPr/>
          <p:nvPr/>
        </p:nvSpPr>
        <p:spPr>
          <a:xfrm>
            <a:off x="4020840" y="2383200"/>
            <a:ext cx="41497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92" name="Google Shape;320;p35"/>
          <p:cNvSpPr/>
          <p:nvPr/>
        </p:nvSpPr>
        <p:spPr>
          <a:xfrm>
            <a:off x="4781520" y="3327840"/>
            <a:ext cx="26283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Thank you for your time.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Google Shape;321;p35"/>
          <p:cNvSpPr/>
          <p:nvPr/>
        </p:nvSpPr>
        <p:spPr>
          <a:xfrm>
            <a:off x="4867200" y="4074480"/>
            <a:ext cx="2456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97316"/>
                </a:solidFill>
                <a:latin typeface="Inter"/>
                <a:ea typeface="Inter"/>
              </a:rPr>
              <a:t>contact@marketingpros.co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326;p36" descr="image.png"/>
          <p:cNvPicPr/>
          <p:nvPr/>
        </p:nvPicPr>
        <p:blipFill>
          <a:blip r:embed="rId1"/>
          <a:stretch/>
        </p:blipFill>
        <p:spPr>
          <a:xfrm>
            <a:off x="571680" y="16066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327;p36" descr="image.png"/>
          <p:cNvPicPr/>
          <p:nvPr/>
        </p:nvPicPr>
        <p:blipFill>
          <a:blip r:embed="rId2"/>
          <a:stretch/>
        </p:blipFill>
        <p:spPr>
          <a:xfrm>
            <a:off x="571680" y="23914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328;p36" descr="image.png"/>
          <p:cNvPicPr/>
          <p:nvPr/>
        </p:nvPicPr>
        <p:blipFill>
          <a:blip r:embed="rId3"/>
          <a:stretch/>
        </p:blipFill>
        <p:spPr>
          <a:xfrm>
            <a:off x="571680" y="31762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7" name="Google Shape;329;p36" descr="image.png"/>
          <p:cNvPicPr/>
          <p:nvPr/>
        </p:nvPicPr>
        <p:blipFill>
          <a:blip r:embed="rId4"/>
          <a:stretch/>
        </p:blipFill>
        <p:spPr>
          <a:xfrm>
            <a:off x="571680" y="40600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8" name="Google Shape;330;p36" descr="image.png"/>
          <p:cNvPicPr/>
          <p:nvPr/>
        </p:nvPicPr>
        <p:blipFill>
          <a:blip r:embed="rId5"/>
          <a:stretch/>
        </p:blipFill>
        <p:spPr>
          <a:xfrm>
            <a:off x="571680" y="4943880"/>
            <a:ext cx="856440" cy="47556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331;p36" descr="image.png"/>
          <p:cNvPicPr/>
          <p:nvPr/>
        </p:nvPicPr>
        <p:blipFill>
          <a:blip r:embed="rId6"/>
          <a:stretch/>
        </p:blipFill>
        <p:spPr>
          <a:xfrm>
            <a:off x="571680" y="582768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332;p3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01" name="Google Shape;333;p36"/>
          <p:cNvSpPr/>
          <p:nvPr/>
        </p:nvSpPr>
        <p:spPr>
          <a:xfrm>
            <a:off x="571680" y="14572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4;p36"/>
          <p:cNvSpPr/>
          <p:nvPr/>
        </p:nvSpPr>
        <p:spPr>
          <a:xfrm>
            <a:off x="571680" y="22420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5;p36"/>
          <p:cNvSpPr/>
          <p:nvPr/>
        </p:nvSpPr>
        <p:spPr>
          <a:xfrm>
            <a:off x="571680" y="30268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6;p36"/>
          <p:cNvSpPr/>
          <p:nvPr/>
        </p:nvSpPr>
        <p:spPr>
          <a:xfrm>
            <a:off x="571680" y="381168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7;p36"/>
          <p:cNvSpPr/>
          <p:nvPr/>
        </p:nvSpPr>
        <p:spPr>
          <a:xfrm>
            <a:off x="571680" y="479448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38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39;p36"/>
          <p:cNvSpPr/>
          <p:nvPr/>
        </p:nvSpPr>
        <p:spPr>
          <a:xfrm>
            <a:off x="571680" y="223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340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341;p36"/>
          <p:cNvSpPr/>
          <p:nvPr/>
        </p:nvSpPr>
        <p:spPr>
          <a:xfrm>
            <a:off x="571680" y="3017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342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343;p36"/>
          <p:cNvSpPr/>
          <p:nvPr/>
        </p:nvSpPr>
        <p:spPr>
          <a:xfrm>
            <a:off x="571680" y="380196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344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345;p36"/>
          <p:cNvSpPr/>
          <p:nvPr/>
        </p:nvSpPr>
        <p:spPr>
          <a:xfrm>
            <a:off x="571680" y="478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Google Shape;346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Google Shape;347;p36"/>
          <p:cNvSpPr/>
          <p:nvPr/>
        </p:nvSpPr>
        <p:spPr>
          <a:xfrm>
            <a:off x="571680" y="556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Google Shape;348;p36"/>
          <p:cNvSpPr/>
          <p:nvPr/>
        </p:nvSpPr>
        <p:spPr>
          <a:xfrm>
            <a:off x="1666800" y="16002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https://5cc2b83c.delivery.rocketcdn.me/app/uploads/qualitative-study-focus-group-group-conversations.jpg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17" name="Google Shape;349;p36"/>
          <p:cNvSpPr/>
          <p:nvPr/>
        </p:nvSpPr>
        <p:spPr>
          <a:xfrm>
            <a:off x="1666800" y="184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www.intotheminds.com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8" name="Google Shape;350;p36"/>
          <p:cNvSpPr/>
          <p:nvPr/>
        </p:nvSpPr>
        <p:spPr>
          <a:xfrm>
            <a:off x="1666800" y="23850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https://mojostumer.com/wp-content/uploads/2022/07/RealmB.jpeg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19" name="Google Shape;351;p36"/>
          <p:cNvSpPr/>
          <p:nvPr/>
        </p:nvSpPr>
        <p:spPr>
          <a:xfrm>
            <a:off x="1666800" y="26305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mojostumer.com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0" name="Google Shape;352;p36"/>
          <p:cNvSpPr/>
          <p:nvPr/>
        </p:nvSpPr>
        <p:spPr>
          <a:xfrm>
            <a:off x="1666800" y="31698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https://www.een.com/wp-content/uploads/2017/03/Server-room-interior-grdt.jpg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1" name="Google Shape;353;p36"/>
          <p:cNvSpPr/>
          <p:nvPr/>
        </p:nvSpPr>
        <p:spPr>
          <a:xfrm>
            <a:off x="1666800" y="34153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www.een.com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2" name="Google Shape;354;p36"/>
          <p:cNvSpPr/>
          <p:nvPr/>
        </p:nvSpPr>
        <p:spPr>
          <a:xfrm>
            <a:off x="1666800" y="39546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https://media.istockphoto.com/id/1442992106/photo/call-center-telemarketing-or-black-woman-support-consultant-portrait-for-crm-ecommerce-help.jpg?s=612x612&amp;w=0&amp;k=20&amp;c=cJWZhRr8oGD6d8E0rHIyYDpnaddZ3an1fZv47oSsSao=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3" name="Google Shape;355;p36"/>
          <p:cNvSpPr/>
          <p:nvPr/>
        </p:nvSpPr>
        <p:spPr>
          <a:xfrm>
            <a:off x="1666800" y="43984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4" name="Google Shape;356;p36"/>
          <p:cNvSpPr/>
          <p:nvPr/>
        </p:nvSpPr>
        <p:spPr>
          <a:xfrm>
            <a:off x="1666800" y="49374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https://images.stockcake.com/public/0/6/5/0652801f-e553-48a7-aa08-b8f6f9a7d8ff_large/team-brainstorming-session-stockcake.jpg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5" name="Google Shape;357;p36"/>
          <p:cNvSpPr/>
          <p:nvPr/>
        </p:nvSpPr>
        <p:spPr>
          <a:xfrm>
            <a:off x="1666800" y="518292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stockcake.com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26" name="Google Shape;358;p36"/>
          <p:cNvSpPr/>
          <p:nvPr/>
        </p:nvSpPr>
        <p:spPr>
          <a:xfrm>
            <a:off x="1666800" y="57222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https://static.vecteezy.com/system/resources/previews/057/310/136/non_2x/modern-abstract-background-with-fluid-organic-shapes-and-bright-colors-perfect-for-graphic-design-branding-web-design-social-media-posters-digital-art-and-creative-visual-projects-vector.jpg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27" name="Google Shape;359;p36"/>
          <p:cNvSpPr/>
          <p:nvPr/>
        </p:nvSpPr>
        <p:spPr>
          <a:xfrm>
            <a:off x="1666800" y="616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364;p37" descr="image.png"/>
          <p:cNvPicPr/>
          <p:nvPr/>
        </p:nvPicPr>
        <p:blipFill>
          <a:blip r:embed="rId1"/>
          <a:stretch/>
        </p:blipFill>
        <p:spPr>
          <a:xfrm>
            <a:off x="571680" y="36338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365;p3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30" name="Google Shape;366;p37"/>
          <p:cNvSpPr/>
          <p:nvPr/>
        </p:nvSpPr>
        <p:spPr>
          <a:xfrm>
            <a:off x="1666800" y="35280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https://static.vecteezy.com/system/resources/thumbnails/066/554/274/small/global-network-connections-visualized-through-a-dark-world-map-with-glowing-nodes-and-lines-representing-data-flow-photo.jpg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31" name="Google Shape;367;p37"/>
          <p:cNvSpPr/>
          <p:nvPr/>
        </p:nvSpPr>
        <p:spPr>
          <a:xfrm>
            <a:off x="1666800" y="39718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Do and Don’t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Market Analysis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Competitor Review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Ignore Customer Feedback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Skip Market Research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01;p16" descr="image.png"/>
          <p:cNvPicPr/>
          <p:nvPr/>
        </p:nvPicPr>
        <p:blipFill>
          <a:blip r:embed="rId1"/>
          <a:stretch/>
        </p:blipFill>
        <p:spPr>
          <a:xfrm>
            <a:off x="57168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2;p16" descr="image.png"/>
          <p:cNvPicPr/>
          <p:nvPr/>
        </p:nvPicPr>
        <p:blipFill>
          <a:blip r:embed="rId2"/>
          <a:stretch/>
        </p:blipFill>
        <p:spPr>
          <a:xfrm>
            <a:off x="340524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3;p16" descr="image.png"/>
          <p:cNvPicPr/>
          <p:nvPr/>
        </p:nvPicPr>
        <p:blipFill>
          <a:blip r:embed="rId3"/>
          <a:stretch/>
        </p:blipFill>
        <p:spPr>
          <a:xfrm>
            <a:off x="623880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4;p16" descr="image.png"/>
          <p:cNvPicPr/>
          <p:nvPr/>
        </p:nvPicPr>
        <p:blipFill>
          <a:blip r:embed="rId4"/>
          <a:stretch/>
        </p:blipFill>
        <p:spPr>
          <a:xfrm>
            <a:off x="9072720" y="2652840"/>
            <a:ext cx="2547360" cy="243756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105;p16" descr="image.png"/>
          <p:cNvPicPr/>
          <p:nvPr/>
        </p:nvPicPr>
        <p:blipFill>
          <a:blip r:embed="rId5"/>
          <a:stretch/>
        </p:blipFill>
        <p:spPr>
          <a:xfrm>
            <a:off x="1559880" y="294804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54" name="Google Shape;106;p16" descr="image.png"/>
          <p:cNvPicPr/>
          <p:nvPr/>
        </p:nvPicPr>
        <p:blipFill>
          <a:blip r:embed="rId6"/>
          <a:stretch/>
        </p:blipFill>
        <p:spPr>
          <a:xfrm>
            <a:off x="4479120" y="2948040"/>
            <a:ext cx="399240" cy="45648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107;p16" descr="image.png"/>
          <p:cNvPicPr/>
          <p:nvPr/>
        </p:nvPicPr>
        <p:blipFill>
          <a:blip r:embed="rId7"/>
          <a:stretch/>
        </p:blipFill>
        <p:spPr>
          <a:xfrm>
            <a:off x="7255800" y="2948040"/>
            <a:ext cx="513720" cy="45648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108;p16" descr="image.png"/>
          <p:cNvPicPr/>
          <p:nvPr/>
        </p:nvPicPr>
        <p:blipFill>
          <a:blip r:embed="rId8"/>
          <a:stretch/>
        </p:blipFill>
        <p:spPr>
          <a:xfrm>
            <a:off x="10117800" y="2948040"/>
            <a:ext cx="456480" cy="45648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109;p16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Core Marketing Pillars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58" name="Google Shape;110;p16"/>
          <p:cNvSpPr/>
          <p:nvPr/>
        </p:nvSpPr>
        <p:spPr>
          <a:xfrm>
            <a:off x="1260360" y="3595680"/>
            <a:ext cx="11692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Product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59" name="Google Shape;111;p16"/>
          <p:cNvSpPr/>
          <p:nvPr/>
        </p:nvSpPr>
        <p:spPr>
          <a:xfrm>
            <a:off x="86688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Solving a specific customer problem.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0" name="Google Shape;112;p16"/>
          <p:cNvSpPr/>
          <p:nvPr/>
        </p:nvSpPr>
        <p:spPr>
          <a:xfrm>
            <a:off x="4314240" y="3595680"/>
            <a:ext cx="72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Price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1" name="Google Shape;113;p16"/>
          <p:cNvSpPr/>
          <p:nvPr/>
        </p:nvSpPr>
        <p:spPr>
          <a:xfrm>
            <a:off x="370044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Value-based and competitive costing.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2" name="Google Shape;114;p16"/>
          <p:cNvSpPr/>
          <p:nvPr/>
        </p:nvSpPr>
        <p:spPr>
          <a:xfrm>
            <a:off x="7102800" y="3595680"/>
            <a:ext cx="81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Place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3" name="Google Shape;115;p16"/>
          <p:cNvSpPr/>
          <p:nvPr/>
        </p:nvSpPr>
        <p:spPr>
          <a:xfrm>
            <a:off x="653400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Distribution channels and logistics.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64" name="Google Shape;116;p16"/>
          <p:cNvSpPr/>
          <p:nvPr/>
        </p:nvSpPr>
        <p:spPr>
          <a:xfrm>
            <a:off x="9576360" y="3595680"/>
            <a:ext cx="153936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Promotion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5" name="Google Shape;117;p16"/>
          <p:cNvSpPr/>
          <p:nvPr/>
        </p:nvSpPr>
        <p:spPr>
          <a:xfrm>
            <a:off x="9367920" y="4091040"/>
            <a:ext cx="1956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Communication and advertising mix.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122;p17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pic>
        <p:nvPicPr>
          <p:cNvPr id="67" name="Google Shape;123;p17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920" cy="428544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124;p17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Understanding Consumers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69" name="Google Shape;125;p17"/>
          <p:cNvSpPr/>
          <p:nvPr/>
        </p:nvSpPr>
        <p:spPr>
          <a:xfrm>
            <a:off x="571680" y="2862360"/>
            <a:ext cx="576612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Effective marketing begins with deep empathy. It's not just about demographics; it's about psychographics—understanding the motivations, pain points, and desires that drive behavior.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0" name="Google Shape;126;p17"/>
          <p:cNvSpPr/>
          <p:nvPr/>
        </p:nvSpPr>
        <p:spPr>
          <a:xfrm>
            <a:off x="571680" y="4176720"/>
            <a:ext cx="57661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Utilizing focus groups and data analytics allows us to bridge the gap between business goals and human needs.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131;p18" descr="image.png"/>
          <p:cNvPicPr/>
          <p:nvPr/>
        </p:nvPicPr>
        <p:blipFill>
          <a:blip r:embed="rId1"/>
          <a:stretch/>
        </p:blipFill>
        <p:spPr>
          <a:xfrm>
            <a:off x="5716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2" name="Google Shape;132;p18" descr="image.png"/>
          <p:cNvPicPr/>
          <p:nvPr/>
        </p:nvPicPr>
        <p:blipFill>
          <a:blip r:embed="rId2"/>
          <a:stretch/>
        </p:blipFill>
        <p:spPr>
          <a:xfrm>
            <a:off x="4349880" y="2443320"/>
            <a:ext cx="3492000" cy="2856960"/>
          </a:xfrm>
          <a:prstGeom prst="rect">
            <a:avLst/>
          </a:prstGeom>
          <a:ln w="0">
            <a:noFill/>
          </a:ln>
        </p:spPr>
      </p:pic>
      <p:pic>
        <p:nvPicPr>
          <p:cNvPr id="73" name="Google Shape;133;p18" descr="image.png"/>
          <p:cNvPicPr/>
          <p:nvPr/>
        </p:nvPicPr>
        <p:blipFill>
          <a:blip r:embed="rId3"/>
          <a:stretch/>
        </p:blipFill>
        <p:spPr>
          <a:xfrm>
            <a:off x="8128080" y="2443320"/>
            <a:ext cx="3492000" cy="285696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34;p18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Competitive Landscape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75" name="Google Shape;135;p18"/>
          <p:cNvSpPr/>
          <p:nvPr/>
        </p:nvSpPr>
        <p:spPr>
          <a:xfrm>
            <a:off x="5716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Google Shape;136;p18"/>
          <p:cNvSpPr/>
          <p:nvPr/>
        </p:nvSpPr>
        <p:spPr>
          <a:xfrm>
            <a:off x="71424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Retail &amp; Physical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7" name="Google Shape;137;p18"/>
          <p:cNvSpPr/>
          <p:nvPr/>
        </p:nvSpPr>
        <p:spPr>
          <a:xfrm>
            <a:off x="43498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Google Shape;138;p18"/>
          <p:cNvSpPr/>
          <p:nvPr/>
        </p:nvSpPr>
        <p:spPr>
          <a:xfrm>
            <a:off x="44928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Tech &amp; Infrastructure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79" name="Google Shape;139;p18"/>
          <p:cNvSpPr/>
          <p:nvPr/>
        </p:nvSpPr>
        <p:spPr>
          <a:xfrm>
            <a:off x="8128080" y="4710240"/>
            <a:ext cx="3492000" cy="58968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140;p18"/>
          <p:cNvSpPr/>
          <p:nvPr/>
        </p:nvSpPr>
        <p:spPr>
          <a:xfrm>
            <a:off x="8271000" y="4853160"/>
            <a:ext cx="3206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Service &amp; Support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145;p19"/>
          <p:cNvSpPr/>
          <p:nvPr/>
        </p:nvSpPr>
        <p:spPr>
          <a:xfrm>
            <a:off x="1333440" y="1866960"/>
            <a:ext cx="9524160" cy="28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"The aim of marketing is to know and understand the customer so well the product or service fits him and sells itself."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2" name="Google Shape;146;p19"/>
          <p:cNvSpPr/>
          <p:nvPr/>
        </p:nvSpPr>
        <p:spPr>
          <a:xfrm>
            <a:off x="1333440" y="4904280"/>
            <a:ext cx="95241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Peter Drucker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1;p20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400" cy="482832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52;p20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 Growth Trends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85" name="Google Shape;153;p20"/>
          <p:cNvSpPr/>
          <p:nvPr/>
        </p:nvSpPr>
        <p:spPr>
          <a:xfrm>
            <a:off x="571680" y="5679000"/>
            <a:ext cx="1104840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Consistent upward trajectory in digital adoption over the last 5 years.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58;p21" descr="image.png"/>
          <p:cNvPicPr/>
          <p:nvPr/>
        </p:nvPicPr>
        <p:blipFill>
          <a:blip r:embed="rId1"/>
          <a:stretch/>
        </p:blipFill>
        <p:spPr>
          <a:xfrm>
            <a:off x="571680" y="4525200"/>
            <a:ext cx="380160" cy="26604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159;p21" descr="image.png"/>
          <p:cNvPicPr/>
          <p:nvPr/>
        </p:nvPicPr>
        <p:blipFill>
          <a:blip r:embed="rId2"/>
          <a:stretch/>
        </p:blipFill>
        <p:spPr>
          <a:xfrm>
            <a:off x="571680" y="2709000"/>
            <a:ext cx="304200" cy="27540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160;p21" descr="image.png"/>
          <p:cNvPicPr/>
          <p:nvPr/>
        </p:nvPicPr>
        <p:blipFill>
          <a:blip r:embed="rId3"/>
          <a:stretch/>
        </p:blipFill>
        <p:spPr>
          <a:xfrm>
            <a:off x="571680" y="3312720"/>
            <a:ext cx="266040" cy="27540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161;p21" descr="image.png"/>
          <p:cNvPicPr/>
          <p:nvPr/>
        </p:nvPicPr>
        <p:blipFill>
          <a:blip r:embed="rId4"/>
          <a:stretch/>
        </p:blipFill>
        <p:spPr>
          <a:xfrm>
            <a:off x="571680" y="3916440"/>
            <a:ext cx="266040" cy="27540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62;p21"/>
          <p:cNvSpPr/>
          <p:nvPr/>
        </p:nvSpPr>
        <p:spPr>
          <a:xfrm>
            <a:off x="571680" y="571680"/>
            <a:ext cx="116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Effective Communication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91" name="Google Shape;163;p21"/>
          <p:cNvSpPr/>
          <p:nvPr/>
        </p:nvSpPr>
        <p:spPr>
          <a:xfrm>
            <a:off x="1143000" y="262944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Clarity: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Avoid jargon; speak the customer's language.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2" name="Google Shape;164;p21"/>
          <p:cNvSpPr/>
          <p:nvPr/>
        </p:nvSpPr>
        <p:spPr>
          <a:xfrm>
            <a:off x="1143000" y="32331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Consistency: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Maintain a unified voice across all channels.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" name="Google Shape;165;p21"/>
          <p:cNvSpPr/>
          <p:nvPr/>
        </p:nvSpPr>
        <p:spPr>
          <a:xfrm>
            <a:off x="1143000" y="383688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Relevance: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Tailor messages to specific audience segments.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4" name="Google Shape;166;p21"/>
          <p:cNvSpPr/>
          <p:nvPr/>
        </p:nvSpPr>
        <p:spPr>
          <a:xfrm>
            <a:off x="1143000" y="4440960"/>
            <a:ext cx="1047672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Timing: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Deliver the message when they are ready to buy.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LibreOffice/7.3.7.2$Linux_AARCH64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2026-01-06T11:16:40Z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