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2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0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2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24.png" ContentType="image/png"/>
  <Override PartName="/ppt/media/image1.png" ContentType="image/png"/>
  <Override PartName="/ppt/media/image31.png" ContentType="image/png"/>
  <Override PartName="/ppt/media/image25.png" ContentType="image/png"/>
  <Override PartName="/ppt/media/image2.png" ContentType="image/png"/>
  <Override PartName="/ppt/media/image32.png" ContentType="image/png"/>
  <Override PartName="/ppt/media/image26.png" ContentType="image/png"/>
  <Override PartName="/ppt/media/image3.png" ContentType="image/png"/>
  <Override PartName="/ppt/media/image33.png" ContentType="image/png"/>
  <Override PartName="/ppt/media/image13.png" ContentType="image/png"/>
  <Override PartName="/ppt/media/image8.png" ContentType="image/png"/>
  <Override PartName="/ppt/media/image38.png" ContentType="image/png"/>
  <Override PartName="/ppt/media/image40.png" ContentType="image/png"/>
  <Override PartName="/ppt/media/image9.png" ContentType="image/png"/>
  <Override PartName="/ppt/media/image39.png" ContentType="image/png"/>
  <Override PartName="/ppt/media/image41.png" ContentType="image/png"/>
  <Override PartName="/ppt/media/image30.png" ContentType="image/png"/>
  <Override PartName="/ppt/media/image28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11.png" ContentType="image/png"/>
  <Override PartName="/ppt/media/image12.png" ContentType="image/png"/>
  <Override PartName="/ppt/media/image10.png" ContentType="image/png"/>
  <Override PartName="/ppt/media/image47.png" ContentType="image/png"/>
  <Override PartName="/ppt/media/image37.png" ContentType="image/png"/>
  <Override PartName="/ppt/media/image7.png" ContentType="image/png"/>
  <Override PartName="/ppt/media/image36.png" ContentType="image/png"/>
  <Override PartName="/ppt/media/image6.png" ContentType="image/png"/>
  <Override PartName="/ppt/media/image29.png" ContentType="image/png"/>
  <Override PartName="/ppt/media/image5.png" ContentType="image/png"/>
  <Override PartName="/ppt/media/image35.png" ContentType="image/png"/>
  <Override PartName="/ppt/media/image34.png" ContentType="image/png"/>
  <Override PartName="/ppt/media/image4.png" ContentType="image/png"/>
  <Override PartName="/ppt/media/image27.png" ContentType="image/png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_rels/slide1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2.xml.rels" ContentType="application/vnd.openxmlformats-package.relationships+xml"/>
  <Override PartName="/ppt/slides/_rels/slide19.xml.rels" ContentType="application/vnd.openxmlformats-package.relationships+xml"/>
  <Override PartName="/ppt/slides/_rels/slide21.xml.rels" ContentType="application/vnd.openxmlformats-package.relationships+xml"/>
  <Override PartName="/ppt/slides/_rels/slide3.xml.rels" ContentType="application/vnd.openxmlformats-package.relationships+xml"/>
  <Override PartName="/ppt/slides/_rels/slide22.xml.rels" ContentType="application/vnd.openxmlformats-package.relationships+xml"/>
  <Override PartName="/ppt/slides/_rels/slide23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95260E1-3F29-439E-BB58-76F24607C2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447AE41-F639-4240-AB17-24BD1A968E3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6B8EB1DC-8A39-4436-A4B4-64913B35E6CC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5CE7D59A-EED7-477C-B09D-766C5E33765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F59F3B68-3865-4BA7-B46D-231A2B69058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00081AB-CDFB-4390-B09F-284AC0EFEAA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ECB79AE-0ECA-42D0-B266-BEB0699B0DE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554A3E7E-E233-49E1-8458-947B51136FD9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253A9D6-3442-44C5-BE1F-8B03ABF581D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EBB42F1-B877-4476-825D-514AF27EDB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CEB1F89-1804-42BA-A4B8-F37F01F026F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D3A9D3D-6301-48E6-8038-4C927E7C4C01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38232F-D946-44F2-8C6F-2302595C708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52F5526-2187-49EE-A843-12AC1D095B9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9B0A10F-6113-4432-ADCF-2E6D646632A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2E4A18E-7FB7-4E19-B08F-A3F4FA3F846E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89DFB2E-4409-4563-AA84-77B0F851DECB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AC24375-1295-46D5-9522-ACD4C857EB53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C1109A2A-873B-4FCA-8127-F37F260ABF64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08D34C-455D-48E0-8DC9-70A9611D948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05EF989-6CC7-4F6E-B912-7AC576731F7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BE3ED72-0F23-4353-B3C3-0D6503F8599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5EB1B51-306B-4956-A84A-CF8CC260FDC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US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US" sz="3200" spc="-1" strike="noStrike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12CDA5F-DC81-4B65-814D-D35DB5DAE34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41BB3DE6-5E0B-4437-9C0B-00D2AEDC6A79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US" sz="4400" spc="-1" strike="noStrike">
                <a:latin typeface="Arial"/>
              </a:rPr>
              <a:t>Click to edit the title text format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latin typeface="Arial"/>
              </a:rPr>
              <a:t>Click to edit the outline text format</a:t>
            </a:r>
            <a:endParaRPr b="0" lang="en-US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latin typeface="Arial"/>
              </a:rPr>
              <a:t>Second Outline Level</a:t>
            </a:r>
            <a:endParaRPr b="0" lang="en-US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latin typeface="Arial"/>
              </a:rPr>
              <a:t>Third Outline Level</a:t>
            </a:r>
            <a:endParaRPr b="0" lang="en-US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latin typeface="Arial"/>
              </a:rPr>
              <a:t>Fourth Outline Level</a:t>
            </a:r>
            <a:endParaRPr b="0" lang="en-US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Fifth Outline Level</a:t>
            </a:r>
            <a:endParaRPr b="0" lang="en-US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Sixth Outline Level</a:t>
            </a:r>
            <a:endParaRPr b="0" lang="en-US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latin typeface="Arial"/>
              </a:rPr>
              <a:t>Seventh Outline Level</a:t>
            </a:r>
            <a:endParaRPr b="0" lang="en-US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800" spc="-1" strike="noStrike">
                <a:latin typeface="Arial"/>
              </a:rPr>
              <a:t>Click to edit the title text format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Click to edit the outline text format</a:t>
            </a:r>
            <a:endParaRPr b="0" lang="en-US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Second Outline Level</a:t>
            </a:r>
            <a:endParaRPr b="0" lang="en-US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Third Outline Level</a:t>
            </a:r>
            <a:endParaRPr b="0" lang="en-US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800" spc="-1" strike="noStrike">
                <a:latin typeface="Arial"/>
              </a:rPr>
              <a:t>Fourth Outline Level</a:t>
            </a:r>
            <a:endParaRPr b="0" lang="en-US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Fifth Outline Level</a:t>
            </a:r>
            <a:endParaRPr b="0" lang="en-US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Sixth Outline Level</a:t>
            </a:r>
            <a:endParaRPr b="0" lang="en-US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800" spc="-1" strike="noStrike">
                <a:latin typeface="Arial"/>
              </a:rPr>
              <a:t>Seventh Outline Level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 idx="4"/>
          </p:nvPr>
        </p:nvSpPr>
        <p:spPr>
          <a:xfrm>
            <a:off x="3124080" y="6356520"/>
            <a:ext cx="289440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ctr">
              <a:lnSpc>
                <a:spcPct val="100000"/>
              </a:lnSpc>
              <a:buNone/>
              <a:defRPr b="0" lang="en-HK" sz="1400" spc="-1" strike="noStrike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b="0" lang="en-HK" sz="1400" spc="-1" strike="noStrike">
                <a:latin typeface="Times New Roman"/>
              </a:rPr>
              <a:t>&lt;footer&gt;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 idx="5"/>
          </p:nvPr>
        </p:nvSpPr>
        <p:spPr>
          <a:xfrm>
            <a:off x="655308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algn="l" pos="0"/>
              </a:tabLst>
              <a:defRPr b="0" lang="en-US" sz="1200" spc="-1" strike="noStrike">
                <a:solidFill>
                  <a:srgbClr val="888888"/>
                </a:solidFill>
                <a:latin typeface="Calibri"/>
                <a:ea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algn="l" pos="0"/>
              </a:tabLst>
            </a:pPr>
            <a:fld id="{0E240CDC-30CA-4FA8-AB3F-E68A6040365D}" type="slidenum">
              <a:rPr b="0" lang="en-US" sz="1200" spc="-1" strike="noStrike">
                <a:solidFill>
                  <a:srgbClr val="888888"/>
                </a:solidFill>
                <a:latin typeface="Calibri"/>
                <a:ea typeface="Calibri"/>
              </a:rPr>
              <a:t>&lt;number&gt;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dt" idx="6"/>
          </p:nvPr>
        </p:nvSpPr>
        <p:spPr>
          <a:xfrm>
            <a:off x="457200" y="6356520"/>
            <a:ext cx="2132640" cy="363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>
              <a:defRPr b="0" lang="en-US" sz="1400" spc="-1" strike="noStrike">
                <a:latin typeface="Times New Roman"/>
              </a:defRPr>
            </a:lvl1pPr>
          </a:lstStyle>
          <a:p>
            <a:r>
              <a:rPr b="0" lang="en-US" sz="1400" spc="-1" strike="noStrike"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36.pn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0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7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4;p13"/>
          <p:cNvSpPr/>
          <p:nvPr/>
        </p:nvSpPr>
        <p:spPr>
          <a:xfrm>
            <a:off x="3515760" y="2725920"/>
            <a:ext cx="515952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 u="sng">
                <a:solidFill>
                  <a:srgbClr val="a5e4ff"/>
                </a:solidFill>
                <a:uFillTx/>
                <a:latin typeface="Poppins"/>
                <a:ea typeface="Poppins"/>
              </a:rPr>
              <a:t>Marketing Pro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84" name="Google Shape;85;p13"/>
          <p:cNvSpPr/>
          <p:nvPr/>
        </p:nvSpPr>
        <p:spPr>
          <a:xfrm>
            <a:off x="2490840" y="3670920"/>
            <a:ext cx="7209360" cy="43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Strategic Insights &amp; Practical Applications for the Modern Marketer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71;p22"/>
          <p:cNvSpPr/>
          <p:nvPr/>
        </p:nvSpPr>
        <p:spPr>
          <a:xfrm>
            <a:off x="571680" y="3114720"/>
            <a:ext cx="5237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85%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138" name="Google Shape;172;p22"/>
          <p:cNvSpPr/>
          <p:nvPr/>
        </p:nvSpPr>
        <p:spPr>
          <a:xfrm>
            <a:off x="571680" y="4352760"/>
            <a:ext cx="5237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businesses use video as a marketing tool.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9" name="Google Shape;173;p22"/>
          <p:cNvSpPr/>
          <p:nvPr/>
        </p:nvSpPr>
        <p:spPr>
          <a:xfrm>
            <a:off x="6381720" y="3114720"/>
            <a:ext cx="5237640" cy="137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9000" spc="-1" strike="noStrike">
                <a:solidFill>
                  <a:srgbClr val="f97316"/>
                </a:solidFill>
                <a:latin typeface="Poppins"/>
                <a:ea typeface="Poppins"/>
              </a:rPr>
              <a:t>70%</a:t>
            </a:r>
            <a:endParaRPr b="0" lang="en-US" sz="9000" spc="-1" strike="noStrike">
              <a:latin typeface="Arial"/>
            </a:endParaRPr>
          </a:p>
        </p:txBody>
      </p:sp>
      <p:sp>
        <p:nvSpPr>
          <p:cNvPr id="140" name="Google Shape;174;p22"/>
          <p:cNvSpPr/>
          <p:nvPr/>
        </p:nvSpPr>
        <p:spPr>
          <a:xfrm>
            <a:off x="6381720" y="4352760"/>
            <a:ext cx="523764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of web traffic comes from mobile devices.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Google Shape;175;p22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Key Industry Stats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80;p23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040" cy="4827960"/>
          </a:xfrm>
          <a:prstGeom prst="rect">
            <a:avLst/>
          </a:prstGeom>
          <a:ln w="0">
            <a:noFill/>
          </a:ln>
        </p:spPr>
      </p:pic>
      <p:sp>
        <p:nvSpPr>
          <p:cNvPr id="143" name="Google Shape;181;p23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Channel ROI Comparison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44" name="Google Shape;182;p23"/>
          <p:cNvSpPr/>
          <p:nvPr/>
        </p:nvSpPr>
        <p:spPr>
          <a:xfrm>
            <a:off x="571680" y="4773960"/>
            <a:ext cx="1104804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Email marketing continues to provide the highest return on investment.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87;p24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560" cy="4285080"/>
          </a:xfrm>
          <a:prstGeom prst="rect">
            <a:avLst/>
          </a:prstGeom>
          <a:ln w="0">
            <a:noFill/>
          </a:ln>
        </p:spPr>
      </p:pic>
      <p:pic>
        <p:nvPicPr>
          <p:cNvPr id="146" name="Google Shape;188;p24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560" cy="4285080"/>
          </a:xfrm>
          <a:prstGeom prst="rect">
            <a:avLst/>
          </a:prstGeom>
          <a:ln w="0">
            <a:noFill/>
          </a:ln>
        </p:spPr>
      </p:pic>
      <p:sp>
        <p:nvSpPr>
          <p:cNvPr id="147" name="Google Shape;189;p24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Content Strategy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48" name="Google Shape;190;p24"/>
          <p:cNvSpPr/>
          <p:nvPr/>
        </p:nvSpPr>
        <p:spPr>
          <a:xfrm>
            <a:off x="571680" y="3014640"/>
            <a:ext cx="57657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Content is the fuel for your marketing engine. A robust strategy focuses on storytelling that educates, entertains, and inspires.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49" name="Google Shape;191;p24"/>
          <p:cNvSpPr/>
          <p:nvPr/>
        </p:nvSpPr>
        <p:spPr>
          <a:xfrm>
            <a:off x="571680" y="4024440"/>
            <a:ext cx="57657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From blog posts to whitepapers, every piece of content should have a clear purpose and call to action.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96;p25"/>
          <p:cNvSpPr/>
          <p:nvPr/>
        </p:nvSpPr>
        <p:spPr>
          <a:xfrm>
            <a:off x="5524560" y="3567240"/>
            <a:ext cx="1141920" cy="3708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Google Shape;197;p25"/>
          <p:cNvSpPr/>
          <p:nvPr/>
        </p:nvSpPr>
        <p:spPr>
          <a:xfrm>
            <a:off x="2835720" y="2567160"/>
            <a:ext cx="65196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Digital Transformation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152" name="Google Shape;198;p25"/>
          <p:cNvSpPr/>
          <p:nvPr/>
        </p:nvSpPr>
        <p:spPr>
          <a:xfrm>
            <a:off x="4638600" y="3890880"/>
            <a:ext cx="29134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Adapting to the algorithmic age.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203;p26" descr="image.png"/>
          <p:cNvPicPr/>
          <p:nvPr/>
        </p:nvPicPr>
        <p:blipFill>
          <a:blip r:embed="rId1"/>
          <a:stretch/>
        </p:blipFill>
        <p:spPr>
          <a:xfrm>
            <a:off x="571680" y="2805120"/>
            <a:ext cx="3491640" cy="2132640"/>
          </a:xfrm>
          <a:prstGeom prst="rect">
            <a:avLst/>
          </a:prstGeom>
          <a:ln w="0">
            <a:noFill/>
          </a:ln>
        </p:spPr>
      </p:pic>
      <p:pic>
        <p:nvPicPr>
          <p:cNvPr id="154" name="Google Shape;204;p26" descr="image.png"/>
          <p:cNvPicPr/>
          <p:nvPr/>
        </p:nvPicPr>
        <p:blipFill>
          <a:blip r:embed="rId2"/>
          <a:stretch/>
        </p:blipFill>
        <p:spPr>
          <a:xfrm>
            <a:off x="4349880" y="2805120"/>
            <a:ext cx="3491640" cy="2132640"/>
          </a:xfrm>
          <a:prstGeom prst="rect">
            <a:avLst/>
          </a:prstGeom>
          <a:ln w="0">
            <a:noFill/>
          </a:ln>
        </p:spPr>
      </p:pic>
      <p:pic>
        <p:nvPicPr>
          <p:cNvPr id="155" name="Google Shape;205;p26" descr="image.png"/>
          <p:cNvPicPr/>
          <p:nvPr/>
        </p:nvPicPr>
        <p:blipFill>
          <a:blip r:embed="rId3"/>
          <a:stretch/>
        </p:blipFill>
        <p:spPr>
          <a:xfrm>
            <a:off x="8128080" y="2805120"/>
            <a:ext cx="3491640" cy="2132640"/>
          </a:xfrm>
          <a:prstGeom prst="rect">
            <a:avLst/>
          </a:prstGeom>
          <a:ln w="0">
            <a:noFill/>
          </a:ln>
        </p:spPr>
      </p:pic>
      <p:pic>
        <p:nvPicPr>
          <p:cNvPr id="156" name="Google Shape;206;p26" descr="image.png"/>
          <p:cNvPicPr/>
          <p:nvPr/>
        </p:nvPicPr>
        <p:blipFill>
          <a:blip r:embed="rId4"/>
          <a:stretch/>
        </p:blipFill>
        <p:spPr>
          <a:xfrm>
            <a:off x="2089080" y="3100320"/>
            <a:ext cx="456120" cy="456120"/>
          </a:xfrm>
          <a:prstGeom prst="rect">
            <a:avLst/>
          </a:prstGeom>
          <a:ln w="0">
            <a:noFill/>
          </a:ln>
        </p:spPr>
      </p:pic>
      <p:pic>
        <p:nvPicPr>
          <p:cNvPr id="157" name="Google Shape;207;p26" descr="image.png"/>
          <p:cNvPicPr/>
          <p:nvPr/>
        </p:nvPicPr>
        <p:blipFill>
          <a:blip r:embed="rId5"/>
          <a:stretch/>
        </p:blipFill>
        <p:spPr>
          <a:xfrm>
            <a:off x="5810400" y="3100320"/>
            <a:ext cx="570600" cy="456120"/>
          </a:xfrm>
          <a:prstGeom prst="rect">
            <a:avLst/>
          </a:prstGeom>
          <a:ln w="0">
            <a:noFill/>
          </a:ln>
        </p:spPr>
      </p:pic>
      <p:pic>
        <p:nvPicPr>
          <p:cNvPr id="158" name="Google Shape;208;p26" descr="image.png"/>
          <p:cNvPicPr/>
          <p:nvPr/>
        </p:nvPicPr>
        <p:blipFill>
          <a:blip r:embed="rId6"/>
          <a:stretch/>
        </p:blipFill>
        <p:spPr>
          <a:xfrm>
            <a:off x="9645840" y="3100320"/>
            <a:ext cx="456120" cy="456120"/>
          </a:xfrm>
          <a:prstGeom prst="rect">
            <a:avLst/>
          </a:prstGeom>
          <a:ln w="0">
            <a:noFill/>
          </a:ln>
        </p:spPr>
      </p:pic>
      <p:sp>
        <p:nvSpPr>
          <p:cNvPr id="159" name="Google Shape;209;p26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Essential Digital Tools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60" name="Google Shape;210;p26"/>
          <p:cNvSpPr/>
          <p:nvPr/>
        </p:nvSpPr>
        <p:spPr>
          <a:xfrm>
            <a:off x="2047680" y="3747960"/>
            <a:ext cx="538920" cy="32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SEO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61" name="Google Shape;211;p26"/>
          <p:cNvSpPr/>
          <p:nvPr/>
        </p:nvSpPr>
        <p:spPr>
          <a:xfrm>
            <a:off x="1546200" y="4243320"/>
            <a:ext cx="15418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Organic visibility.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62" name="Google Shape;212;p26"/>
          <p:cNvSpPr/>
          <p:nvPr/>
        </p:nvSpPr>
        <p:spPr>
          <a:xfrm>
            <a:off x="5770800" y="3747960"/>
            <a:ext cx="64908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CRM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63" name="Google Shape;213;p26"/>
          <p:cNvSpPr/>
          <p:nvPr/>
        </p:nvSpPr>
        <p:spPr>
          <a:xfrm>
            <a:off x="5000760" y="4243320"/>
            <a:ext cx="2189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Customer relationships.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64" name="Google Shape;214;p26"/>
          <p:cNvSpPr/>
          <p:nvPr/>
        </p:nvSpPr>
        <p:spPr>
          <a:xfrm>
            <a:off x="9179280" y="3747960"/>
            <a:ext cx="13892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Analytics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65" name="Google Shape;215;p26"/>
          <p:cNvSpPr/>
          <p:nvPr/>
        </p:nvSpPr>
        <p:spPr>
          <a:xfrm>
            <a:off x="8850240" y="4243320"/>
            <a:ext cx="20469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Data-driven decisions.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220;p27" descr="image.png"/>
          <p:cNvPicPr/>
          <p:nvPr/>
        </p:nvPicPr>
        <p:blipFill>
          <a:blip r:embed="rId1"/>
          <a:stretch/>
        </p:blipFill>
        <p:spPr>
          <a:xfrm>
            <a:off x="1762200" y="2443320"/>
            <a:ext cx="2856600" cy="2856600"/>
          </a:xfrm>
          <a:prstGeom prst="rect">
            <a:avLst/>
          </a:prstGeom>
          <a:ln w="0">
            <a:noFill/>
          </a:ln>
        </p:spPr>
      </p:pic>
      <p:sp>
        <p:nvSpPr>
          <p:cNvPr id="167" name="Google Shape;221;p27"/>
          <p:cNvSpPr/>
          <p:nvPr/>
        </p:nvSpPr>
        <p:spPr>
          <a:xfrm>
            <a:off x="2333520" y="3014640"/>
            <a:ext cx="1713600" cy="1713600"/>
          </a:xfrm>
          <a:prstGeom prst="roundRect">
            <a:avLst>
              <a:gd name="adj" fmla="val 50000"/>
            </a:avLst>
          </a:prstGeom>
          <a:solidFill>
            <a:srgbClr val="1e293b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Google Shape;222;p27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Marketing Budget Allocation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69" name="Google Shape;223;p27"/>
          <p:cNvSpPr/>
          <p:nvPr/>
        </p:nvSpPr>
        <p:spPr>
          <a:xfrm>
            <a:off x="6381720" y="3007440"/>
            <a:ext cx="52376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Digital Ads (50%)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0" name="Google Shape;224;p27"/>
          <p:cNvSpPr/>
          <p:nvPr/>
        </p:nvSpPr>
        <p:spPr>
          <a:xfrm>
            <a:off x="6381720" y="3611160"/>
            <a:ext cx="52376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Traditional (30%)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71" name="Google Shape;225;p27"/>
          <p:cNvSpPr/>
          <p:nvPr/>
        </p:nvSpPr>
        <p:spPr>
          <a:xfrm>
            <a:off x="6381720" y="4214880"/>
            <a:ext cx="523764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Events (20%)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230;p28" descr="image.png"/>
          <p:cNvPicPr/>
          <p:nvPr/>
        </p:nvPicPr>
        <p:blipFill>
          <a:blip r:embed="rId1"/>
          <a:stretch/>
        </p:blipFill>
        <p:spPr>
          <a:xfrm>
            <a:off x="6095880" y="0"/>
            <a:ext cx="6094800" cy="6856920"/>
          </a:xfrm>
          <a:prstGeom prst="rect">
            <a:avLst/>
          </a:prstGeom>
          <a:ln w="0">
            <a:noFill/>
          </a:ln>
        </p:spPr>
      </p:pic>
      <p:sp>
        <p:nvSpPr>
          <p:cNvPr id="173" name="Google Shape;231;p28"/>
          <p:cNvSpPr/>
          <p:nvPr/>
        </p:nvSpPr>
        <p:spPr>
          <a:xfrm>
            <a:off x="571680" y="1976400"/>
            <a:ext cx="51994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Brand Identity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74" name="Google Shape;232;p28"/>
          <p:cNvSpPr/>
          <p:nvPr/>
        </p:nvSpPr>
        <p:spPr>
          <a:xfrm>
            <a:off x="571680" y="2862360"/>
            <a:ext cx="49518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Your brand is more than just a logo. It's the sum total of every interaction a customer has with your company.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75" name="Google Shape;233;p28"/>
          <p:cNvSpPr/>
          <p:nvPr/>
        </p:nvSpPr>
        <p:spPr>
          <a:xfrm>
            <a:off x="571680" y="3871800"/>
            <a:ext cx="4951800" cy="109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Visual consistency builds trust, while a distinct brand voice creates a memorable personality in a crowded marketplace.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238;p29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5237640" cy="2799360"/>
          </a:xfrm>
          <a:prstGeom prst="rect">
            <a:avLst/>
          </a:prstGeom>
          <a:ln w="0">
            <a:noFill/>
          </a:ln>
        </p:spPr>
      </p:pic>
      <p:pic>
        <p:nvPicPr>
          <p:cNvPr id="177" name="Google Shape;239;p29" descr="image.png"/>
          <p:cNvPicPr/>
          <p:nvPr/>
        </p:nvPicPr>
        <p:blipFill>
          <a:blip r:embed="rId2"/>
          <a:stretch/>
        </p:blipFill>
        <p:spPr>
          <a:xfrm>
            <a:off x="6381720" y="1457280"/>
            <a:ext cx="5237640" cy="2799360"/>
          </a:xfrm>
          <a:prstGeom prst="rect">
            <a:avLst/>
          </a:prstGeom>
          <a:ln w="0">
            <a:noFill/>
          </a:ln>
        </p:spPr>
      </p:pic>
      <p:sp>
        <p:nvSpPr>
          <p:cNvPr id="178" name="Google Shape;240;p29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vs Outbound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79" name="Google Shape;241;p29"/>
          <p:cNvSpPr/>
          <p:nvPr/>
        </p:nvSpPr>
        <p:spPr>
          <a:xfrm>
            <a:off x="866880" y="1752480"/>
            <a:ext cx="48794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Inbound (Pull)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80" name="Google Shape;242;p29"/>
          <p:cNvSpPr/>
          <p:nvPr/>
        </p:nvSpPr>
        <p:spPr>
          <a:xfrm>
            <a:off x="6676920" y="1752480"/>
            <a:ext cx="487944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97316"/>
                </a:solidFill>
                <a:latin typeface="Poppins SemiBold"/>
                <a:ea typeface="Poppins SemiBold"/>
              </a:rPr>
              <a:t>Outbound (Push)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81" name="Google Shape;243;p29"/>
          <p:cNvSpPr/>
          <p:nvPr/>
        </p:nvSpPr>
        <p:spPr>
          <a:xfrm>
            <a:off x="952560" y="230508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2" name="Google Shape;244;p29"/>
          <p:cNvSpPr/>
          <p:nvPr/>
        </p:nvSpPr>
        <p:spPr>
          <a:xfrm>
            <a:off x="1057320" y="230508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SEO &amp; Blogging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3" name="Google Shape;245;p29"/>
          <p:cNvSpPr/>
          <p:nvPr/>
        </p:nvSpPr>
        <p:spPr>
          <a:xfrm>
            <a:off x="952560" y="27050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4" name="Google Shape;246;p29"/>
          <p:cNvSpPr/>
          <p:nvPr/>
        </p:nvSpPr>
        <p:spPr>
          <a:xfrm>
            <a:off x="1057320" y="270504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Social Media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5" name="Google Shape;247;p29"/>
          <p:cNvSpPr/>
          <p:nvPr/>
        </p:nvSpPr>
        <p:spPr>
          <a:xfrm>
            <a:off x="952560" y="310500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6" name="Google Shape;248;p29"/>
          <p:cNvSpPr/>
          <p:nvPr/>
        </p:nvSpPr>
        <p:spPr>
          <a:xfrm>
            <a:off x="1057320" y="310500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Opt-in Email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7" name="Google Shape;249;p29"/>
          <p:cNvSpPr/>
          <p:nvPr/>
        </p:nvSpPr>
        <p:spPr>
          <a:xfrm>
            <a:off x="952560" y="350532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8" name="Google Shape;250;p29"/>
          <p:cNvSpPr/>
          <p:nvPr/>
        </p:nvSpPr>
        <p:spPr>
          <a:xfrm>
            <a:off x="1057320" y="350532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Attracts interested leads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89" name="Google Shape;251;p29"/>
          <p:cNvSpPr/>
          <p:nvPr/>
        </p:nvSpPr>
        <p:spPr>
          <a:xfrm>
            <a:off x="6762600" y="230508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0" name="Google Shape;252;p29"/>
          <p:cNvSpPr/>
          <p:nvPr/>
        </p:nvSpPr>
        <p:spPr>
          <a:xfrm>
            <a:off x="6867360" y="230508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Cold Calling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1" name="Google Shape;253;p29"/>
          <p:cNvSpPr/>
          <p:nvPr/>
        </p:nvSpPr>
        <p:spPr>
          <a:xfrm>
            <a:off x="6762600" y="270504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2" name="Google Shape;254;p29"/>
          <p:cNvSpPr/>
          <p:nvPr/>
        </p:nvSpPr>
        <p:spPr>
          <a:xfrm>
            <a:off x="6867360" y="270504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Display Ads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3" name="Google Shape;255;p29"/>
          <p:cNvSpPr/>
          <p:nvPr/>
        </p:nvSpPr>
        <p:spPr>
          <a:xfrm>
            <a:off x="6762600" y="310500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4" name="Google Shape;256;p29"/>
          <p:cNvSpPr/>
          <p:nvPr/>
        </p:nvSpPr>
        <p:spPr>
          <a:xfrm>
            <a:off x="6867360" y="310500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TV / Radio Commercials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5" name="Google Shape;257;p29"/>
          <p:cNvSpPr/>
          <p:nvPr/>
        </p:nvSpPr>
        <p:spPr>
          <a:xfrm>
            <a:off x="6762600" y="3505320"/>
            <a:ext cx="103680" cy="22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•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96" name="Google Shape;258;p29"/>
          <p:cNvSpPr/>
          <p:nvPr/>
        </p:nvSpPr>
        <p:spPr>
          <a:xfrm>
            <a:off x="6867360" y="3505320"/>
            <a:ext cx="4456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476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Interrupts broad audience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263;p30" descr="image.png"/>
          <p:cNvPicPr/>
          <p:nvPr/>
        </p:nvPicPr>
        <p:blipFill>
          <a:blip r:embed="rId1"/>
          <a:stretch/>
        </p:blipFill>
        <p:spPr>
          <a:xfrm>
            <a:off x="571680" y="2709000"/>
            <a:ext cx="236880" cy="275040"/>
          </a:xfrm>
          <a:prstGeom prst="rect">
            <a:avLst/>
          </a:prstGeom>
          <a:ln w="0">
            <a:noFill/>
          </a:ln>
        </p:spPr>
      </p:pic>
      <p:pic>
        <p:nvPicPr>
          <p:cNvPr id="198" name="Google Shape;264;p30" descr="image.png"/>
          <p:cNvPicPr/>
          <p:nvPr/>
        </p:nvPicPr>
        <p:blipFill>
          <a:blip r:embed="rId2"/>
          <a:stretch/>
        </p:blipFill>
        <p:spPr>
          <a:xfrm>
            <a:off x="571680" y="3312720"/>
            <a:ext cx="236880" cy="275040"/>
          </a:xfrm>
          <a:prstGeom prst="rect">
            <a:avLst/>
          </a:prstGeom>
          <a:ln w="0">
            <a:noFill/>
          </a:ln>
        </p:spPr>
      </p:pic>
      <p:pic>
        <p:nvPicPr>
          <p:cNvPr id="199" name="Google Shape;265;p30" descr="image.png"/>
          <p:cNvPicPr/>
          <p:nvPr/>
        </p:nvPicPr>
        <p:blipFill>
          <a:blip r:embed="rId3"/>
          <a:stretch/>
        </p:blipFill>
        <p:spPr>
          <a:xfrm>
            <a:off x="571680" y="3916440"/>
            <a:ext cx="265680" cy="275040"/>
          </a:xfrm>
          <a:prstGeom prst="rect">
            <a:avLst/>
          </a:prstGeom>
          <a:ln w="0">
            <a:noFill/>
          </a:ln>
        </p:spPr>
      </p:pic>
      <p:pic>
        <p:nvPicPr>
          <p:cNvPr id="200" name="Google Shape;266;p30" descr="image.png"/>
          <p:cNvPicPr/>
          <p:nvPr/>
        </p:nvPicPr>
        <p:blipFill>
          <a:blip r:embed="rId4"/>
          <a:stretch/>
        </p:blipFill>
        <p:spPr>
          <a:xfrm>
            <a:off x="571680" y="4520520"/>
            <a:ext cx="236880" cy="275040"/>
          </a:xfrm>
          <a:prstGeom prst="rect">
            <a:avLst/>
          </a:prstGeom>
          <a:ln w="0">
            <a:noFill/>
          </a:ln>
        </p:spPr>
      </p:pic>
      <p:sp>
        <p:nvSpPr>
          <p:cNvPr id="201" name="Google Shape;267;p30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Social Media Mastery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02" name="Google Shape;268;p30"/>
          <p:cNvSpPr/>
          <p:nvPr/>
        </p:nvSpPr>
        <p:spPr>
          <a:xfrm>
            <a:off x="1143000" y="262944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B2B: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Focus on thought leadership and networking.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3" name="Google Shape;269;p30"/>
          <p:cNvSpPr/>
          <p:nvPr/>
        </p:nvSpPr>
        <p:spPr>
          <a:xfrm>
            <a:off x="1143000" y="323316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</a:t>
            </a: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B2C: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Leverage high-quality visuals and stories.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4" name="Google Shape;270;p30"/>
          <p:cNvSpPr/>
          <p:nvPr/>
        </p:nvSpPr>
        <p:spPr>
          <a:xfrm>
            <a:off x="1143000" y="383688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Engagement: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Reply to comments; build community.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05" name="Google Shape;271;p30"/>
          <p:cNvSpPr/>
          <p:nvPr/>
        </p:nvSpPr>
        <p:spPr>
          <a:xfrm>
            <a:off x="1143000" y="444096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Metrics: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Track conversion rates, not just likes.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76;p31" descr="image.png"/>
          <p:cNvPicPr/>
          <p:nvPr/>
        </p:nvPicPr>
        <p:blipFill>
          <a:blip r:embed="rId1"/>
          <a:stretch/>
        </p:blipFill>
        <p:spPr>
          <a:xfrm>
            <a:off x="571680" y="4309920"/>
            <a:ext cx="1904040" cy="475200"/>
          </a:xfrm>
          <a:prstGeom prst="rect">
            <a:avLst/>
          </a:prstGeom>
          <a:ln w="0">
            <a:noFill/>
          </a:ln>
        </p:spPr>
      </p:pic>
      <p:pic>
        <p:nvPicPr>
          <p:cNvPr id="207" name="Google Shape;277;p31" descr="image.png"/>
          <p:cNvPicPr/>
          <p:nvPr/>
        </p:nvPicPr>
        <p:blipFill>
          <a:blip r:embed="rId2"/>
          <a:stretch/>
        </p:blipFill>
        <p:spPr>
          <a:xfrm>
            <a:off x="3619440" y="4309920"/>
            <a:ext cx="1904040" cy="475200"/>
          </a:xfrm>
          <a:prstGeom prst="rect">
            <a:avLst/>
          </a:prstGeom>
          <a:ln w="0">
            <a:noFill/>
          </a:ln>
        </p:spPr>
      </p:pic>
      <p:pic>
        <p:nvPicPr>
          <p:cNvPr id="208" name="Google Shape;278;p31" descr="image.png"/>
          <p:cNvPicPr/>
          <p:nvPr/>
        </p:nvPicPr>
        <p:blipFill>
          <a:blip r:embed="rId3"/>
          <a:stretch/>
        </p:blipFill>
        <p:spPr>
          <a:xfrm>
            <a:off x="6667560" y="4309920"/>
            <a:ext cx="1904040" cy="475200"/>
          </a:xfrm>
          <a:prstGeom prst="rect">
            <a:avLst/>
          </a:prstGeom>
          <a:ln w="0">
            <a:noFill/>
          </a:ln>
        </p:spPr>
      </p:pic>
      <p:pic>
        <p:nvPicPr>
          <p:cNvPr id="209" name="Google Shape;279;p31" descr="image.png"/>
          <p:cNvPicPr/>
          <p:nvPr/>
        </p:nvPicPr>
        <p:blipFill>
          <a:blip r:embed="rId4"/>
          <a:stretch/>
        </p:blipFill>
        <p:spPr>
          <a:xfrm>
            <a:off x="9715680" y="4309920"/>
            <a:ext cx="1904040" cy="475200"/>
          </a:xfrm>
          <a:prstGeom prst="rect">
            <a:avLst/>
          </a:prstGeom>
          <a:ln w="0">
            <a:noFill/>
          </a:ln>
        </p:spPr>
      </p:pic>
      <p:sp>
        <p:nvSpPr>
          <p:cNvPr id="210" name="Google Shape;280;p31"/>
          <p:cNvSpPr/>
          <p:nvPr/>
        </p:nvSpPr>
        <p:spPr>
          <a:xfrm>
            <a:off x="571680" y="4043520"/>
            <a:ext cx="11048040" cy="370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Google Shape;281;p31"/>
          <p:cNvSpPr/>
          <p:nvPr/>
        </p:nvSpPr>
        <p:spPr>
          <a:xfrm>
            <a:off x="1380960" y="3338640"/>
            <a:ext cx="284760" cy="28476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Google Shape;282;p31"/>
          <p:cNvSpPr/>
          <p:nvPr/>
        </p:nvSpPr>
        <p:spPr>
          <a:xfrm>
            <a:off x="4429080" y="3338640"/>
            <a:ext cx="284760" cy="28476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Google Shape;283;p31"/>
          <p:cNvSpPr/>
          <p:nvPr/>
        </p:nvSpPr>
        <p:spPr>
          <a:xfrm>
            <a:off x="7477200" y="3338640"/>
            <a:ext cx="284760" cy="28476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Google Shape;284;p31"/>
          <p:cNvSpPr/>
          <p:nvPr/>
        </p:nvSpPr>
        <p:spPr>
          <a:xfrm>
            <a:off x="10524960" y="3338640"/>
            <a:ext cx="284760" cy="284760"/>
          </a:xfrm>
          <a:prstGeom prst="roundRect">
            <a:avLst>
              <a:gd name="adj" fmla="val 50000"/>
            </a:avLst>
          </a:prstGeom>
          <a:solidFill>
            <a:srgbClr val="0f172a"/>
          </a:solidFill>
          <a:ln w="38100">
            <a:solidFill>
              <a:srgbClr val="f97316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Google Shape;285;p31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Campaign Launch Roadmap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16" name="Google Shape;286;p31"/>
          <p:cNvSpPr/>
          <p:nvPr/>
        </p:nvSpPr>
        <p:spPr>
          <a:xfrm>
            <a:off x="571680" y="3814920"/>
            <a:ext cx="190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1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17" name="Google Shape;287;p31"/>
          <p:cNvSpPr/>
          <p:nvPr/>
        </p:nvSpPr>
        <p:spPr>
          <a:xfrm>
            <a:off x="3619440" y="3814920"/>
            <a:ext cx="190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2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18" name="Google Shape;288;p31"/>
          <p:cNvSpPr/>
          <p:nvPr/>
        </p:nvSpPr>
        <p:spPr>
          <a:xfrm>
            <a:off x="6667560" y="3814920"/>
            <a:ext cx="190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3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219" name="Google Shape;289;p31"/>
          <p:cNvSpPr/>
          <p:nvPr/>
        </p:nvSpPr>
        <p:spPr>
          <a:xfrm>
            <a:off x="9715680" y="3814920"/>
            <a:ext cx="190404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1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Week 4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90;p14"/>
          <p:cNvSpPr/>
          <p:nvPr/>
        </p:nvSpPr>
        <p:spPr>
          <a:xfrm>
            <a:off x="5524560" y="3567240"/>
            <a:ext cx="1141920" cy="37080"/>
          </a:xfrm>
          <a:prstGeom prst="rect">
            <a:avLst/>
          </a:prstGeom>
          <a:solidFill>
            <a:srgbClr val="38bdf8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Google Shape;91;p14"/>
          <p:cNvSpPr/>
          <p:nvPr/>
        </p:nvSpPr>
        <p:spPr>
          <a:xfrm>
            <a:off x="3060720" y="2567160"/>
            <a:ext cx="606960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4200" spc="-1" strike="noStrike">
                <a:solidFill>
                  <a:srgbClr val="f97316"/>
                </a:solidFill>
                <a:latin typeface="Poppins"/>
                <a:ea typeface="Poppins"/>
              </a:rPr>
              <a:t>Presentation Agenda</a:t>
            </a:r>
            <a:endParaRPr b="0" lang="en-US" sz="4200" spc="-1" strike="noStrike">
              <a:latin typeface="Arial"/>
            </a:endParaRPr>
          </a:p>
        </p:txBody>
      </p:sp>
      <p:sp>
        <p:nvSpPr>
          <p:cNvPr id="87" name="Google Shape;92;p14"/>
          <p:cNvSpPr/>
          <p:nvPr/>
        </p:nvSpPr>
        <p:spPr>
          <a:xfrm>
            <a:off x="2633760" y="3890880"/>
            <a:ext cx="692352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Overview of Strategy • Core Pillars • Digital Transformation • Future Trends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94;p32"/>
          <p:cNvGraphicFramePr/>
          <p:nvPr/>
        </p:nvGraphicFramePr>
        <p:xfrm>
          <a:off x="571680" y="2643120"/>
          <a:ext cx="11048400" cy="2456640"/>
        </p:xfrm>
        <a:graphic>
          <a:graphicData uri="http://schemas.openxmlformats.org/drawingml/2006/table">
            <a:tbl>
              <a:tblPr/>
              <a:tblGrid>
                <a:gridCol w="2248920"/>
                <a:gridCol w="4863240"/>
                <a:gridCol w="3936600"/>
              </a:tblGrid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Model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Pros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1" lang="en-US" sz="1650" spc="-1" strike="noStrike">
                          <a:solidFill>
                            <a:srgbClr val="000000"/>
                          </a:solidFill>
                          <a:latin typeface="Poppins"/>
                          <a:ea typeface="Poppins"/>
                        </a:rPr>
                        <a:t>Cons</a:t>
                      </a:r>
                      <a:endParaRPr b="0" lang="en-US" sz="16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334155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Subscription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Recurring revenue, predictability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High churn risk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  <a:tr h="61416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Freemium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Fast user acquisition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Low conversion rates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e8ecf4"/>
                    </a:solidFill>
                  </a:tcPr>
                </a:tc>
              </a:tr>
              <a:tr h="614520"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One-Time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Large upfront cash flow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  <a:tc>
                  <a:txBody>
                    <a:bodyPr lIns="63360" rIns="63360" anchor="ctr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  <a:tabLst>
                          <a:tab algn="l" pos="0"/>
                        </a:tabLst>
                      </a:pPr>
                      <a:r>
                        <a:rPr b="0" lang="en-US" sz="1350" spc="-1" strike="noStrike">
                          <a:solidFill>
                            <a:srgbClr val="000000"/>
                          </a:solidFill>
                          <a:latin typeface="Inter"/>
                          <a:ea typeface="Inter"/>
                        </a:rPr>
                        <a:t>Need constant new sales</a:t>
                      </a:r>
                      <a:endParaRPr b="0" lang="en-US" sz="1350" spc="-1" strike="noStrike">
                        <a:latin typeface="Arial"/>
                      </a:endParaRPr>
                    </a:p>
                  </a:txBody>
                  <a:tcPr anchor="ctr" marL="63360" marR="63360">
                    <a:lnL w="9360">
                      <a:solidFill>
                        <a:srgbClr val="000000"/>
                      </a:solidFill>
                    </a:lnL>
                    <a:lnR w="9360">
                      <a:solidFill>
                        <a:srgbClr val="000000"/>
                      </a:solidFill>
                    </a:lnR>
                    <a:lnT w="9360">
                      <a:solidFill>
                        <a:srgbClr val="000000"/>
                      </a:solidFill>
                    </a:lnT>
                    <a:lnB w="9360">
                      <a:solidFill>
                        <a:srgbClr val="000000"/>
                      </a:solidFill>
                    </a:lnB>
                    <a:solidFill>
                      <a:srgbClr val="cfd7e7"/>
                    </a:solidFill>
                  </a:tcPr>
                </a:tc>
              </a:tr>
            </a:tbl>
          </a:graphicData>
        </a:graphic>
      </p:graphicFrame>
      <p:sp>
        <p:nvSpPr>
          <p:cNvPr id="221" name="Google Shape;295;p32"/>
          <p:cNvSpPr/>
          <p:nvPr/>
        </p:nvSpPr>
        <p:spPr>
          <a:xfrm>
            <a:off x="571680" y="3914640"/>
            <a:ext cx="224820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Google Shape;296;p32"/>
          <p:cNvSpPr/>
          <p:nvPr/>
        </p:nvSpPr>
        <p:spPr>
          <a:xfrm>
            <a:off x="2820600" y="3914640"/>
            <a:ext cx="486216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Google Shape;297;p32"/>
          <p:cNvSpPr/>
          <p:nvPr/>
        </p:nvSpPr>
        <p:spPr>
          <a:xfrm>
            <a:off x="7683840" y="3914640"/>
            <a:ext cx="393552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Google Shape;298;p32"/>
          <p:cNvSpPr/>
          <p:nvPr/>
        </p:nvSpPr>
        <p:spPr>
          <a:xfrm>
            <a:off x="571680" y="4505400"/>
            <a:ext cx="224820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Google Shape;299;p32"/>
          <p:cNvSpPr/>
          <p:nvPr/>
        </p:nvSpPr>
        <p:spPr>
          <a:xfrm>
            <a:off x="2820600" y="4505400"/>
            <a:ext cx="486216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Google Shape;300;p32"/>
          <p:cNvSpPr/>
          <p:nvPr/>
        </p:nvSpPr>
        <p:spPr>
          <a:xfrm>
            <a:off x="7683840" y="4505400"/>
            <a:ext cx="3935520" cy="8280"/>
          </a:xfrm>
          <a:prstGeom prst="rect">
            <a:avLst/>
          </a:prstGeom>
          <a:solidFill>
            <a:srgbClr val="47556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Google Shape;301;p32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Pricing Models</a:t>
            </a:r>
            <a:endParaRPr b="0" lang="en-US" sz="315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306;p33"/>
          <p:cNvSpPr/>
          <p:nvPr/>
        </p:nvSpPr>
        <p:spPr>
          <a:xfrm>
            <a:off x="1333440" y="2164320"/>
            <a:ext cx="9523800" cy="213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"Marketing is no longer about the stuff that you make, but about the stories you tell."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229" name="Google Shape;307;p33"/>
          <p:cNvSpPr/>
          <p:nvPr/>
        </p:nvSpPr>
        <p:spPr>
          <a:xfrm>
            <a:off x="1333440" y="4232880"/>
            <a:ext cx="95238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Seth Godin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312;p34" descr="image.png"/>
          <p:cNvPicPr/>
          <p:nvPr/>
        </p:nvPicPr>
        <p:blipFill>
          <a:blip r:embed="rId1"/>
          <a:stretch/>
        </p:blipFill>
        <p:spPr>
          <a:xfrm>
            <a:off x="4005360" y="2585880"/>
            <a:ext cx="4180320" cy="1684800"/>
          </a:xfrm>
          <a:prstGeom prst="rect">
            <a:avLst/>
          </a:prstGeom>
          <a:ln w="0">
            <a:noFill/>
          </a:ln>
        </p:spPr>
      </p:pic>
      <p:sp>
        <p:nvSpPr>
          <p:cNvPr id="231" name="Google Shape;313;p34"/>
          <p:cNvSpPr/>
          <p:nvPr/>
        </p:nvSpPr>
        <p:spPr>
          <a:xfrm>
            <a:off x="4400640" y="3062160"/>
            <a:ext cx="3389400" cy="27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f8fafc"/>
                </a:solidFill>
                <a:latin typeface="Poppins"/>
                <a:ea typeface="Poppins"/>
              </a:rPr>
              <a:t>Global Reach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2" name="Google Shape;314;p34"/>
          <p:cNvSpPr/>
          <p:nvPr/>
        </p:nvSpPr>
        <p:spPr>
          <a:xfrm>
            <a:off x="4481640" y="3395520"/>
            <a:ext cx="322776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Connecting brands across borders.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319;p35"/>
          <p:cNvSpPr/>
          <p:nvPr/>
        </p:nvSpPr>
        <p:spPr>
          <a:xfrm>
            <a:off x="4020840" y="2383200"/>
            <a:ext cx="4149360" cy="90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10000"/>
              </a:lnSpc>
              <a:buNone/>
              <a:tabLst>
                <a:tab algn="l" pos="0"/>
              </a:tabLst>
            </a:pPr>
            <a:r>
              <a:rPr b="1" lang="en-US" sz="5400" spc="-1" strike="noStrike">
                <a:solidFill>
                  <a:srgbClr val="ffffff"/>
                </a:solidFill>
                <a:latin typeface="Poppins"/>
                <a:ea typeface="Poppins"/>
              </a:rPr>
              <a:t>Questions?</a:t>
            </a:r>
            <a:endParaRPr b="0" lang="en-US" sz="5400" spc="-1" strike="noStrike">
              <a:latin typeface="Arial"/>
            </a:endParaRPr>
          </a:p>
        </p:txBody>
      </p:sp>
      <p:sp>
        <p:nvSpPr>
          <p:cNvPr id="234" name="Google Shape;320;p35"/>
          <p:cNvSpPr/>
          <p:nvPr/>
        </p:nvSpPr>
        <p:spPr>
          <a:xfrm>
            <a:off x="4781520" y="3327840"/>
            <a:ext cx="2628000" cy="43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94a3b8"/>
                </a:solidFill>
                <a:latin typeface="Inter"/>
                <a:ea typeface="Inter"/>
              </a:rPr>
              <a:t>Thank you for your time.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235" name="Google Shape;321;p35"/>
          <p:cNvSpPr/>
          <p:nvPr/>
        </p:nvSpPr>
        <p:spPr>
          <a:xfrm>
            <a:off x="4867200" y="4074480"/>
            <a:ext cx="245628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f97316"/>
                </a:solidFill>
                <a:latin typeface="Inter"/>
                <a:ea typeface="Inter"/>
              </a:rPr>
              <a:t>contact@marketingpros.co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326;p36" descr="image.png"/>
          <p:cNvPicPr/>
          <p:nvPr/>
        </p:nvPicPr>
        <p:blipFill>
          <a:blip r:embed="rId1"/>
          <a:stretch/>
        </p:blipFill>
        <p:spPr>
          <a:xfrm>
            <a:off x="571680" y="1606680"/>
            <a:ext cx="856080" cy="475200"/>
          </a:xfrm>
          <a:prstGeom prst="rect">
            <a:avLst/>
          </a:prstGeom>
          <a:ln w="0">
            <a:noFill/>
          </a:ln>
        </p:spPr>
      </p:pic>
      <p:pic>
        <p:nvPicPr>
          <p:cNvPr id="237" name="Google Shape;327;p36" descr="image.png"/>
          <p:cNvPicPr/>
          <p:nvPr/>
        </p:nvPicPr>
        <p:blipFill>
          <a:blip r:embed="rId2"/>
          <a:stretch/>
        </p:blipFill>
        <p:spPr>
          <a:xfrm>
            <a:off x="571680" y="2391480"/>
            <a:ext cx="856080" cy="475200"/>
          </a:xfrm>
          <a:prstGeom prst="rect">
            <a:avLst/>
          </a:prstGeom>
          <a:ln w="0">
            <a:noFill/>
          </a:ln>
        </p:spPr>
      </p:pic>
      <p:pic>
        <p:nvPicPr>
          <p:cNvPr id="238" name="Google Shape;328;p36" descr="image.png"/>
          <p:cNvPicPr/>
          <p:nvPr/>
        </p:nvPicPr>
        <p:blipFill>
          <a:blip r:embed="rId3"/>
          <a:stretch/>
        </p:blipFill>
        <p:spPr>
          <a:xfrm>
            <a:off x="571680" y="3176280"/>
            <a:ext cx="856080" cy="475200"/>
          </a:xfrm>
          <a:prstGeom prst="rect">
            <a:avLst/>
          </a:prstGeom>
          <a:ln w="0">
            <a:noFill/>
          </a:ln>
        </p:spPr>
      </p:pic>
      <p:pic>
        <p:nvPicPr>
          <p:cNvPr id="239" name="Google Shape;329;p36" descr="image.png"/>
          <p:cNvPicPr/>
          <p:nvPr/>
        </p:nvPicPr>
        <p:blipFill>
          <a:blip r:embed="rId4"/>
          <a:stretch/>
        </p:blipFill>
        <p:spPr>
          <a:xfrm>
            <a:off x="571680" y="4060080"/>
            <a:ext cx="856080" cy="475200"/>
          </a:xfrm>
          <a:prstGeom prst="rect">
            <a:avLst/>
          </a:prstGeom>
          <a:ln w="0">
            <a:noFill/>
          </a:ln>
        </p:spPr>
      </p:pic>
      <p:pic>
        <p:nvPicPr>
          <p:cNvPr id="240" name="Google Shape;330;p36" descr="image.png"/>
          <p:cNvPicPr/>
          <p:nvPr/>
        </p:nvPicPr>
        <p:blipFill>
          <a:blip r:embed="rId5"/>
          <a:stretch/>
        </p:blipFill>
        <p:spPr>
          <a:xfrm>
            <a:off x="571680" y="4943880"/>
            <a:ext cx="856080" cy="475200"/>
          </a:xfrm>
          <a:prstGeom prst="rect">
            <a:avLst/>
          </a:prstGeom>
          <a:ln w="0">
            <a:noFill/>
          </a:ln>
        </p:spPr>
      </p:pic>
      <p:pic>
        <p:nvPicPr>
          <p:cNvPr id="241" name="Google Shape;331;p36" descr="image.png"/>
          <p:cNvPicPr/>
          <p:nvPr/>
        </p:nvPicPr>
        <p:blipFill>
          <a:blip r:embed="rId6"/>
          <a:stretch/>
        </p:blipFill>
        <p:spPr>
          <a:xfrm>
            <a:off x="571680" y="5827680"/>
            <a:ext cx="856080" cy="475200"/>
          </a:xfrm>
          <a:prstGeom prst="rect">
            <a:avLst/>
          </a:prstGeom>
          <a:ln w="0">
            <a:noFill/>
          </a:ln>
        </p:spPr>
      </p:pic>
      <p:sp>
        <p:nvSpPr>
          <p:cNvPr id="242" name="Google Shape;332;p36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43" name="Google Shape;333;p36"/>
          <p:cNvSpPr/>
          <p:nvPr/>
        </p:nvSpPr>
        <p:spPr>
          <a:xfrm>
            <a:off x="571680" y="1457280"/>
            <a:ext cx="1104804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Google Shape;334;p36"/>
          <p:cNvSpPr/>
          <p:nvPr/>
        </p:nvSpPr>
        <p:spPr>
          <a:xfrm>
            <a:off x="571680" y="2242080"/>
            <a:ext cx="1104804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Google Shape;335;p36"/>
          <p:cNvSpPr/>
          <p:nvPr/>
        </p:nvSpPr>
        <p:spPr>
          <a:xfrm>
            <a:off x="571680" y="3026880"/>
            <a:ext cx="1104804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Google Shape;336;p36"/>
          <p:cNvSpPr/>
          <p:nvPr/>
        </p:nvSpPr>
        <p:spPr>
          <a:xfrm>
            <a:off x="571680" y="3811680"/>
            <a:ext cx="11048040" cy="98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Google Shape;337;p36"/>
          <p:cNvSpPr/>
          <p:nvPr/>
        </p:nvSpPr>
        <p:spPr>
          <a:xfrm>
            <a:off x="571680" y="4794480"/>
            <a:ext cx="11048040" cy="78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Google Shape;338;p36"/>
          <p:cNvSpPr/>
          <p:nvPr/>
        </p:nvSpPr>
        <p:spPr>
          <a:xfrm>
            <a:off x="571680" y="22327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Google Shape;339;p36"/>
          <p:cNvSpPr/>
          <p:nvPr/>
        </p:nvSpPr>
        <p:spPr>
          <a:xfrm>
            <a:off x="571680" y="22327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Google Shape;340;p36"/>
          <p:cNvSpPr/>
          <p:nvPr/>
        </p:nvSpPr>
        <p:spPr>
          <a:xfrm>
            <a:off x="571680" y="30175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Google Shape;341;p36"/>
          <p:cNvSpPr/>
          <p:nvPr/>
        </p:nvSpPr>
        <p:spPr>
          <a:xfrm>
            <a:off x="571680" y="30175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Google Shape;342;p36"/>
          <p:cNvSpPr/>
          <p:nvPr/>
        </p:nvSpPr>
        <p:spPr>
          <a:xfrm>
            <a:off x="571680" y="380196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Google Shape;343;p36"/>
          <p:cNvSpPr/>
          <p:nvPr/>
        </p:nvSpPr>
        <p:spPr>
          <a:xfrm>
            <a:off x="571680" y="380196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Google Shape;344;p36"/>
          <p:cNvSpPr/>
          <p:nvPr/>
        </p:nvSpPr>
        <p:spPr>
          <a:xfrm>
            <a:off x="571680" y="47851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Google Shape;345;p36"/>
          <p:cNvSpPr/>
          <p:nvPr/>
        </p:nvSpPr>
        <p:spPr>
          <a:xfrm>
            <a:off x="571680" y="47851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Google Shape;346;p36"/>
          <p:cNvSpPr/>
          <p:nvPr/>
        </p:nvSpPr>
        <p:spPr>
          <a:xfrm>
            <a:off x="571680" y="55699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Google Shape;347;p36"/>
          <p:cNvSpPr/>
          <p:nvPr/>
        </p:nvSpPr>
        <p:spPr>
          <a:xfrm>
            <a:off x="571680" y="5569920"/>
            <a:ext cx="11048040" cy="8280"/>
          </a:xfrm>
          <a:prstGeom prst="rect">
            <a:avLst/>
          </a:prstGeom>
          <a:solidFill>
            <a:srgbClr val="757575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Google Shape;348;p36"/>
          <p:cNvSpPr/>
          <p:nvPr/>
        </p:nvSpPr>
        <p:spPr>
          <a:xfrm>
            <a:off x="1666800" y="1600200"/>
            <a:ext cx="995256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https://5cc2b83c.delivery.rocketcdn.me/app/uploads/qualitative-study-focus-group-group-conversations.jpg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59" name="Google Shape;349;p36"/>
          <p:cNvSpPr/>
          <p:nvPr/>
        </p:nvSpPr>
        <p:spPr>
          <a:xfrm>
            <a:off x="1666800" y="184608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www.intotheminds.com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0" name="Google Shape;350;p36"/>
          <p:cNvSpPr/>
          <p:nvPr/>
        </p:nvSpPr>
        <p:spPr>
          <a:xfrm>
            <a:off x="1666800" y="2385000"/>
            <a:ext cx="995256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https://mojostumer.com/wp-content/uploads/2022/07/RealmB.jpeg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1" name="Google Shape;351;p36"/>
          <p:cNvSpPr/>
          <p:nvPr/>
        </p:nvSpPr>
        <p:spPr>
          <a:xfrm>
            <a:off x="1666800" y="263052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mojostumer.com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2" name="Google Shape;352;p36"/>
          <p:cNvSpPr/>
          <p:nvPr/>
        </p:nvSpPr>
        <p:spPr>
          <a:xfrm>
            <a:off x="1666800" y="3169800"/>
            <a:ext cx="995256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https://www.een.com/wp-content/uploads/2017/03/Server-room-interior-grdt.jpg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3" name="Google Shape;353;p36"/>
          <p:cNvSpPr/>
          <p:nvPr/>
        </p:nvSpPr>
        <p:spPr>
          <a:xfrm>
            <a:off x="1666800" y="341532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www.een.com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4" name="Google Shape;354;p36"/>
          <p:cNvSpPr/>
          <p:nvPr/>
        </p:nvSpPr>
        <p:spPr>
          <a:xfrm>
            <a:off x="1666800" y="3954600"/>
            <a:ext cx="99525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https://media.istockphoto.com/id/1442992106/photo/call-center-telemarketing-or-black-woman-support-consultant-portrait-for-crm-ecommerce-help.jpg?s=612x612&amp;w=0&amp;k=20&amp;c=cJWZhRr8oGD6d8E0rHIyYDpnaddZ3an1fZv47oSsSao=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5" name="Google Shape;355;p36"/>
          <p:cNvSpPr/>
          <p:nvPr/>
        </p:nvSpPr>
        <p:spPr>
          <a:xfrm>
            <a:off x="1666800" y="439848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www.istockphoto.com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6" name="Google Shape;356;p36"/>
          <p:cNvSpPr/>
          <p:nvPr/>
        </p:nvSpPr>
        <p:spPr>
          <a:xfrm>
            <a:off x="1666800" y="4937400"/>
            <a:ext cx="9952560" cy="23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https://images.stockcake.com/public/0/6/5/0652801f-e553-48a7-aa08-b8f6f9a7d8ff_large/team-brainstorming-session-stockcake.jpg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7" name="Google Shape;357;p36"/>
          <p:cNvSpPr/>
          <p:nvPr/>
        </p:nvSpPr>
        <p:spPr>
          <a:xfrm>
            <a:off x="1666800" y="518292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stockcake.com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268" name="Google Shape;358;p36"/>
          <p:cNvSpPr/>
          <p:nvPr/>
        </p:nvSpPr>
        <p:spPr>
          <a:xfrm>
            <a:off x="1666800" y="5722200"/>
            <a:ext cx="99525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https://static.vecteezy.com/system/resources/previews/057/310/136/non_2x/modern-abstract-background-with-fluid-organic-shapes-and-bright-colors-perfect-for-graphic-design-branding-web-design-social-media-posters-digital-art-and-creative-visual-projects-vector.jpg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69" name="Google Shape;359;p36"/>
          <p:cNvSpPr/>
          <p:nvPr/>
        </p:nvSpPr>
        <p:spPr>
          <a:xfrm>
            <a:off x="1666800" y="616608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364;p37" descr="image.png"/>
          <p:cNvPicPr/>
          <p:nvPr/>
        </p:nvPicPr>
        <p:blipFill>
          <a:blip r:embed="rId1"/>
          <a:stretch/>
        </p:blipFill>
        <p:spPr>
          <a:xfrm>
            <a:off x="571680" y="3633840"/>
            <a:ext cx="856080" cy="475200"/>
          </a:xfrm>
          <a:prstGeom prst="rect">
            <a:avLst/>
          </a:prstGeom>
          <a:ln w="0">
            <a:noFill/>
          </a:ln>
        </p:spPr>
      </p:pic>
      <p:sp>
        <p:nvSpPr>
          <p:cNvPr id="271" name="Google Shape;365;p37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Image Sources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272" name="Google Shape;366;p37"/>
          <p:cNvSpPr/>
          <p:nvPr/>
        </p:nvSpPr>
        <p:spPr>
          <a:xfrm>
            <a:off x="1666800" y="3528000"/>
            <a:ext cx="9952560" cy="477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980" spc="-1" strike="noStrike">
                <a:solidFill>
                  <a:srgbClr val="cbd5e1"/>
                </a:solidFill>
                <a:latin typeface="Inter"/>
                <a:ea typeface="Inter"/>
              </a:rPr>
              <a:t>https://static.vecteezy.com/system/resources/thumbnails/066/554/274/small/global-network-connections-visualized-through-a-dark-world-map-with-glowing-nodes-and-lines-representing-data-flow-photo.jpg</a:t>
            </a:r>
            <a:endParaRPr b="0" lang="en-US" sz="980" spc="-1" strike="noStrike">
              <a:latin typeface="Arial"/>
            </a:endParaRPr>
          </a:p>
        </p:txBody>
      </p:sp>
      <p:sp>
        <p:nvSpPr>
          <p:cNvPr id="273" name="Google Shape;367;p37"/>
          <p:cNvSpPr/>
          <p:nvPr/>
        </p:nvSpPr>
        <p:spPr>
          <a:xfrm>
            <a:off x="1666800" y="3971880"/>
            <a:ext cx="995256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Source: </a:t>
            </a:r>
            <a:r>
              <a:rPr b="0" lang="en-US" sz="1200" spc="-1" strike="noStrike">
                <a:solidFill>
                  <a:srgbClr val="4f46e5"/>
                </a:solidFill>
                <a:latin typeface="Inter"/>
                <a:ea typeface="Inter"/>
              </a:rPr>
              <a:t>www.vecteezy.com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US" sz="4400" spc="-1" strike="noStrike">
                <a:latin typeface="Arial"/>
              </a:rPr>
              <a:t>Do and Don't</a:t>
            </a:r>
            <a:endParaRPr b="0" lang="en-US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Market Analysis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"/>
            </a:pPr>
            <a:r>
              <a:rPr b="0" lang="en-US" sz="3200" spc="-1" strike="noStrike">
                <a:latin typeface="Arial"/>
              </a:rPr>
              <a:t>Competitor Review</a:t>
            </a:r>
            <a:endParaRPr b="0" lang="en-US" sz="3200" spc="-1" strike="noStrike"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3920" cy="3976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Ignore Customer Feedback</a:t>
            </a:r>
            <a:endParaRPr b="0" lang="en-US" sz="3200" spc="-1" strike="noStrike"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"/>
            </a:pPr>
            <a:r>
              <a:rPr b="0" lang="en-US" sz="3200" spc="-1" strike="noStrike">
                <a:latin typeface="Arial"/>
              </a:rPr>
              <a:t>Skip Market Research</a:t>
            </a:r>
            <a:endParaRPr b="0" lang="en-US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101;p16" descr="image.png"/>
          <p:cNvPicPr/>
          <p:nvPr/>
        </p:nvPicPr>
        <p:blipFill>
          <a:blip r:embed="rId1"/>
          <a:stretch/>
        </p:blipFill>
        <p:spPr>
          <a:xfrm>
            <a:off x="571680" y="2652840"/>
            <a:ext cx="2547000" cy="2437200"/>
          </a:xfrm>
          <a:prstGeom prst="rect">
            <a:avLst/>
          </a:prstGeom>
          <a:ln w="0">
            <a:noFill/>
          </a:ln>
        </p:spPr>
      </p:pic>
      <p:pic>
        <p:nvPicPr>
          <p:cNvPr id="92" name="Google Shape;102;p16" descr="image.png"/>
          <p:cNvPicPr/>
          <p:nvPr/>
        </p:nvPicPr>
        <p:blipFill>
          <a:blip r:embed="rId2"/>
          <a:stretch/>
        </p:blipFill>
        <p:spPr>
          <a:xfrm>
            <a:off x="3405240" y="2652840"/>
            <a:ext cx="2547000" cy="2437200"/>
          </a:xfrm>
          <a:prstGeom prst="rect">
            <a:avLst/>
          </a:prstGeom>
          <a:ln w="0">
            <a:noFill/>
          </a:ln>
        </p:spPr>
      </p:pic>
      <p:pic>
        <p:nvPicPr>
          <p:cNvPr id="93" name="Google Shape;103;p16" descr="image.png"/>
          <p:cNvPicPr/>
          <p:nvPr/>
        </p:nvPicPr>
        <p:blipFill>
          <a:blip r:embed="rId3"/>
          <a:stretch/>
        </p:blipFill>
        <p:spPr>
          <a:xfrm>
            <a:off x="6238800" y="2652840"/>
            <a:ext cx="2547000" cy="2437200"/>
          </a:xfrm>
          <a:prstGeom prst="rect">
            <a:avLst/>
          </a:prstGeom>
          <a:ln w="0">
            <a:noFill/>
          </a:ln>
        </p:spPr>
      </p:pic>
      <p:pic>
        <p:nvPicPr>
          <p:cNvPr id="94" name="Google Shape;104;p16" descr="image.png"/>
          <p:cNvPicPr/>
          <p:nvPr/>
        </p:nvPicPr>
        <p:blipFill>
          <a:blip r:embed="rId4"/>
          <a:stretch/>
        </p:blipFill>
        <p:spPr>
          <a:xfrm>
            <a:off x="9072720" y="2652840"/>
            <a:ext cx="2547000" cy="2437200"/>
          </a:xfrm>
          <a:prstGeom prst="rect">
            <a:avLst/>
          </a:prstGeom>
          <a:ln w="0">
            <a:noFill/>
          </a:ln>
        </p:spPr>
      </p:pic>
      <p:pic>
        <p:nvPicPr>
          <p:cNvPr id="95" name="Google Shape;105;p16" descr="image.png"/>
          <p:cNvPicPr/>
          <p:nvPr/>
        </p:nvPicPr>
        <p:blipFill>
          <a:blip r:embed="rId5"/>
          <a:stretch/>
        </p:blipFill>
        <p:spPr>
          <a:xfrm>
            <a:off x="1559880" y="2948040"/>
            <a:ext cx="570600" cy="456120"/>
          </a:xfrm>
          <a:prstGeom prst="rect">
            <a:avLst/>
          </a:prstGeom>
          <a:ln w="0">
            <a:noFill/>
          </a:ln>
        </p:spPr>
      </p:pic>
      <p:pic>
        <p:nvPicPr>
          <p:cNvPr id="96" name="Google Shape;106;p16" descr="image.png"/>
          <p:cNvPicPr/>
          <p:nvPr/>
        </p:nvPicPr>
        <p:blipFill>
          <a:blip r:embed="rId6"/>
          <a:stretch/>
        </p:blipFill>
        <p:spPr>
          <a:xfrm>
            <a:off x="4479120" y="2948040"/>
            <a:ext cx="398880" cy="456120"/>
          </a:xfrm>
          <a:prstGeom prst="rect">
            <a:avLst/>
          </a:prstGeom>
          <a:ln w="0">
            <a:noFill/>
          </a:ln>
        </p:spPr>
      </p:pic>
      <p:pic>
        <p:nvPicPr>
          <p:cNvPr id="97" name="Google Shape;107;p16" descr="image.png"/>
          <p:cNvPicPr/>
          <p:nvPr/>
        </p:nvPicPr>
        <p:blipFill>
          <a:blip r:embed="rId7"/>
          <a:stretch/>
        </p:blipFill>
        <p:spPr>
          <a:xfrm>
            <a:off x="7255800" y="2948040"/>
            <a:ext cx="513360" cy="456120"/>
          </a:xfrm>
          <a:prstGeom prst="rect">
            <a:avLst/>
          </a:prstGeom>
          <a:ln w="0">
            <a:noFill/>
          </a:ln>
        </p:spPr>
      </p:pic>
      <p:pic>
        <p:nvPicPr>
          <p:cNvPr id="98" name="Google Shape;108;p16" descr="image.png"/>
          <p:cNvPicPr/>
          <p:nvPr/>
        </p:nvPicPr>
        <p:blipFill>
          <a:blip r:embed="rId8"/>
          <a:stretch/>
        </p:blipFill>
        <p:spPr>
          <a:xfrm>
            <a:off x="10117800" y="2948040"/>
            <a:ext cx="456120" cy="456120"/>
          </a:xfrm>
          <a:prstGeom prst="rect">
            <a:avLst/>
          </a:prstGeom>
          <a:ln w="0">
            <a:noFill/>
          </a:ln>
        </p:spPr>
      </p:pic>
      <p:sp>
        <p:nvSpPr>
          <p:cNvPr id="99" name="Google Shape;109;p16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Core Marketing Pillars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00" name="Google Shape;110;p16"/>
          <p:cNvSpPr/>
          <p:nvPr/>
        </p:nvSpPr>
        <p:spPr>
          <a:xfrm>
            <a:off x="1260360" y="3595680"/>
            <a:ext cx="116892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Product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01" name="Google Shape;111;p16"/>
          <p:cNvSpPr/>
          <p:nvPr/>
        </p:nvSpPr>
        <p:spPr>
          <a:xfrm>
            <a:off x="866880" y="4091040"/>
            <a:ext cx="19562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Solving a specific customer problem.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2" name="Google Shape;112;p16"/>
          <p:cNvSpPr/>
          <p:nvPr/>
        </p:nvSpPr>
        <p:spPr>
          <a:xfrm>
            <a:off x="4314240" y="3595680"/>
            <a:ext cx="729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Price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03" name="Google Shape;113;p16"/>
          <p:cNvSpPr/>
          <p:nvPr/>
        </p:nvSpPr>
        <p:spPr>
          <a:xfrm>
            <a:off x="3700440" y="4091040"/>
            <a:ext cx="19562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Value-based and competitive costing.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4" name="Google Shape;114;p16"/>
          <p:cNvSpPr/>
          <p:nvPr/>
        </p:nvSpPr>
        <p:spPr>
          <a:xfrm>
            <a:off x="7102800" y="3595680"/>
            <a:ext cx="819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Place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05" name="Google Shape;115;p16"/>
          <p:cNvSpPr/>
          <p:nvPr/>
        </p:nvSpPr>
        <p:spPr>
          <a:xfrm>
            <a:off x="6534000" y="4091040"/>
            <a:ext cx="19562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Distribution channels and logistics.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06" name="Google Shape;116;p16"/>
          <p:cNvSpPr/>
          <p:nvPr/>
        </p:nvSpPr>
        <p:spPr>
          <a:xfrm>
            <a:off x="9576360" y="3595680"/>
            <a:ext cx="1539000" cy="319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2100" spc="-1" strike="noStrike">
                <a:solidFill>
                  <a:srgbClr val="f1f5f9"/>
                </a:solidFill>
                <a:latin typeface="Poppins SemiBold"/>
                <a:ea typeface="Poppins SemiBold"/>
              </a:rPr>
              <a:t>Promotion</a:t>
            </a:r>
            <a:endParaRPr b="0" lang="en-US" sz="2100" spc="-1" strike="noStrike">
              <a:latin typeface="Arial"/>
            </a:endParaRPr>
          </a:p>
        </p:txBody>
      </p:sp>
      <p:sp>
        <p:nvSpPr>
          <p:cNvPr id="107" name="Google Shape;117;p16"/>
          <p:cNvSpPr/>
          <p:nvPr/>
        </p:nvSpPr>
        <p:spPr>
          <a:xfrm>
            <a:off x="9367920" y="4091040"/>
            <a:ext cx="195624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Communication and advertising mix.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22;p17" descr="image.png"/>
          <p:cNvPicPr/>
          <p:nvPr/>
        </p:nvPicPr>
        <p:blipFill>
          <a:blip r:embed="rId1"/>
          <a:stretch/>
        </p:blipFill>
        <p:spPr>
          <a:xfrm>
            <a:off x="6814800" y="1728720"/>
            <a:ext cx="4804560" cy="4285080"/>
          </a:xfrm>
          <a:prstGeom prst="rect">
            <a:avLst/>
          </a:prstGeom>
          <a:ln w="0">
            <a:noFill/>
          </a:ln>
        </p:spPr>
      </p:pic>
      <p:pic>
        <p:nvPicPr>
          <p:cNvPr id="109" name="Google Shape;123;p17" descr="image.png"/>
          <p:cNvPicPr/>
          <p:nvPr/>
        </p:nvPicPr>
        <p:blipFill>
          <a:blip r:embed="rId2"/>
          <a:stretch/>
        </p:blipFill>
        <p:spPr>
          <a:xfrm>
            <a:off x="6814800" y="1728720"/>
            <a:ext cx="4804560" cy="4285080"/>
          </a:xfrm>
          <a:prstGeom prst="rect">
            <a:avLst/>
          </a:prstGeom>
          <a:ln w="0">
            <a:noFill/>
          </a:ln>
        </p:spPr>
      </p:pic>
      <p:sp>
        <p:nvSpPr>
          <p:cNvPr id="110" name="Google Shape;124;p17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Understanding Consumers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1" name="Google Shape;125;p17"/>
          <p:cNvSpPr/>
          <p:nvPr/>
        </p:nvSpPr>
        <p:spPr>
          <a:xfrm>
            <a:off x="571680" y="2862360"/>
            <a:ext cx="5765760" cy="109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Effective marketing begins with deep empathy. It's not just about demographics; it's about psychographics—understanding the motivations, pain points, and desires that drive behavior.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12" name="Google Shape;126;p17"/>
          <p:cNvSpPr/>
          <p:nvPr/>
        </p:nvSpPr>
        <p:spPr>
          <a:xfrm>
            <a:off x="571680" y="4176720"/>
            <a:ext cx="5765760" cy="72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"/>
                <a:ea typeface="Inter"/>
              </a:rPr>
              <a:t>Utilizing focus groups and data analytics allows us to bridge the gap between business goals and human needs.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31;p18" descr="image.png"/>
          <p:cNvPicPr/>
          <p:nvPr/>
        </p:nvPicPr>
        <p:blipFill>
          <a:blip r:embed="rId1"/>
          <a:stretch/>
        </p:blipFill>
        <p:spPr>
          <a:xfrm>
            <a:off x="571680" y="2443320"/>
            <a:ext cx="3491640" cy="2856600"/>
          </a:xfrm>
          <a:prstGeom prst="rect">
            <a:avLst/>
          </a:prstGeom>
          <a:ln w="0">
            <a:noFill/>
          </a:ln>
        </p:spPr>
      </p:pic>
      <p:pic>
        <p:nvPicPr>
          <p:cNvPr id="114" name="Google Shape;132;p18" descr="image.png"/>
          <p:cNvPicPr/>
          <p:nvPr/>
        </p:nvPicPr>
        <p:blipFill>
          <a:blip r:embed="rId2"/>
          <a:stretch/>
        </p:blipFill>
        <p:spPr>
          <a:xfrm>
            <a:off x="4349880" y="2443320"/>
            <a:ext cx="3491640" cy="2856600"/>
          </a:xfrm>
          <a:prstGeom prst="rect">
            <a:avLst/>
          </a:prstGeom>
          <a:ln w="0">
            <a:noFill/>
          </a:ln>
        </p:spPr>
      </p:pic>
      <p:pic>
        <p:nvPicPr>
          <p:cNvPr id="115" name="Google Shape;133;p18" descr="image.png"/>
          <p:cNvPicPr/>
          <p:nvPr/>
        </p:nvPicPr>
        <p:blipFill>
          <a:blip r:embed="rId3"/>
          <a:stretch/>
        </p:blipFill>
        <p:spPr>
          <a:xfrm>
            <a:off x="8128080" y="2443320"/>
            <a:ext cx="3491640" cy="2856600"/>
          </a:xfrm>
          <a:prstGeom prst="rect">
            <a:avLst/>
          </a:prstGeom>
          <a:ln w="0">
            <a:noFill/>
          </a:ln>
        </p:spPr>
      </p:pic>
      <p:sp>
        <p:nvSpPr>
          <p:cNvPr id="116" name="Google Shape;134;p18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Competitive Landscape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17" name="Google Shape;135;p18"/>
          <p:cNvSpPr/>
          <p:nvPr/>
        </p:nvSpPr>
        <p:spPr>
          <a:xfrm>
            <a:off x="571680" y="4710240"/>
            <a:ext cx="3491640" cy="58932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Google Shape;136;p18"/>
          <p:cNvSpPr/>
          <p:nvPr/>
        </p:nvSpPr>
        <p:spPr>
          <a:xfrm>
            <a:off x="714240" y="4853160"/>
            <a:ext cx="3205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Retail &amp; Physical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19" name="Google Shape;137;p18"/>
          <p:cNvSpPr/>
          <p:nvPr/>
        </p:nvSpPr>
        <p:spPr>
          <a:xfrm>
            <a:off x="4349880" y="4710240"/>
            <a:ext cx="3491640" cy="58932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0" name="Google Shape;138;p18"/>
          <p:cNvSpPr/>
          <p:nvPr/>
        </p:nvSpPr>
        <p:spPr>
          <a:xfrm>
            <a:off x="4492800" y="4853160"/>
            <a:ext cx="3205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Tech &amp; Infrastructure</a:t>
            </a:r>
            <a:endParaRPr b="0" lang="en-US" sz="1500" spc="-1" strike="noStrike">
              <a:latin typeface="Arial"/>
            </a:endParaRPr>
          </a:p>
        </p:txBody>
      </p:sp>
      <p:sp>
        <p:nvSpPr>
          <p:cNvPr id="121" name="Google Shape;139;p18"/>
          <p:cNvSpPr/>
          <p:nvPr/>
        </p:nvSpPr>
        <p:spPr>
          <a:xfrm>
            <a:off x="8128080" y="4710240"/>
            <a:ext cx="3491640" cy="589320"/>
          </a:xfrm>
          <a:prstGeom prst="rect">
            <a:avLst/>
          </a:prstGeom>
          <a:solidFill>
            <a:srgbClr val="0f172a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2" name="Google Shape;140;p18"/>
          <p:cNvSpPr/>
          <p:nvPr/>
        </p:nvSpPr>
        <p:spPr>
          <a:xfrm>
            <a:off x="8271000" y="4853160"/>
            <a:ext cx="3205800" cy="3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500" spc="-1" strike="noStrike">
                <a:solidFill>
                  <a:srgbClr val="cbd5e1"/>
                </a:solidFill>
                <a:latin typeface="Inter SemiBold"/>
                <a:ea typeface="Inter SemiBold"/>
              </a:rPr>
              <a:t>Service &amp; Support</a:t>
            </a:r>
            <a:endParaRPr b="0" lang="en-US" sz="15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45;p19"/>
          <p:cNvSpPr/>
          <p:nvPr/>
        </p:nvSpPr>
        <p:spPr>
          <a:xfrm>
            <a:off x="1333440" y="1866960"/>
            <a:ext cx="9523800" cy="285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30000"/>
              </a:lnSpc>
              <a:buNone/>
              <a:tabLst>
                <a:tab algn="l" pos="0"/>
              </a:tabLst>
            </a:pPr>
            <a:r>
              <a:rPr b="0" i="1" lang="en-US" sz="3600" spc="-1" strike="noStrike">
                <a:solidFill>
                  <a:srgbClr val="ffffff"/>
                </a:solidFill>
                <a:latin typeface="Poppins"/>
                <a:ea typeface="Poppins"/>
              </a:rPr>
              <a:t>"The aim of marketing is to know and understand the customer so well the product or service fits him and sells itself."</a:t>
            </a:r>
            <a:endParaRPr b="0" lang="en-US" sz="3600" spc="-1" strike="noStrike">
              <a:latin typeface="Arial"/>
            </a:endParaRPr>
          </a:p>
        </p:txBody>
      </p:sp>
      <p:sp>
        <p:nvSpPr>
          <p:cNvPr id="124" name="Google Shape;146;p19"/>
          <p:cNvSpPr/>
          <p:nvPr/>
        </p:nvSpPr>
        <p:spPr>
          <a:xfrm>
            <a:off x="1333440" y="4904280"/>
            <a:ext cx="9523800" cy="435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59000"/>
              </a:lnSpc>
              <a:buNone/>
              <a:tabLst>
                <a:tab algn="l" pos="0"/>
              </a:tabLst>
            </a:pP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— </a:t>
            </a:r>
            <a:r>
              <a:rPr b="0" lang="en-US" sz="1800" spc="-1" strike="noStrike">
                <a:solidFill>
                  <a:srgbClr val="f97316"/>
                </a:solidFill>
                <a:latin typeface="Inter SemiBold"/>
                <a:ea typeface="Inter SemiBold"/>
              </a:rPr>
              <a:t>Peter Drucker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51;p20" descr="image.png"/>
          <p:cNvPicPr/>
          <p:nvPr/>
        </p:nvPicPr>
        <p:blipFill>
          <a:blip r:embed="rId1"/>
          <a:stretch/>
        </p:blipFill>
        <p:spPr>
          <a:xfrm>
            <a:off x="571680" y="1457280"/>
            <a:ext cx="11048040" cy="4827960"/>
          </a:xfrm>
          <a:prstGeom prst="rect">
            <a:avLst/>
          </a:prstGeom>
          <a:ln w="0">
            <a:noFill/>
          </a:ln>
        </p:spPr>
      </p:pic>
      <p:sp>
        <p:nvSpPr>
          <p:cNvPr id="126" name="Google Shape;152;p20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Market Growth Trends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27" name="Google Shape;153;p20"/>
          <p:cNvSpPr/>
          <p:nvPr/>
        </p:nvSpPr>
        <p:spPr>
          <a:xfrm>
            <a:off x="571680" y="5679000"/>
            <a:ext cx="11048040" cy="291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 algn="ctr">
              <a:lnSpc>
                <a:spcPct val="160000"/>
              </a:lnSpc>
              <a:buNone/>
              <a:tabLst>
                <a:tab algn="l" pos="0"/>
              </a:tabLst>
            </a:pPr>
            <a:r>
              <a:rPr b="0" lang="en-US" sz="1200" spc="-1" strike="noStrike">
                <a:solidFill>
                  <a:srgbClr val="cbd5e1"/>
                </a:solidFill>
                <a:latin typeface="Inter"/>
                <a:ea typeface="Inter"/>
              </a:rPr>
              <a:t>Consistent upward trajectory in digital adoption over the last 5 years.</a:t>
            </a:r>
            <a:endParaRPr b="0" lang="en-US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1e293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58;p21" descr="image.png"/>
          <p:cNvPicPr/>
          <p:nvPr/>
        </p:nvPicPr>
        <p:blipFill>
          <a:blip r:embed="rId1"/>
          <a:stretch/>
        </p:blipFill>
        <p:spPr>
          <a:xfrm>
            <a:off x="571680" y="4525200"/>
            <a:ext cx="379800" cy="265680"/>
          </a:xfrm>
          <a:prstGeom prst="rect">
            <a:avLst/>
          </a:prstGeom>
          <a:ln w="0">
            <a:noFill/>
          </a:ln>
        </p:spPr>
      </p:pic>
      <p:pic>
        <p:nvPicPr>
          <p:cNvPr id="129" name="Google Shape;159;p21" descr="image.png"/>
          <p:cNvPicPr/>
          <p:nvPr/>
        </p:nvPicPr>
        <p:blipFill>
          <a:blip r:embed="rId2"/>
          <a:stretch/>
        </p:blipFill>
        <p:spPr>
          <a:xfrm>
            <a:off x="571680" y="2709000"/>
            <a:ext cx="303840" cy="275040"/>
          </a:xfrm>
          <a:prstGeom prst="rect">
            <a:avLst/>
          </a:prstGeom>
          <a:ln w="0">
            <a:noFill/>
          </a:ln>
        </p:spPr>
      </p:pic>
      <p:pic>
        <p:nvPicPr>
          <p:cNvPr id="130" name="Google Shape;160;p21" descr="image.png"/>
          <p:cNvPicPr/>
          <p:nvPr/>
        </p:nvPicPr>
        <p:blipFill>
          <a:blip r:embed="rId3"/>
          <a:stretch/>
        </p:blipFill>
        <p:spPr>
          <a:xfrm>
            <a:off x="571680" y="3312720"/>
            <a:ext cx="265680" cy="275040"/>
          </a:xfrm>
          <a:prstGeom prst="rect">
            <a:avLst/>
          </a:prstGeom>
          <a:ln w="0">
            <a:noFill/>
          </a:ln>
        </p:spPr>
      </p:pic>
      <p:pic>
        <p:nvPicPr>
          <p:cNvPr id="131" name="Google Shape;161;p21" descr="image.png"/>
          <p:cNvPicPr/>
          <p:nvPr/>
        </p:nvPicPr>
        <p:blipFill>
          <a:blip r:embed="rId4"/>
          <a:stretch/>
        </p:blipFill>
        <p:spPr>
          <a:xfrm>
            <a:off x="571680" y="3916440"/>
            <a:ext cx="265680" cy="275040"/>
          </a:xfrm>
          <a:prstGeom prst="rect">
            <a:avLst/>
          </a:prstGeom>
          <a:ln w="0">
            <a:noFill/>
          </a:ln>
        </p:spPr>
      </p:pic>
      <p:sp>
        <p:nvSpPr>
          <p:cNvPr id="132" name="Google Shape;162;p21"/>
          <p:cNvSpPr/>
          <p:nvPr/>
        </p:nvSpPr>
        <p:spPr>
          <a:xfrm>
            <a:off x="571680" y="571680"/>
            <a:ext cx="11600280" cy="4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n-US" sz="3150" spc="-1" strike="noStrike">
                <a:solidFill>
                  <a:srgbClr val="38bdf8"/>
                </a:solidFill>
                <a:latin typeface="Poppins SemiBold"/>
                <a:ea typeface="Poppins SemiBold"/>
              </a:rPr>
              <a:t>Effective Communication</a:t>
            </a:r>
            <a:endParaRPr b="0" lang="en-US" sz="3150" spc="-1" strike="noStrike">
              <a:latin typeface="Arial"/>
            </a:endParaRPr>
          </a:p>
        </p:txBody>
      </p:sp>
      <p:sp>
        <p:nvSpPr>
          <p:cNvPr id="133" name="Google Shape;163;p21"/>
          <p:cNvSpPr/>
          <p:nvPr/>
        </p:nvSpPr>
        <p:spPr>
          <a:xfrm>
            <a:off x="1143000" y="262944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Clarity: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Avoid jargon; speak the customer's language.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4" name="Google Shape;164;p21"/>
          <p:cNvSpPr/>
          <p:nvPr/>
        </p:nvSpPr>
        <p:spPr>
          <a:xfrm>
            <a:off x="1143000" y="323316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Consistency: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Maintain a unified voice across all channels.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5" name="Google Shape;165;p21"/>
          <p:cNvSpPr/>
          <p:nvPr/>
        </p:nvSpPr>
        <p:spPr>
          <a:xfrm>
            <a:off x="1143000" y="383688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Relevance: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Tailor messages to specific audience segments.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36" name="Google Shape;166;p21"/>
          <p:cNvSpPr/>
          <p:nvPr/>
        </p:nvSpPr>
        <p:spPr>
          <a:xfrm>
            <a:off x="1143000" y="4440960"/>
            <a:ext cx="10476360" cy="43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spAutoFit/>
          </a:bodyPr>
          <a:p>
            <a:pPr>
              <a:lnSpc>
                <a:spcPct val="159000"/>
              </a:lnSpc>
              <a:buNone/>
              <a:tabLst>
                <a:tab algn="l" pos="0"/>
              </a:tabLst>
            </a:pPr>
            <a:r>
              <a:rPr b="1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Timing:</a:t>
            </a:r>
            <a:r>
              <a:rPr b="0" lang="en-US" sz="1800" spc="-1" strike="noStrike">
                <a:solidFill>
                  <a:srgbClr val="e2e8f0"/>
                </a:solidFill>
                <a:latin typeface="Inter"/>
                <a:ea typeface="Inter"/>
              </a:rPr>
              <a:t> Deliver the message when they are ready to buy.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Application>LibreOffice/7.3.7.2$Linux_AARCH64 LibreOffice_project/30$Build-2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en-HK</dc:language>
  <cp:lastModifiedBy/>
  <dcterms:modified xsi:type="dcterms:W3CDTF">2026-01-06T09:30:50Z</dcterms:modified>
  <cp:revision>2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