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AB297A-5DC4-4566-A221-06FD9B62D4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D16B68-EA08-4A54-9A51-500CDB45CC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CCDBF8-DEA9-4A55-ABE9-E5DBFDF4E9E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AE0B8A-3174-40BB-8A62-1B96867FD54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67BDA9-DD5B-47E1-84C0-50C29F9444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B7A44D-EAEB-49AB-8EAC-EA87F7F191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9118ED-D6D7-4146-8157-E283148039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9569C8-1244-4B02-937F-F6B5D496BA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E80C07-E116-4EF5-B6C9-DEF8533A8E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991366-208C-4FCD-BA08-B880098DF5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37A087-B917-4C86-A7CD-BA9E6674FB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A9DFBD-4C29-4C90-874C-F90B8685FA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3FC480C-2903-4586-BACD-3013F7E3987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</a:t>
            </a:r>
            <a:r>
              <a:rPr b="0" lang="en-HK" sz="3200" spc="-1" strike="noStrike">
                <a:latin typeface="Arial"/>
              </a:rPr>
              <a:t>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</a:t>
            </a:r>
            <a:r>
              <a:rPr b="0" lang="en-HK" sz="2000" spc="-1" strike="noStrike">
                <a:latin typeface="Arial"/>
              </a:rPr>
              <a:t>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3515760" y="2725920"/>
            <a:ext cx="515988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 u="sng">
                <a:solidFill>
                  <a:srgbClr val="a5e4ff"/>
                </a:solidFill>
                <a:uFillTx/>
                <a:latin typeface="Poppins"/>
                <a:ea typeface="Poppins"/>
              </a:rPr>
              <a:t>Marketing Pro</a:t>
            </a:r>
            <a:endParaRPr b="0" lang="en-HK" sz="5400" spc="-1" strike="noStrike" u="sng">
              <a:solidFill>
                <a:srgbClr val="a5e4ff"/>
              </a:solidFill>
              <a:uFillTx/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2490840" y="3670920"/>
            <a:ext cx="72097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Strategic Insights &amp; Practical Applications for the Modern Marketer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71;p22"/>
          <p:cNvSpPr/>
          <p:nvPr/>
        </p:nvSpPr>
        <p:spPr>
          <a:xfrm>
            <a:off x="57168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85%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96" name="Google Shape;172;p22"/>
          <p:cNvSpPr/>
          <p:nvPr/>
        </p:nvSpPr>
        <p:spPr>
          <a:xfrm>
            <a:off x="57168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businesses use video as a marketing tool.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7" name="Google Shape;173;p22"/>
          <p:cNvSpPr/>
          <p:nvPr/>
        </p:nvSpPr>
        <p:spPr>
          <a:xfrm>
            <a:off x="638172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70%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98" name="Google Shape;174;p22"/>
          <p:cNvSpPr/>
          <p:nvPr/>
        </p:nvSpPr>
        <p:spPr>
          <a:xfrm>
            <a:off x="638172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web traffic comes from mobile devices.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9" name="Google Shape;175;p2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Key Industry Stats</a:t>
            </a:r>
            <a:endParaRPr b="0" lang="en-HK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80;p23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81;p23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Channel ROI Comparison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02" name="Google Shape;182;p23"/>
          <p:cNvSpPr/>
          <p:nvPr/>
        </p:nvSpPr>
        <p:spPr>
          <a:xfrm>
            <a:off x="571680" y="477396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Email marketing continues to provide the highest return on investment.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87;p24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88;p24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89;p24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Content Strategy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06" name="Google Shape;190;p24"/>
          <p:cNvSpPr/>
          <p:nvPr/>
        </p:nvSpPr>
        <p:spPr>
          <a:xfrm>
            <a:off x="571680" y="3014640"/>
            <a:ext cx="57661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is the fuel for your marketing engine. A robust strategy focuses on storytelling that educates, entertains, and inspires.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7" name="Google Shape;191;p24"/>
          <p:cNvSpPr/>
          <p:nvPr/>
        </p:nvSpPr>
        <p:spPr>
          <a:xfrm>
            <a:off x="571680" y="402444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From blog posts to whitepapers, every piece of content should have a clear purpose and call to action.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96;p25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97;p25"/>
          <p:cNvSpPr/>
          <p:nvPr/>
        </p:nvSpPr>
        <p:spPr>
          <a:xfrm>
            <a:off x="2835720" y="2567160"/>
            <a:ext cx="651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Digital Transformation</a:t>
            </a:r>
            <a:endParaRPr b="0" lang="en-HK" sz="4200" spc="-1" strike="noStrike">
              <a:latin typeface="Arial"/>
            </a:endParaRPr>
          </a:p>
        </p:txBody>
      </p:sp>
      <p:sp>
        <p:nvSpPr>
          <p:cNvPr id="110" name="Google Shape;198;p25"/>
          <p:cNvSpPr/>
          <p:nvPr/>
        </p:nvSpPr>
        <p:spPr>
          <a:xfrm>
            <a:off x="4638600" y="3890880"/>
            <a:ext cx="2913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Adapting to the algorithmic age.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203;p26" descr="image.png"/>
          <p:cNvPicPr/>
          <p:nvPr/>
        </p:nvPicPr>
        <p:blipFill>
          <a:blip r:embed="rId1"/>
          <a:stretch/>
        </p:blipFill>
        <p:spPr>
          <a:xfrm>
            <a:off x="5716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204;p26" descr="image.png"/>
          <p:cNvPicPr/>
          <p:nvPr/>
        </p:nvPicPr>
        <p:blipFill>
          <a:blip r:embed="rId2"/>
          <a:stretch/>
        </p:blipFill>
        <p:spPr>
          <a:xfrm>
            <a:off x="43498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205;p26" descr="image.png"/>
          <p:cNvPicPr/>
          <p:nvPr/>
        </p:nvPicPr>
        <p:blipFill>
          <a:blip r:embed="rId3"/>
          <a:stretch/>
        </p:blipFill>
        <p:spPr>
          <a:xfrm>
            <a:off x="81280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206;p26" descr="image.png"/>
          <p:cNvPicPr/>
          <p:nvPr/>
        </p:nvPicPr>
        <p:blipFill>
          <a:blip r:embed="rId4"/>
          <a:stretch/>
        </p:blipFill>
        <p:spPr>
          <a:xfrm>
            <a:off x="2089080" y="310032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207;p26" descr="image.png"/>
          <p:cNvPicPr/>
          <p:nvPr/>
        </p:nvPicPr>
        <p:blipFill>
          <a:blip r:embed="rId5"/>
          <a:stretch/>
        </p:blipFill>
        <p:spPr>
          <a:xfrm>
            <a:off x="5810400" y="310032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208;p26" descr="image.png"/>
          <p:cNvPicPr/>
          <p:nvPr/>
        </p:nvPicPr>
        <p:blipFill>
          <a:blip r:embed="rId6"/>
          <a:stretch/>
        </p:blipFill>
        <p:spPr>
          <a:xfrm>
            <a:off x="9645840" y="310032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209;p2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Essential Digital Tools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18" name="Google Shape;210;p26"/>
          <p:cNvSpPr/>
          <p:nvPr/>
        </p:nvSpPr>
        <p:spPr>
          <a:xfrm>
            <a:off x="2047680" y="3747960"/>
            <a:ext cx="5392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SEO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9" name="Google Shape;211;p26"/>
          <p:cNvSpPr/>
          <p:nvPr/>
        </p:nvSpPr>
        <p:spPr>
          <a:xfrm>
            <a:off x="1546200" y="4243320"/>
            <a:ext cx="154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Organic visibility.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0" name="Google Shape;212;p26"/>
          <p:cNvSpPr/>
          <p:nvPr/>
        </p:nvSpPr>
        <p:spPr>
          <a:xfrm>
            <a:off x="5770800" y="3747960"/>
            <a:ext cx="649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CRM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1" name="Google Shape;213;p26"/>
          <p:cNvSpPr/>
          <p:nvPr/>
        </p:nvSpPr>
        <p:spPr>
          <a:xfrm>
            <a:off x="5000760" y="4243320"/>
            <a:ext cx="218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Customer relationships.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2" name="Google Shape;214;p26"/>
          <p:cNvSpPr/>
          <p:nvPr/>
        </p:nvSpPr>
        <p:spPr>
          <a:xfrm>
            <a:off x="9179280" y="3747960"/>
            <a:ext cx="13896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Analytics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3" name="Google Shape;215;p26"/>
          <p:cNvSpPr/>
          <p:nvPr/>
        </p:nvSpPr>
        <p:spPr>
          <a:xfrm>
            <a:off x="8850240" y="4243320"/>
            <a:ext cx="2047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Data-driven decisions.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220;p27" descr="image.png"/>
          <p:cNvPicPr/>
          <p:nvPr/>
        </p:nvPicPr>
        <p:blipFill>
          <a:blip r:embed="rId1"/>
          <a:stretch/>
        </p:blipFill>
        <p:spPr>
          <a:xfrm>
            <a:off x="1762200" y="244332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221;p27"/>
          <p:cNvSpPr/>
          <p:nvPr/>
        </p:nvSpPr>
        <p:spPr>
          <a:xfrm>
            <a:off x="2333520" y="3014640"/>
            <a:ext cx="1713960" cy="171396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222;p2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Marketing Budget Allocation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27" name="Google Shape;223;p27"/>
          <p:cNvSpPr/>
          <p:nvPr/>
        </p:nvSpPr>
        <p:spPr>
          <a:xfrm>
            <a:off x="6381720" y="300744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Digital Ads (50%)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28" name="Google Shape;224;p27"/>
          <p:cNvSpPr/>
          <p:nvPr/>
        </p:nvSpPr>
        <p:spPr>
          <a:xfrm>
            <a:off x="6381720" y="361116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Traditional (30%)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29" name="Google Shape;225;p27"/>
          <p:cNvSpPr/>
          <p:nvPr/>
        </p:nvSpPr>
        <p:spPr>
          <a:xfrm>
            <a:off x="6381720" y="421488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Events (20%)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230;p2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231;p28"/>
          <p:cNvSpPr/>
          <p:nvPr/>
        </p:nvSpPr>
        <p:spPr>
          <a:xfrm>
            <a:off x="571680" y="1976400"/>
            <a:ext cx="51998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Brand Identity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32" name="Google Shape;232;p28"/>
          <p:cNvSpPr/>
          <p:nvPr/>
        </p:nvSpPr>
        <p:spPr>
          <a:xfrm>
            <a:off x="571680" y="286236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Your brand is more than just a logo. It's the sum total of every interaction a customer has with your company.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3" name="Google Shape;233;p28"/>
          <p:cNvSpPr/>
          <p:nvPr/>
        </p:nvSpPr>
        <p:spPr>
          <a:xfrm>
            <a:off x="571680" y="387180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Visual consistency builds trust, while a distinct brand voice creates a memorable personality in a crowded marketplace.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238;p29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5238000" cy="279972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39;p29" descr="image.png"/>
          <p:cNvPicPr/>
          <p:nvPr/>
        </p:nvPicPr>
        <p:blipFill>
          <a:blip r:embed="rId2"/>
          <a:stretch/>
        </p:blipFill>
        <p:spPr>
          <a:xfrm>
            <a:off x="6381720" y="1457280"/>
            <a:ext cx="5238000" cy="2799720"/>
          </a:xfrm>
          <a:prstGeom prst="rect">
            <a:avLst/>
          </a:prstGeom>
          <a:ln w="0">
            <a:noFill/>
          </a:ln>
        </p:spPr>
      </p:pic>
      <p:sp>
        <p:nvSpPr>
          <p:cNvPr id="136" name="Google Shape;240;p29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vs Outbound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37" name="Google Shape;241;p29"/>
          <p:cNvSpPr/>
          <p:nvPr/>
        </p:nvSpPr>
        <p:spPr>
          <a:xfrm>
            <a:off x="86688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(Pull)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8" name="Google Shape;242;p29"/>
          <p:cNvSpPr/>
          <p:nvPr/>
        </p:nvSpPr>
        <p:spPr>
          <a:xfrm>
            <a:off x="667692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97316"/>
                </a:solidFill>
                <a:latin typeface="Poppins SemiBold"/>
                <a:ea typeface="Poppins SemiBold"/>
              </a:rPr>
              <a:t>Outbound (Push)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9" name="Google Shape;243;p29"/>
          <p:cNvSpPr/>
          <p:nvPr/>
        </p:nvSpPr>
        <p:spPr>
          <a:xfrm>
            <a:off x="95256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0" name="Google Shape;244;p29"/>
          <p:cNvSpPr/>
          <p:nvPr/>
        </p:nvSpPr>
        <p:spPr>
          <a:xfrm>
            <a:off x="105732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SEO &amp; Blogging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1" name="Google Shape;245;p29"/>
          <p:cNvSpPr/>
          <p:nvPr/>
        </p:nvSpPr>
        <p:spPr>
          <a:xfrm>
            <a:off x="95256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2" name="Google Shape;246;p29"/>
          <p:cNvSpPr/>
          <p:nvPr/>
        </p:nvSpPr>
        <p:spPr>
          <a:xfrm>
            <a:off x="105732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Social Media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3" name="Google Shape;247;p29"/>
          <p:cNvSpPr/>
          <p:nvPr/>
        </p:nvSpPr>
        <p:spPr>
          <a:xfrm>
            <a:off x="95256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4" name="Google Shape;248;p29"/>
          <p:cNvSpPr/>
          <p:nvPr/>
        </p:nvSpPr>
        <p:spPr>
          <a:xfrm>
            <a:off x="105732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Opt-in Email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5" name="Google Shape;249;p29"/>
          <p:cNvSpPr/>
          <p:nvPr/>
        </p:nvSpPr>
        <p:spPr>
          <a:xfrm>
            <a:off x="95256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250;p29"/>
          <p:cNvSpPr/>
          <p:nvPr/>
        </p:nvSpPr>
        <p:spPr>
          <a:xfrm>
            <a:off x="105732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Attracts interested leads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7" name="Google Shape;251;p29"/>
          <p:cNvSpPr/>
          <p:nvPr/>
        </p:nvSpPr>
        <p:spPr>
          <a:xfrm>
            <a:off x="676260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8" name="Google Shape;252;p29"/>
          <p:cNvSpPr/>
          <p:nvPr/>
        </p:nvSpPr>
        <p:spPr>
          <a:xfrm>
            <a:off x="686736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Cold Calling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9" name="Google Shape;253;p29"/>
          <p:cNvSpPr/>
          <p:nvPr/>
        </p:nvSpPr>
        <p:spPr>
          <a:xfrm>
            <a:off x="676260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254;p29"/>
          <p:cNvSpPr/>
          <p:nvPr/>
        </p:nvSpPr>
        <p:spPr>
          <a:xfrm>
            <a:off x="686736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Display Ads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1" name="Google Shape;255;p29"/>
          <p:cNvSpPr/>
          <p:nvPr/>
        </p:nvSpPr>
        <p:spPr>
          <a:xfrm>
            <a:off x="676260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2" name="Google Shape;256;p29"/>
          <p:cNvSpPr/>
          <p:nvPr/>
        </p:nvSpPr>
        <p:spPr>
          <a:xfrm>
            <a:off x="686736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TV / Radio Commercials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3" name="Google Shape;257;p29"/>
          <p:cNvSpPr/>
          <p:nvPr/>
        </p:nvSpPr>
        <p:spPr>
          <a:xfrm>
            <a:off x="676260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4" name="Google Shape;258;p29"/>
          <p:cNvSpPr/>
          <p:nvPr/>
        </p:nvSpPr>
        <p:spPr>
          <a:xfrm>
            <a:off x="686736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Interrupts broad audience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63;p30" descr="image.png"/>
          <p:cNvPicPr/>
          <p:nvPr/>
        </p:nvPicPr>
        <p:blipFill>
          <a:blip r:embed="rId1"/>
          <a:stretch/>
        </p:blipFill>
        <p:spPr>
          <a:xfrm>
            <a:off x="571680" y="270900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64;p30" descr="image.png"/>
          <p:cNvPicPr/>
          <p:nvPr/>
        </p:nvPicPr>
        <p:blipFill>
          <a:blip r:embed="rId2"/>
          <a:stretch/>
        </p:blipFill>
        <p:spPr>
          <a:xfrm>
            <a:off x="571680" y="331272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65;p30" descr="image.png"/>
          <p:cNvPicPr/>
          <p:nvPr/>
        </p:nvPicPr>
        <p:blipFill>
          <a:blip r:embed="rId3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66;p30" descr="image.png"/>
          <p:cNvPicPr/>
          <p:nvPr/>
        </p:nvPicPr>
        <p:blipFill>
          <a:blip r:embed="rId4"/>
          <a:stretch/>
        </p:blipFill>
        <p:spPr>
          <a:xfrm>
            <a:off x="571680" y="4520520"/>
            <a:ext cx="237240" cy="27540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67;p3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Social Media Mastery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60" name="Google Shape;268;p30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B2B: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Focus on thought leadership and networking.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1" name="Google Shape;269;p30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B2C: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Leverage high-quality visuals and stories.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2" name="Google Shape;270;p30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Engagement: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Reply to comments; build community.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3" name="Google Shape;271;p30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Metrics: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Track conversion rates, not just likes.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276;p31" descr="image.png"/>
          <p:cNvPicPr/>
          <p:nvPr/>
        </p:nvPicPr>
        <p:blipFill>
          <a:blip r:embed="rId1"/>
          <a:stretch/>
        </p:blipFill>
        <p:spPr>
          <a:xfrm>
            <a:off x="57168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77;p31" descr="image.png"/>
          <p:cNvPicPr/>
          <p:nvPr/>
        </p:nvPicPr>
        <p:blipFill>
          <a:blip r:embed="rId2"/>
          <a:stretch/>
        </p:blipFill>
        <p:spPr>
          <a:xfrm>
            <a:off x="361944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78;p31" descr="image.png"/>
          <p:cNvPicPr/>
          <p:nvPr/>
        </p:nvPicPr>
        <p:blipFill>
          <a:blip r:embed="rId3"/>
          <a:stretch/>
        </p:blipFill>
        <p:spPr>
          <a:xfrm>
            <a:off x="666756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79;p31" descr="image.png"/>
          <p:cNvPicPr/>
          <p:nvPr/>
        </p:nvPicPr>
        <p:blipFill>
          <a:blip r:embed="rId4"/>
          <a:stretch/>
        </p:blipFill>
        <p:spPr>
          <a:xfrm>
            <a:off x="9715680" y="4309920"/>
            <a:ext cx="1904400" cy="475560"/>
          </a:xfrm>
          <a:prstGeom prst="rect">
            <a:avLst/>
          </a:prstGeom>
          <a:ln w="0">
            <a:noFill/>
          </a:ln>
        </p:spPr>
      </p:pic>
      <p:sp>
        <p:nvSpPr>
          <p:cNvPr id="168" name="Google Shape;280;p31"/>
          <p:cNvSpPr/>
          <p:nvPr/>
        </p:nvSpPr>
        <p:spPr>
          <a:xfrm>
            <a:off x="571680" y="4043520"/>
            <a:ext cx="11048400" cy="374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Google Shape;281;p31"/>
          <p:cNvSpPr/>
          <p:nvPr/>
        </p:nvSpPr>
        <p:spPr>
          <a:xfrm>
            <a:off x="1380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oogle Shape;282;p31"/>
          <p:cNvSpPr/>
          <p:nvPr/>
        </p:nvSpPr>
        <p:spPr>
          <a:xfrm>
            <a:off x="442908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83;p31"/>
          <p:cNvSpPr/>
          <p:nvPr/>
        </p:nvSpPr>
        <p:spPr>
          <a:xfrm>
            <a:off x="747720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Google Shape;284;p31"/>
          <p:cNvSpPr/>
          <p:nvPr/>
        </p:nvSpPr>
        <p:spPr>
          <a:xfrm>
            <a:off x="10524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285;p3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Campaign Launch Roadmap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74" name="Google Shape;286;p31"/>
          <p:cNvSpPr/>
          <p:nvPr/>
        </p:nvSpPr>
        <p:spPr>
          <a:xfrm>
            <a:off x="571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1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5" name="Google Shape;287;p31"/>
          <p:cNvSpPr/>
          <p:nvPr/>
        </p:nvSpPr>
        <p:spPr>
          <a:xfrm>
            <a:off x="361944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2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6" name="Google Shape;288;p31"/>
          <p:cNvSpPr/>
          <p:nvPr/>
        </p:nvSpPr>
        <p:spPr>
          <a:xfrm>
            <a:off x="666756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3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7" name="Google Shape;289;p31"/>
          <p:cNvSpPr/>
          <p:nvPr/>
        </p:nvSpPr>
        <p:spPr>
          <a:xfrm>
            <a:off x="9715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4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3060720" y="2567160"/>
            <a:ext cx="606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Presentation Agenda</a:t>
            </a:r>
            <a:endParaRPr b="0" lang="en-HK" sz="42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2633760" y="3890880"/>
            <a:ext cx="6923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Overview of Strategy • Core Pillars • Digital Transformation • Future Trends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294;p32"/>
          <p:cNvGraphicFramePr/>
          <p:nvPr/>
        </p:nvGraphicFramePr>
        <p:xfrm>
          <a:off x="571680" y="2643120"/>
          <a:ext cx="11048400" cy="2456640"/>
        </p:xfrm>
        <a:graphic>
          <a:graphicData uri="http://schemas.openxmlformats.org/drawingml/2006/table">
            <a:tbl>
              <a:tblPr/>
              <a:tblGrid>
                <a:gridCol w="2248920"/>
                <a:gridCol w="4863240"/>
                <a:gridCol w="3936600"/>
              </a:tblGrid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Model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Pros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Cons</a:t>
                      </a:r>
                      <a:endParaRPr b="0" lang="en-HK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Subscription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Recurring revenue, predictability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High churn risk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Freemium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Fast user acquisition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Low conversion rates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1452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One-Time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Large upfront cash flow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Need constant new sales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295;p32"/>
          <p:cNvSpPr/>
          <p:nvPr/>
        </p:nvSpPr>
        <p:spPr>
          <a:xfrm>
            <a:off x="571680" y="391464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Google Shape;296;p32"/>
          <p:cNvSpPr/>
          <p:nvPr/>
        </p:nvSpPr>
        <p:spPr>
          <a:xfrm>
            <a:off x="2820600" y="391464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Google Shape;297;p32"/>
          <p:cNvSpPr/>
          <p:nvPr/>
        </p:nvSpPr>
        <p:spPr>
          <a:xfrm>
            <a:off x="7683840" y="391464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Google Shape;298;p32"/>
          <p:cNvSpPr/>
          <p:nvPr/>
        </p:nvSpPr>
        <p:spPr>
          <a:xfrm>
            <a:off x="571680" y="450540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Google Shape;299;p32"/>
          <p:cNvSpPr/>
          <p:nvPr/>
        </p:nvSpPr>
        <p:spPr>
          <a:xfrm>
            <a:off x="2820600" y="450540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Google Shape;300;p32"/>
          <p:cNvSpPr/>
          <p:nvPr/>
        </p:nvSpPr>
        <p:spPr>
          <a:xfrm>
            <a:off x="7683840" y="450540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301;p3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Pricing Models</a:t>
            </a:r>
            <a:endParaRPr b="0" lang="en-HK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306;p33"/>
          <p:cNvSpPr/>
          <p:nvPr/>
        </p:nvSpPr>
        <p:spPr>
          <a:xfrm>
            <a:off x="1333440" y="2164320"/>
            <a:ext cx="9524160" cy="21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"Marketing is no longer about the stuff that you make, but about the stories you tell."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7" name="Google Shape;307;p33"/>
          <p:cNvSpPr/>
          <p:nvPr/>
        </p:nvSpPr>
        <p:spPr>
          <a:xfrm>
            <a:off x="1333440" y="42328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Seth Godin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312;p34" descr="image.png"/>
          <p:cNvPicPr/>
          <p:nvPr/>
        </p:nvPicPr>
        <p:blipFill>
          <a:blip r:embed="rId1"/>
          <a:stretch/>
        </p:blipFill>
        <p:spPr>
          <a:xfrm>
            <a:off x="4005360" y="2585880"/>
            <a:ext cx="4180680" cy="1685160"/>
          </a:xfrm>
          <a:prstGeom prst="rect">
            <a:avLst/>
          </a:prstGeom>
          <a:ln w="0">
            <a:noFill/>
          </a:ln>
        </p:spPr>
      </p:pic>
      <p:sp>
        <p:nvSpPr>
          <p:cNvPr id="189" name="Google Shape;313;p34"/>
          <p:cNvSpPr/>
          <p:nvPr/>
        </p:nvSpPr>
        <p:spPr>
          <a:xfrm>
            <a:off x="4400640" y="3062160"/>
            <a:ext cx="3389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8fafc"/>
                </a:solidFill>
                <a:latin typeface="Poppins"/>
                <a:ea typeface="Poppins"/>
              </a:rPr>
              <a:t>Global Reach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90" name="Google Shape;314;p34"/>
          <p:cNvSpPr/>
          <p:nvPr/>
        </p:nvSpPr>
        <p:spPr>
          <a:xfrm>
            <a:off x="4481640" y="3395520"/>
            <a:ext cx="322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Connecting brands across borders.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319;p35"/>
          <p:cNvSpPr/>
          <p:nvPr/>
        </p:nvSpPr>
        <p:spPr>
          <a:xfrm>
            <a:off x="4020840" y="2383200"/>
            <a:ext cx="41497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92" name="Google Shape;320;p35"/>
          <p:cNvSpPr/>
          <p:nvPr/>
        </p:nvSpPr>
        <p:spPr>
          <a:xfrm>
            <a:off x="4781520" y="3327840"/>
            <a:ext cx="262836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Thank you for your time.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93" name="Google Shape;321;p35"/>
          <p:cNvSpPr/>
          <p:nvPr/>
        </p:nvSpPr>
        <p:spPr>
          <a:xfrm>
            <a:off x="4867200" y="4074480"/>
            <a:ext cx="2456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97316"/>
                </a:solidFill>
                <a:latin typeface="Inter"/>
                <a:ea typeface="Inter"/>
              </a:rPr>
              <a:t>contact@marketingpros.co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326;p36" descr="image.png"/>
          <p:cNvPicPr/>
          <p:nvPr/>
        </p:nvPicPr>
        <p:blipFill>
          <a:blip r:embed="rId1"/>
          <a:stretch/>
        </p:blipFill>
        <p:spPr>
          <a:xfrm>
            <a:off x="571680" y="16066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327;p36" descr="image.png"/>
          <p:cNvPicPr/>
          <p:nvPr/>
        </p:nvPicPr>
        <p:blipFill>
          <a:blip r:embed="rId2"/>
          <a:stretch/>
        </p:blipFill>
        <p:spPr>
          <a:xfrm>
            <a:off x="571680" y="23914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328;p36" descr="image.png"/>
          <p:cNvPicPr/>
          <p:nvPr/>
        </p:nvPicPr>
        <p:blipFill>
          <a:blip r:embed="rId3"/>
          <a:stretch/>
        </p:blipFill>
        <p:spPr>
          <a:xfrm>
            <a:off x="571680" y="31762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7" name="Google Shape;329;p36" descr="image.png"/>
          <p:cNvPicPr/>
          <p:nvPr/>
        </p:nvPicPr>
        <p:blipFill>
          <a:blip r:embed="rId4"/>
          <a:stretch/>
        </p:blipFill>
        <p:spPr>
          <a:xfrm>
            <a:off x="571680" y="40600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8" name="Google Shape;330;p36" descr="image.png"/>
          <p:cNvPicPr/>
          <p:nvPr/>
        </p:nvPicPr>
        <p:blipFill>
          <a:blip r:embed="rId5"/>
          <a:stretch/>
        </p:blipFill>
        <p:spPr>
          <a:xfrm>
            <a:off x="571680" y="49438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331;p36" descr="image.png"/>
          <p:cNvPicPr/>
          <p:nvPr/>
        </p:nvPicPr>
        <p:blipFill>
          <a:blip r:embed="rId6"/>
          <a:stretch/>
        </p:blipFill>
        <p:spPr>
          <a:xfrm>
            <a:off x="571680" y="582768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332;p3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01" name="Google Shape;333;p36"/>
          <p:cNvSpPr/>
          <p:nvPr/>
        </p:nvSpPr>
        <p:spPr>
          <a:xfrm>
            <a:off x="571680" y="14572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4;p36"/>
          <p:cNvSpPr/>
          <p:nvPr/>
        </p:nvSpPr>
        <p:spPr>
          <a:xfrm>
            <a:off x="571680" y="22420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5;p36"/>
          <p:cNvSpPr/>
          <p:nvPr/>
        </p:nvSpPr>
        <p:spPr>
          <a:xfrm>
            <a:off x="571680" y="30268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6;p36"/>
          <p:cNvSpPr/>
          <p:nvPr/>
        </p:nvSpPr>
        <p:spPr>
          <a:xfrm>
            <a:off x="571680" y="381168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7;p36"/>
          <p:cNvSpPr/>
          <p:nvPr/>
        </p:nvSpPr>
        <p:spPr>
          <a:xfrm>
            <a:off x="571680" y="47944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38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39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40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341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342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343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44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345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Google Shape;346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Google Shape;347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Google Shape;348;p36"/>
          <p:cNvSpPr/>
          <p:nvPr/>
        </p:nvSpPr>
        <p:spPr>
          <a:xfrm>
            <a:off x="1666800" y="16002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https://5cc2b83c.delivery.rocketcdn.me/app/uploads/qualitative-study-focus-group-group-conversations.jpg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17" name="Google Shape;349;p36"/>
          <p:cNvSpPr/>
          <p:nvPr/>
        </p:nvSpPr>
        <p:spPr>
          <a:xfrm>
            <a:off x="1666800" y="184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www.intotheminds.com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18" name="Google Shape;350;p36"/>
          <p:cNvSpPr/>
          <p:nvPr/>
        </p:nvSpPr>
        <p:spPr>
          <a:xfrm>
            <a:off x="1666800" y="23850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https://mojostumer.com/wp-content/uploads/2022/07/RealmB.jpeg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19" name="Google Shape;351;p36"/>
          <p:cNvSpPr/>
          <p:nvPr/>
        </p:nvSpPr>
        <p:spPr>
          <a:xfrm>
            <a:off x="1666800" y="26305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mojostumer.com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0" name="Google Shape;352;p36"/>
          <p:cNvSpPr/>
          <p:nvPr/>
        </p:nvSpPr>
        <p:spPr>
          <a:xfrm>
            <a:off x="1666800" y="31698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https://www.een.com/wp-content/uploads/2017/03/Server-room-interior-grdt.jpg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1" name="Google Shape;353;p36"/>
          <p:cNvSpPr/>
          <p:nvPr/>
        </p:nvSpPr>
        <p:spPr>
          <a:xfrm>
            <a:off x="1666800" y="34153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www.een.com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2" name="Google Shape;354;p36"/>
          <p:cNvSpPr/>
          <p:nvPr/>
        </p:nvSpPr>
        <p:spPr>
          <a:xfrm>
            <a:off x="1666800" y="39546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https://media.istockphoto.com/id/1442992106/photo/call-center-telemarketing-or-black-woman-support-consultant-portrait-for-crm-ecommerce-help.jpg?s=612x612&amp;w=0&amp;k=20&amp;c=cJWZhRr8oGD6d8E0rHIyYDpnaddZ3an1fZv47oSsSao=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3" name="Google Shape;355;p36"/>
          <p:cNvSpPr/>
          <p:nvPr/>
        </p:nvSpPr>
        <p:spPr>
          <a:xfrm>
            <a:off x="1666800" y="43984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4" name="Google Shape;356;p36"/>
          <p:cNvSpPr/>
          <p:nvPr/>
        </p:nvSpPr>
        <p:spPr>
          <a:xfrm>
            <a:off x="1666800" y="49374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https://images.stockcake.com/public/0/6/5/0652801f-e553-48a7-aa08-b8f6f9a7d8ff_large/team-brainstorming-session-stockcake.jpg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5" name="Google Shape;357;p36"/>
          <p:cNvSpPr/>
          <p:nvPr/>
        </p:nvSpPr>
        <p:spPr>
          <a:xfrm>
            <a:off x="1666800" y="51829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stockcake.com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6" name="Google Shape;358;p36"/>
          <p:cNvSpPr/>
          <p:nvPr/>
        </p:nvSpPr>
        <p:spPr>
          <a:xfrm>
            <a:off x="1666800" y="57222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https://static.vecteezy.com/system/resources/previews/057/310/136/non_2x/modern-abstract-background-with-fluid-organic-shapes-and-bright-colors-perfect-for-graphic-design-branding-web-design-social-media-posters-digital-art-and-creative-visual-projects-vector.jpg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27" name="Google Shape;359;p36"/>
          <p:cNvSpPr/>
          <p:nvPr/>
        </p:nvSpPr>
        <p:spPr>
          <a:xfrm>
            <a:off x="1666800" y="616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364;p37" descr="image.png"/>
          <p:cNvPicPr/>
          <p:nvPr/>
        </p:nvPicPr>
        <p:blipFill>
          <a:blip r:embed="rId1"/>
          <a:stretch/>
        </p:blipFill>
        <p:spPr>
          <a:xfrm>
            <a:off x="571680" y="36338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365;p3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30" name="Google Shape;366;p37"/>
          <p:cNvSpPr/>
          <p:nvPr/>
        </p:nvSpPr>
        <p:spPr>
          <a:xfrm>
            <a:off x="1666800" y="35280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https://static.vecteezy.com/system/resources/thumbnails/066/554/274/small/global-network-connections-visualized-through-a-dark-world-map-with-glowing-nodes-and-lines-representing-data-flow-photo.jpg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31" name="Google Shape;367;p37"/>
          <p:cNvSpPr/>
          <p:nvPr/>
        </p:nvSpPr>
        <p:spPr>
          <a:xfrm>
            <a:off x="1666800" y="39718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Do and Don’t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HK" sz="3200" spc="-1" strike="noStrike">
                <a:latin typeface="Arial"/>
              </a:rPr>
              <a:t>Market Analysis</a:t>
            </a:r>
            <a:endParaRPr b="0" lang="en-H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HK" sz="3200" spc="-1" strike="noStrike">
                <a:latin typeface="Arial"/>
              </a:rPr>
              <a:t>Competitor Review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HK" sz="3200" spc="-1" strike="noStrike">
                <a:latin typeface="Arial"/>
              </a:rPr>
              <a:t>Ignore Customer Feedback</a:t>
            </a:r>
            <a:endParaRPr b="0" lang="en-H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HK" sz="3200" spc="-1" strike="noStrike">
                <a:latin typeface="Arial"/>
              </a:rPr>
              <a:t>Skip Market Research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01;p16" descr="image.png"/>
          <p:cNvPicPr/>
          <p:nvPr/>
        </p:nvPicPr>
        <p:blipFill>
          <a:blip r:embed="rId1"/>
          <a:stretch/>
        </p:blipFill>
        <p:spPr>
          <a:xfrm>
            <a:off x="57168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2;p16" descr="image.png"/>
          <p:cNvPicPr/>
          <p:nvPr/>
        </p:nvPicPr>
        <p:blipFill>
          <a:blip r:embed="rId2"/>
          <a:stretch/>
        </p:blipFill>
        <p:spPr>
          <a:xfrm>
            <a:off x="340524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3;p16" descr="image.png"/>
          <p:cNvPicPr/>
          <p:nvPr/>
        </p:nvPicPr>
        <p:blipFill>
          <a:blip r:embed="rId3"/>
          <a:stretch/>
        </p:blipFill>
        <p:spPr>
          <a:xfrm>
            <a:off x="623880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4;p16" descr="image.png"/>
          <p:cNvPicPr/>
          <p:nvPr/>
        </p:nvPicPr>
        <p:blipFill>
          <a:blip r:embed="rId4"/>
          <a:stretch/>
        </p:blipFill>
        <p:spPr>
          <a:xfrm>
            <a:off x="907272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05;p16" descr="image.png"/>
          <p:cNvPicPr/>
          <p:nvPr/>
        </p:nvPicPr>
        <p:blipFill>
          <a:blip r:embed="rId5"/>
          <a:stretch/>
        </p:blipFill>
        <p:spPr>
          <a:xfrm>
            <a:off x="1559880" y="294804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54" name="Google Shape;106;p16" descr="image.png"/>
          <p:cNvPicPr/>
          <p:nvPr/>
        </p:nvPicPr>
        <p:blipFill>
          <a:blip r:embed="rId6"/>
          <a:stretch/>
        </p:blipFill>
        <p:spPr>
          <a:xfrm>
            <a:off x="4479120" y="2948040"/>
            <a:ext cx="399240" cy="45648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107;p16" descr="image.png"/>
          <p:cNvPicPr/>
          <p:nvPr/>
        </p:nvPicPr>
        <p:blipFill>
          <a:blip r:embed="rId7"/>
          <a:stretch/>
        </p:blipFill>
        <p:spPr>
          <a:xfrm>
            <a:off x="7255800" y="2948040"/>
            <a:ext cx="513720" cy="45648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108;p16" descr="image.png"/>
          <p:cNvPicPr/>
          <p:nvPr/>
        </p:nvPicPr>
        <p:blipFill>
          <a:blip r:embed="rId8"/>
          <a:stretch/>
        </p:blipFill>
        <p:spPr>
          <a:xfrm>
            <a:off x="10117800" y="294804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09;p1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Core Marketing Pillars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58" name="Google Shape;110;p16"/>
          <p:cNvSpPr/>
          <p:nvPr/>
        </p:nvSpPr>
        <p:spPr>
          <a:xfrm>
            <a:off x="1260360" y="3595680"/>
            <a:ext cx="11692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Product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59" name="Google Shape;111;p16"/>
          <p:cNvSpPr/>
          <p:nvPr/>
        </p:nvSpPr>
        <p:spPr>
          <a:xfrm>
            <a:off x="86688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Solving a specific customer problem.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0" name="Google Shape;112;p16"/>
          <p:cNvSpPr/>
          <p:nvPr/>
        </p:nvSpPr>
        <p:spPr>
          <a:xfrm>
            <a:off x="4314240" y="3595680"/>
            <a:ext cx="72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Price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1" name="Google Shape;113;p16"/>
          <p:cNvSpPr/>
          <p:nvPr/>
        </p:nvSpPr>
        <p:spPr>
          <a:xfrm>
            <a:off x="370044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Value-based and competitive costing.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2" name="Google Shape;114;p16"/>
          <p:cNvSpPr/>
          <p:nvPr/>
        </p:nvSpPr>
        <p:spPr>
          <a:xfrm>
            <a:off x="7102800" y="3595680"/>
            <a:ext cx="81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Place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3" name="Google Shape;115;p16"/>
          <p:cNvSpPr/>
          <p:nvPr/>
        </p:nvSpPr>
        <p:spPr>
          <a:xfrm>
            <a:off x="653400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Distribution channels and logistics.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4" name="Google Shape;116;p16"/>
          <p:cNvSpPr/>
          <p:nvPr/>
        </p:nvSpPr>
        <p:spPr>
          <a:xfrm>
            <a:off x="9576360" y="3595680"/>
            <a:ext cx="153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Promotion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5" name="Google Shape;117;p16"/>
          <p:cNvSpPr/>
          <p:nvPr/>
        </p:nvSpPr>
        <p:spPr>
          <a:xfrm>
            <a:off x="936792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Communication and advertising mix.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122;p17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67" name="Google Shape;123;p17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4;p1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Understanding Consumers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9" name="Google Shape;125;p17"/>
          <p:cNvSpPr/>
          <p:nvPr/>
        </p:nvSpPr>
        <p:spPr>
          <a:xfrm>
            <a:off x="571680" y="2862360"/>
            <a:ext cx="57661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Effective marketing begins with deep empathy. It's not just about demographics; it's about psychographics—understanding the motivations, pain points, and desires that drive behavior.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0" name="Google Shape;126;p17"/>
          <p:cNvSpPr/>
          <p:nvPr/>
        </p:nvSpPr>
        <p:spPr>
          <a:xfrm>
            <a:off x="571680" y="417672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Utilizing focus groups and data analytics allows us to bridge the gap between business goals and human needs.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31;p18" descr="image.png"/>
          <p:cNvPicPr/>
          <p:nvPr/>
        </p:nvPicPr>
        <p:blipFill>
          <a:blip r:embed="rId1"/>
          <a:stretch/>
        </p:blipFill>
        <p:spPr>
          <a:xfrm>
            <a:off x="5716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2" name="Google Shape;132;p18" descr="image.png"/>
          <p:cNvPicPr/>
          <p:nvPr/>
        </p:nvPicPr>
        <p:blipFill>
          <a:blip r:embed="rId2"/>
          <a:stretch/>
        </p:blipFill>
        <p:spPr>
          <a:xfrm>
            <a:off x="43498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3" name="Google Shape;133;p18" descr="image.png"/>
          <p:cNvPicPr/>
          <p:nvPr/>
        </p:nvPicPr>
        <p:blipFill>
          <a:blip r:embed="rId3"/>
          <a:stretch/>
        </p:blipFill>
        <p:spPr>
          <a:xfrm>
            <a:off x="8128080" y="2443320"/>
            <a:ext cx="3492000" cy="285696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34;p18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Competitive Landscape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75" name="Google Shape;135;p18"/>
          <p:cNvSpPr/>
          <p:nvPr/>
        </p:nvSpPr>
        <p:spPr>
          <a:xfrm>
            <a:off x="5716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Google Shape;136;p18"/>
          <p:cNvSpPr/>
          <p:nvPr/>
        </p:nvSpPr>
        <p:spPr>
          <a:xfrm>
            <a:off x="71424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Retail &amp; Physical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7" name="Google Shape;137;p18"/>
          <p:cNvSpPr/>
          <p:nvPr/>
        </p:nvSpPr>
        <p:spPr>
          <a:xfrm>
            <a:off x="43498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Google Shape;138;p18"/>
          <p:cNvSpPr/>
          <p:nvPr/>
        </p:nvSpPr>
        <p:spPr>
          <a:xfrm>
            <a:off x="44928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Tech &amp; Infrastructure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9" name="Google Shape;139;p18"/>
          <p:cNvSpPr/>
          <p:nvPr/>
        </p:nvSpPr>
        <p:spPr>
          <a:xfrm>
            <a:off x="81280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140;p18"/>
          <p:cNvSpPr/>
          <p:nvPr/>
        </p:nvSpPr>
        <p:spPr>
          <a:xfrm>
            <a:off x="82710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Service &amp; Support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145;p19"/>
          <p:cNvSpPr/>
          <p:nvPr/>
        </p:nvSpPr>
        <p:spPr>
          <a:xfrm>
            <a:off x="1333440" y="1866960"/>
            <a:ext cx="9524160" cy="21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"The aim of marketing is to know and understand the customer so well the product or service fits him and sells itself."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82" name="Google Shape;146;p19"/>
          <p:cNvSpPr/>
          <p:nvPr/>
        </p:nvSpPr>
        <p:spPr>
          <a:xfrm>
            <a:off x="1333440" y="49042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Peter Drucker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1;p20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52;p2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 Growth Trends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85" name="Google Shape;153;p20"/>
          <p:cNvSpPr/>
          <p:nvPr/>
        </p:nvSpPr>
        <p:spPr>
          <a:xfrm>
            <a:off x="571680" y="567900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Consistent upward trajectory in digital adoption over the last 5 years.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58;p21" descr="image.png"/>
          <p:cNvPicPr/>
          <p:nvPr/>
        </p:nvPicPr>
        <p:blipFill>
          <a:blip r:embed="rId1"/>
          <a:stretch/>
        </p:blipFill>
        <p:spPr>
          <a:xfrm>
            <a:off x="571680" y="4525200"/>
            <a:ext cx="380160" cy="26604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159;p21" descr="image.png"/>
          <p:cNvPicPr/>
          <p:nvPr/>
        </p:nvPicPr>
        <p:blipFill>
          <a:blip r:embed="rId2"/>
          <a:stretch/>
        </p:blipFill>
        <p:spPr>
          <a:xfrm>
            <a:off x="571680" y="2709000"/>
            <a:ext cx="304200" cy="27540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160;p21" descr="image.png"/>
          <p:cNvPicPr/>
          <p:nvPr/>
        </p:nvPicPr>
        <p:blipFill>
          <a:blip r:embed="rId3"/>
          <a:stretch/>
        </p:blipFill>
        <p:spPr>
          <a:xfrm>
            <a:off x="571680" y="331272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161;p21" descr="image.png"/>
          <p:cNvPicPr/>
          <p:nvPr/>
        </p:nvPicPr>
        <p:blipFill>
          <a:blip r:embed="rId4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62;p2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Effective Communication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91" name="Google Shape;163;p21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Clarity: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Avoid jargon; speak the customer's language.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2" name="Google Shape;164;p21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Consistency: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Maintain a unified voice across all channels.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3" name="Google Shape;165;p21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Relevance: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Tailor messages to specific audience segments.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94" name="Google Shape;166;p21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Timing: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Deliver the message when they are ready to buy.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2026-01-06T18:15:29Z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