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29A468-ABEE-458F-9667-6699A6CF59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9C0A44-D9F7-41C2-8FB8-93D95A0F53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F1038A-6ADB-449F-A5D2-0BAFDBEA3E7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EE5F52-3E2D-4EF0-B6EB-AA7405480D9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7F4417-AF25-42F4-829E-E37C7C2E02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730D4C-D28B-46CD-B57B-618DCCA2C0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1F4A67-9A45-450F-9FB1-E88D94A0B7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B5AA6C-0FE8-47A4-8716-0BD42844723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FEE295-2DE5-43B5-854A-53B1712215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C4D73A-A2F7-4DE1-B0BA-CA65690D9D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DC1165-D588-4020-8FEB-178ECB36A6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382E08-8C59-4DB7-AFB2-965D32931D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852B7A4-B886-4681-94DF-4879B7CB1EA4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HK" sz="20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1" lang="en-HK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HK" sz="14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HK" sz="1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HK" sz="1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HK" sz="14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HK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HK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HK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84;p13"/>
          <p:cNvSpPr/>
          <p:nvPr/>
        </p:nvSpPr>
        <p:spPr>
          <a:xfrm>
            <a:off x="3515760" y="2725920"/>
            <a:ext cx="516024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Marketing Pro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42" name="Google Shape;85;p13"/>
          <p:cNvSpPr/>
          <p:nvPr/>
        </p:nvSpPr>
        <p:spPr>
          <a:xfrm>
            <a:off x="2490840" y="3670920"/>
            <a:ext cx="72100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Strategic Insights &amp; Practical Applications for the Modern Marketer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71;p22"/>
          <p:cNvSpPr/>
          <p:nvPr/>
        </p:nvSpPr>
        <p:spPr>
          <a:xfrm>
            <a:off x="571680" y="3114720"/>
            <a:ext cx="52383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85%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93" name="Google Shape;172;p22"/>
          <p:cNvSpPr/>
          <p:nvPr/>
        </p:nvSpPr>
        <p:spPr>
          <a:xfrm>
            <a:off x="571680" y="4352760"/>
            <a:ext cx="5238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businesses use video as a marketing tool.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4" name="Google Shape;173;p22"/>
          <p:cNvSpPr/>
          <p:nvPr/>
        </p:nvSpPr>
        <p:spPr>
          <a:xfrm>
            <a:off x="6381720" y="3114720"/>
            <a:ext cx="52383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70%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95" name="Google Shape;174;p22"/>
          <p:cNvSpPr/>
          <p:nvPr/>
        </p:nvSpPr>
        <p:spPr>
          <a:xfrm>
            <a:off x="6381720" y="4352760"/>
            <a:ext cx="5238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web traffic comes from mobile devices.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6" name="Google Shape;175;p22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Key Industry Stats</a:t>
            </a:r>
            <a:endParaRPr b="0" lang="en-HK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180;p23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760" cy="4828680"/>
          </a:xfrm>
          <a:prstGeom prst="rect">
            <a:avLst/>
          </a:prstGeom>
          <a:ln w="0">
            <a:noFill/>
          </a:ln>
        </p:spPr>
      </p:pic>
      <p:sp>
        <p:nvSpPr>
          <p:cNvPr id="98" name="Google Shape;181;p23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Channel ROI Comparison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99" name="Google Shape;182;p23"/>
          <p:cNvSpPr/>
          <p:nvPr/>
        </p:nvSpPr>
        <p:spPr>
          <a:xfrm>
            <a:off x="571680" y="4773960"/>
            <a:ext cx="110487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Email marketing continues to provide the highest return on investment.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87;p24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5280" cy="4285800"/>
          </a:xfrm>
          <a:prstGeom prst="rect">
            <a:avLst/>
          </a:prstGeom>
          <a:ln w="0">
            <a:noFill/>
          </a:ln>
        </p:spPr>
      </p:pic>
      <p:pic>
        <p:nvPicPr>
          <p:cNvPr id="101" name="Google Shape;188;p24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5280" cy="4285800"/>
          </a:xfrm>
          <a:prstGeom prst="rect">
            <a:avLst/>
          </a:prstGeom>
          <a:ln w="0">
            <a:noFill/>
          </a:ln>
        </p:spPr>
      </p:pic>
      <p:sp>
        <p:nvSpPr>
          <p:cNvPr id="102" name="Google Shape;189;p24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Content Strategy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03" name="Google Shape;190;p24"/>
          <p:cNvSpPr/>
          <p:nvPr/>
        </p:nvSpPr>
        <p:spPr>
          <a:xfrm>
            <a:off x="571680" y="3014640"/>
            <a:ext cx="576648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is the fuel for your marketing engine. A robust strategy focuses on storytelling that educates, entertains, and inspires.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4" name="Google Shape;191;p24"/>
          <p:cNvSpPr/>
          <p:nvPr/>
        </p:nvSpPr>
        <p:spPr>
          <a:xfrm>
            <a:off x="571680" y="4024440"/>
            <a:ext cx="57664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From blog posts to whitepapers, every piece of content should have a clear purpose and call to action.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96;p25"/>
          <p:cNvSpPr/>
          <p:nvPr/>
        </p:nvSpPr>
        <p:spPr>
          <a:xfrm>
            <a:off x="5524560" y="3567240"/>
            <a:ext cx="1142640" cy="3780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Google Shape;197;p25"/>
          <p:cNvSpPr/>
          <p:nvPr/>
        </p:nvSpPr>
        <p:spPr>
          <a:xfrm>
            <a:off x="2835720" y="2567160"/>
            <a:ext cx="652032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Digital Transformation</a:t>
            </a:r>
            <a:endParaRPr b="0" lang="en-HK" sz="4200" spc="-1" strike="noStrike">
              <a:latin typeface="Arial"/>
            </a:endParaRPr>
          </a:p>
        </p:txBody>
      </p:sp>
      <p:sp>
        <p:nvSpPr>
          <p:cNvPr id="107" name="Google Shape;198;p25"/>
          <p:cNvSpPr/>
          <p:nvPr/>
        </p:nvSpPr>
        <p:spPr>
          <a:xfrm>
            <a:off x="4638600" y="3890880"/>
            <a:ext cx="2914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Adapting to the algorithmic age.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203;p26" descr="image.png"/>
          <p:cNvPicPr/>
          <p:nvPr/>
        </p:nvPicPr>
        <p:blipFill>
          <a:blip r:embed="rId1"/>
          <a:stretch/>
        </p:blipFill>
        <p:spPr>
          <a:xfrm>
            <a:off x="571680" y="2805120"/>
            <a:ext cx="3492360" cy="2133360"/>
          </a:xfrm>
          <a:prstGeom prst="rect">
            <a:avLst/>
          </a:prstGeom>
          <a:ln w="0">
            <a:noFill/>
          </a:ln>
        </p:spPr>
      </p:pic>
      <p:pic>
        <p:nvPicPr>
          <p:cNvPr id="109" name="Google Shape;204;p26" descr="image.png"/>
          <p:cNvPicPr/>
          <p:nvPr/>
        </p:nvPicPr>
        <p:blipFill>
          <a:blip r:embed="rId2"/>
          <a:stretch/>
        </p:blipFill>
        <p:spPr>
          <a:xfrm>
            <a:off x="4349880" y="2805120"/>
            <a:ext cx="3492360" cy="213336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205;p26" descr="image.png"/>
          <p:cNvPicPr/>
          <p:nvPr/>
        </p:nvPicPr>
        <p:blipFill>
          <a:blip r:embed="rId3"/>
          <a:stretch/>
        </p:blipFill>
        <p:spPr>
          <a:xfrm>
            <a:off x="8128080" y="2805120"/>
            <a:ext cx="3492360" cy="2133360"/>
          </a:xfrm>
          <a:prstGeom prst="rect">
            <a:avLst/>
          </a:prstGeom>
          <a:ln w="0">
            <a:noFill/>
          </a:ln>
        </p:spPr>
      </p:pic>
      <p:pic>
        <p:nvPicPr>
          <p:cNvPr id="111" name="Google Shape;206;p26" descr="image.png"/>
          <p:cNvPicPr/>
          <p:nvPr/>
        </p:nvPicPr>
        <p:blipFill>
          <a:blip r:embed="rId4"/>
          <a:stretch/>
        </p:blipFill>
        <p:spPr>
          <a:xfrm>
            <a:off x="2089080" y="3100320"/>
            <a:ext cx="456840" cy="456840"/>
          </a:xfrm>
          <a:prstGeom prst="rect">
            <a:avLst/>
          </a:prstGeom>
          <a:ln w="0">
            <a:noFill/>
          </a:ln>
        </p:spPr>
      </p:pic>
      <p:pic>
        <p:nvPicPr>
          <p:cNvPr id="112" name="Google Shape;207;p26" descr="image.png"/>
          <p:cNvPicPr/>
          <p:nvPr/>
        </p:nvPicPr>
        <p:blipFill>
          <a:blip r:embed="rId5"/>
          <a:stretch/>
        </p:blipFill>
        <p:spPr>
          <a:xfrm>
            <a:off x="5810400" y="3100320"/>
            <a:ext cx="571320" cy="45684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208;p26" descr="image.png"/>
          <p:cNvPicPr/>
          <p:nvPr/>
        </p:nvPicPr>
        <p:blipFill>
          <a:blip r:embed="rId6"/>
          <a:stretch/>
        </p:blipFill>
        <p:spPr>
          <a:xfrm>
            <a:off x="9645840" y="310032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114" name="Google Shape;209;p26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Essential Digital Tools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15" name="Google Shape;210;p26"/>
          <p:cNvSpPr/>
          <p:nvPr/>
        </p:nvSpPr>
        <p:spPr>
          <a:xfrm>
            <a:off x="2047680" y="3747960"/>
            <a:ext cx="5396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SEO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16" name="Google Shape;211;p26"/>
          <p:cNvSpPr/>
          <p:nvPr/>
        </p:nvSpPr>
        <p:spPr>
          <a:xfrm>
            <a:off x="1546200" y="4243320"/>
            <a:ext cx="1542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Organic visibility.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7" name="Google Shape;212;p26"/>
          <p:cNvSpPr/>
          <p:nvPr/>
        </p:nvSpPr>
        <p:spPr>
          <a:xfrm>
            <a:off x="5770800" y="3747960"/>
            <a:ext cx="6498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CRM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18" name="Google Shape;213;p26"/>
          <p:cNvSpPr/>
          <p:nvPr/>
        </p:nvSpPr>
        <p:spPr>
          <a:xfrm>
            <a:off x="5000760" y="4243320"/>
            <a:ext cx="2190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Customer relationships.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9" name="Google Shape;214;p26"/>
          <p:cNvSpPr/>
          <p:nvPr/>
        </p:nvSpPr>
        <p:spPr>
          <a:xfrm>
            <a:off x="9179280" y="3747960"/>
            <a:ext cx="13899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Analytics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0" name="Google Shape;215;p26"/>
          <p:cNvSpPr/>
          <p:nvPr/>
        </p:nvSpPr>
        <p:spPr>
          <a:xfrm>
            <a:off x="8850240" y="4243320"/>
            <a:ext cx="2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Data-driven decisions.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220;p27" descr="image.png"/>
          <p:cNvPicPr/>
          <p:nvPr/>
        </p:nvPicPr>
        <p:blipFill>
          <a:blip r:embed="rId1"/>
          <a:stretch/>
        </p:blipFill>
        <p:spPr>
          <a:xfrm>
            <a:off x="1762200" y="2443320"/>
            <a:ext cx="2857320" cy="2857320"/>
          </a:xfrm>
          <a:prstGeom prst="rect">
            <a:avLst/>
          </a:prstGeom>
          <a:ln w="0">
            <a:noFill/>
          </a:ln>
        </p:spPr>
      </p:pic>
      <p:sp>
        <p:nvSpPr>
          <p:cNvPr id="122" name="Google Shape;221;p27"/>
          <p:cNvSpPr/>
          <p:nvPr/>
        </p:nvSpPr>
        <p:spPr>
          <a:xfrm>
            <a:off x="2333520" y="3014640"/>
            <a:ext cx="1714320" cy="171432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Google Shape;222;p27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Marketing Budget Allocation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24" name="Google Shape;223;p27"/>
          <p:cNvSpPr/>
          <p:nvPr/>
        </p:nvSpPr>
        <p:spPr>
          <a:xfrm>
            <a:off x="6381720" y="3007440"/>
            <a:ext cx="5238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Digital Ads (50%)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25" name="Google Shape;224;p27"/>
          <p:cNvSpPr/>
          <p:nvPr/>
        </p:nvSpPr>
        <p:spPr>
          <a:xfrm>
            <a:off x="6381720" y="3611160"/>
            <a:ext cx="5238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Traditional (30%)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26" name="Google Shape;225;p27"/>
          <p:cNvSpPr/>
          <p:nvPr/>
        </p:nvSpPr>
        <p:spPr>
          <a:xfrm>
            <a:off x="6381720" y="4214880"/>
            <a:ext cx="5238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Events (20%)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230;p28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231;p28"/>
          <p:cNvSpPr/>
          <p:nvPr/>
        </p:nvSpPr>
        <p:spPr>
          <a:xfrm>
            <a:off x="571680" y="1976400"/>
            <a:ext cx="52002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Brand Identity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29" name="Google Shape;232;p28"/>
          <p:cNvSpPr/>
          <p:nvPr/>
        </p:nvSpPr>
        <p:spPr>
          <a:xfrm>
            <a:off x="571680" y="2862360"/>
            <a:ext cx="49525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Your brand is more than just a logo. It's the sum total of every interaction a customer has with your company.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0" name="Google Shape;233;p28"/>
          <p:cNvSpPr/>
          <p:nvPr/>
        </p:nvSpPr>
        <p:spPr>
          <a:xfrm>
            <a:off x="571680" y="3871800"/>
            <a:ext cx="49525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Visual consistency builds trust, while a distinct brand voice creates a memorable personality in a crowded marketplace.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238;p29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5238360" cy="2800080"/>
          </a:xfrm>
          <a:prstGeom prst="rect">
            <a:avLst/>
          </a:prstGeom>
          <a:ln w="0">
            <a:noFill/>
          </a:ln>
        </p:spPr>
      </p:pic>
      <p:pic>
        <p:nvPicPr>
          <p:cNvPr id="132" name="Google Shape;239;p29" descr="image.png"/>
          <p:cNvPicPr/>
          <p:nvPr/>
        </p:nvPicPr>
        <p:blipFill>
          <a:blip r:embed="rId2"/>
          <a:stretch/>
        </p:blipFill>
        <p:spPr>
          <a:xfrm>
            <a:off x="6381720" y="1457280"/>
            <a:ext cx="5238360" cy="2800080"/>
          </a:xfrm>
          <a:prstGeom prst="rect">
            <a:avLst/>
          </a:prstGeom>
          <a:ln w="0">
            <a:noFill/>
          </a:ln>
        </p:spPr>
      </p:pic>
      <p:sp>
        <p:nvSpPr>
          <p:cNvPr id="133" name="Google Shape;240;p29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vs Outbound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34" name="Google Shape;241;p29"/>
          <p:cNvSpPr/>
          <p:nvPr/>
        </p:nvSpPr>
        <p:spPr>
          <a:xfrm>
            <a:off x="866880" y="1752480"/>
            <a:ext cx="48801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(Pull)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5" name="Google Shape;242;p29"/>
          <p:cNvSpPr/>
          <p:nvPr/>
        </p:nvSpPr>
        <p:spPr>
          <a:xfrm>
            <a:off x="6676920" y="1752480"/>
            <a:ext cx="48801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97316"/>
                </a:solidFill>
                <a:latin typeface="Poppins SemiBold"/>
                <a:ea typeface="Poppins SemiBold"/>
              </a:rPr>
              <a:t>Outbound (Push)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6" name="Google Shape;243;p29"/>
          <p:cNvSpPr/>
          <p:nvPr/>
        </p:nvSpPr>
        <p:spPr>
          <a:xfrm>
            <a:off x="952560" y="230508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7" name="Google Shape;244;p29"/>
          <p:cNvSpPr/>
          <p:nvPr/>
        </p:nvSpPr>
        <p:spPr>
          <a:xfrm>
            <a:off x="1057320" y="230508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SEO &amp; Blogging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8" name="Google Shape;245;p29"/>
          <p:cNvSpPr/>
          <p:nvPr/>
        </p:nvSpPr>
        <p:spPr>
          <a:xfrm>
            <a:off x="952560" y="270504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9" name="Google Shape;246;p29"/>
          <p:cNvSpPr/>
          <p:nvPr/>
        </p:nvSpPr>
        <p:spPr>
          <a:xfrm>
            <a:off x="1057320" y="270504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Social Media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0" name="Google Shape;247;p29"/>
          <p:cNvSpPr/>
          <p:nvPr/>
        </p:nvSpPr>
        <p:spPr>
          <a:xfrm>
            <a:off x="952560" y="310500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1" name="Google Shape;248;p29"/>
          <p:cNvSpPr/>
          <p:nvPr/>
        </p:nvSpPr>
        <p:spPr>
          <a:xfrm>
            <a:off x="1057320" y="310500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Opt-in Email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2" name="Google Shape;249;p29"/>
          <p:cNvSpPr/>
          <p:nvPr/>
        </p:nvSpPr>
        <p:spPr>
          <a:xfrm>
            <a:off x="952560" y="350532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3" name="Google Shape;250;p29"/>
          <p:cNvSpPr/>
          <p:nvPr/>
        </p:nvSpPr>
        <p:spPr>
          <a:xfrm>
            <a:off x="1057320" y="350532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Attracts interested leads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4" name="Google Shape;251;p29"/>
          <p:cNvSpPr/>
          <p:nvPr/>
        </p:nvSpPr>
        <p:spPr>
          <a:xfrm>
            <a:off x="6762600" y="230508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5" name="Google Shape;252;p29"/>
          <p:cNvSpPr/>
          <p:nvPr/>
        </p:nvSpPr>
        <p:spPr>
          <a:xfrm>
            <a:off x="6867360" y="230508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Cold Calling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6" name="Google Shape;253;p29"/>
          <p:cNvSpPr/>
          <p:nvPr/>
        </p:nvSpPr>
        <p:spPr>
          <a:xfrm>
            <a:off x="6762600" y="270504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7" name="Google Shape;254;p29"/>
          <p:cNvSpPr/>
          <p:nvPr/>
        </p:nvSpPr>
        <p:spPr>
          <a:xfrm>
            <a:off x="6867360" y="270504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Display Ads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8" name="Google Shape;255;p29"/>
          <p:cNvSpPr/>
          <p:nvPr/>
        </p:nvSpPr>
        <p:spPr>
          <a:xfrm>
            <a:off x="6762600" y="310500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9" name="Google Shape;256;p29"/>
          <p:cNvSpPr/>
          <p:nvPr/>
        </p:nvSpPr>
        <p:spPr>
          <a:xfrm>
            <a:off x="6867360" y="310500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TV / Radio Commercials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0" name="Google Shape;257;p29"/>
          <p:cNvSpPr/>
          <p:nvPr/>
        </p:nvSpPr>
        <p:spPr>
          <a:xfrm>
            <a:off x="6762600" y="350532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1" name="Google Shape;258;p29"/>
          <p:cNvSpPr/>
          <p:nvPr/>
        </p:nvSpPr>
        <p:spPr>
          <a:xfrm>
            <a:off x="6867360" y="3505320"/>
            <a:ext cx="4457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Interrupts broad audience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63;p30" descr="image.png"/>
          <p:cNvPicPr/>
          <p:nvPr/>
        </p:nvPicPr>
        <p:blipFill>
          <a:blip r:embed="rId1"/>
          <a:stretch/>
        </p:blipFill>
        <p:spPr>
          <a:xfrm>
            <a:off x="571680" y="2709000"/>
            <a:ext cx="237600" cy="27576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264;p30" descr="image.png"/>
          <p:cNvPicPr/>
          <p:nvPr/>
        </p:nvPicPr>
        <p:blipFill>
          <a:blip r:embed="rId2"/>
          <a:stretch/>
        </p:blipFill>
        <p:spPr>
          <a:xfrm>
            <a:off x="571680" y="3312720"/>
            <a:ext cx="237600" cy="27576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265;p30" descr="image.png"/>
          <p:cNvPicPr/>
          <p:nvPr/>
        </p:nvPicPr>
        <p:blipFill>
          <a:blip r:embed="rId3"/>
          <a:stretch/>
        </p:blipFill>
        <p:spPr>
          <a:xfrm>
            <a:off x="571680" y="3916440"/>
            <a:ext cx="266400" cy="275760"/>
          </a:xfrm>
          <a:prstGeom prst="rect">
            <a:avLst/>
          </a:prstGeom>
          <a:ln w="0">
            <a:noFill/>
          </a:ln>
        </p:spPr>
      </p:pic>
      <p:pic>
        <p:nvPicPr>
          <p:cNvPr id="155" name="Google Shape;266;p30" descr="image.png"/>
          <p:cNvPicPr/>
          <p:nvPr/>
        </p:nvPicPr>
        <p:blipFill>
          <a:blip r:embed="rId4"/>
          <a:stretch/>
        </p:blipFill>
        <p:spPr>
          <a:xfrm>
            <a:off x="571680" y="4520520"/>
            <a:ext cx="237600" cy="275760"/>
          </a:xfrm>
          <a:prstGeom prst="rect">
            <a:avLst/>
          </a:prstGeom>
          <a:ln w="0">
            <a:noFill/>
          </a:ln>
        </p:spPr>
      </p:pic>
      <p:sp>
        <p:nvSpPr>
          <p:cNvPr id="156" name="Google Shape;267;p30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Social Media Mastery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57" name="Google Shape;268;p30"/>
          <p:cNvSpPr/>
          <p:nvPr/>
        </p:nvSpPr>
        <p:spPr>
          <a:xfrm>
            <a:off x="1143000" y="262944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B2B: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Focus on thought leadership and networking.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58" name="Google Shape;269;p30"/>
          <p:cNvSpPr/>
          <p:nvPr/>
        </p:nvSpPr>
        <p:spPr>
          <a:xfrm>
            <a:off x="1143000" y="323316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B2C: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Leverage high-quality visuals and stories.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59" name="Google Shape;270;p30"/>
          <p:cNvSpPr/>
          <p:nvPr/>
        </p:nvSpPr>
        <p:spPr>
          <a:xfrm>
            <a:off x="1143000" y="383688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Engagement: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Reply to comments; build community.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0" name="Google Shape;271;p30"/>
          <p:cNvSpPr/>
          <p:nvPr/>
        </p:nvSpPr>
        <p:spPr>
          <a:xfrm>
            <a:off x="1143000" y="444096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Metrics: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Track conversion rates, not just likes.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276;p31" descr="image.png"/>
          <p:cNvPicPr/>
          <p:nvPr/>
        </p:nvPicPr>
        <p:blipFill>
          <a:blip r:embed="rId1"/>
          <a:stretch/>
        </p:blipFill>
        <p:spPr>
          <a:xfrm>
            <a:off x="571680" y="4309920"/>
            <a:ext cx="1904760" cy="47592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277;p31" descr="image.png"/>
          <p:cNvPicPr/>
          <p:nvPr/>
        </p:nvPicPr>
        <p:blipFill>
          <a:blip r:embed="rId2"/>
          <a:stretch/>
        </p:blipFill>
        <p:spPr>
          <a:xfrm>
            <a:off x="3619440" y="4309920"/>
            <a:ext cx="1904760" cy="475920"/>
          </a:xfrm>
          <a:prstGeom prst="rect">
            <a:avLst/>
          </a:prstGeom>
          <a:ln w="0">
            <a:noFill/>
          </a:ln>
        </p:spPr>
      </p:pic>
      <p:pic>
        <p:nvPicPr>
          <p:cNvPr id="163" name="Google Shape;278;p31" descr="image.png"/>
          <p:cNvPicPr/>
          <p:nvPr/>
        </p:nvPicPr>
        <p:blipFill>
          <a:blip r:embed="rId3"/>
          <a:stretch/>
        </p:blipFill>
        <p:spPr>
          <a:xfrm>
            <a:off x="6667560" y="4309920"/>
            <a:ext cx="1904760" cy="475920"/>
          </a:xfrm>
          <a:prstGeom prst="rect">
            <a:avLst/>
          </a:prstGeom>
          <a:ln w="0">
            <a:noFill/>
          </a:ln>
        </p:spPr>
      </p:pic>
      <p:pic>
        <p:nvPicPr>
          <p:cNvPr id="164" name="Google Shape;279;p31" descr="image.png"/>
          <p:cNvPicPr/>
          <p:nvPr/>
        </p:nvPicPr>
        <p:blipFill>
          <a:blip r:embed="rId4"/>
          <a:stretch/>
        </p:blipFill>
        <p:spPr>
          <a:xfrm>
            <a:off x="9715680" y="4309920"/>
            <a:ext cx="1904760" cy="475920"/>
          </a:xfrm>
          <a:prstGeom prst="rect">
            <a:avLst/>
          </a:prstGeom>
          <a:ln w="0">
            <a:noFill/>
          </a:ln>
        </p:spPr>
      </p:pic>
      <p:sp>
        <p:nvSpPr>
          <p:cNvPr id="165" name="Google Shape;280;p31"/>
          <p:cNvSpPr/>
          <p:nvPr/>
        </p:nvSpPr>
        <p:spPr>
          <a:xfrm>
            <a:off x="571680" y="4043520"/>
            <a:ext cx="11048760" cy="3780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Google Shape;281;p31"/>
          <p:cNvSpPr/>
          <p:nvPr/>
        </p:nvSpPr>
        <p:spPr>
          <a:xfrm>
            <a:off x="1380960" y="3338640"/>
            <a:ext cx="285480" cy="28548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Google Shape;282;p31"/>
          <p:cNvSpPr/>
          <p:nvPr/>
        </p:nvSpPr>
        <p:spPr>
          <a:xfrm>
            <a:off x="4429080" y="3338640"/>
            <a:ext cx="285480" cy="28548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Google Shape;283;p31"/>
          <p:cNvSpPr/>
          <p:nvPr/>
        </p:nvSpPr>
        <p:spPr>
          <a:xfrm>
            <a:off x="7477200" y="3338640"/>
            <a:ext cx="285480" cy="28548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Google Shape;284;p31"/>
          <p:cNvSpPr/>
          <p:nvPr/>
        </p:nvSpPr>
        <p:spPr>
          <a:xfrm>
            <a:off x="10524960" y="3338640"/>
            <a:ext cx="285480" cy="28548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Google Shape;285;p31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Campaign Launch Roadmap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71" name="Google Shape;286;p31"/>
          <p:cNvSpPr/>
          <p:nvPr/>
        </p:nvSpPr>
        <p:spPr>
          <a:xfrm>
            <a:off x="571680" y="3814920"/>
            <a:ext cx="1904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1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2" name="Google Shape;287;p31"/>
          <p:cNvSpPr/>
          <p:nvPr/>
        </p:nvSpPr>
        <p:spPr>
          <a:xfrm>
            <a:off x="3619440" y="3814920"/>
            <a:ext cx="1904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2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3" name="Google Shape;288;p31"/>
          <p:cNvSpPr/>
          <p:nvPr/>
        </p:nvSpPr>
        <p:spPr>
          <a:xfrm>
            <a:off x="6667560" y="3814920"/>
            <a:ext cx="1904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3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4" name="Google Shape;289;p31"/>
          <p:cNvSpPr/>
          <p:nvPr/>
        </p:nvSpPr>
        <p:spPr>
          <a:xfrm>
            <a:off x="9715680" y="3814920"/>
            <a:ext cx="1904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4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0;p14"/>
          <p:cNvSpPr/>
          <p:nvPr/>
        </p:nvSpPr>
        <p:spPr>
          <a:xfrm>
            <a:off x="5524560" y="3567240"/>
            <a:ext cx="1142640" cy="3780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91;p14"/>
          <p:cNvSpPr/>
          <p:nvPr/>
        </p:nvSpPr>
        <p:spPr>
          <a:xfrm>
            <a:off x="3060720" y="2567160"/>
            <a:ext cx="607032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Presentation Agenda</a:t>
            </a:r>
            <a:endParaRPr b="0" lang="en-HK" sz="4200" spc="-1" strike="noStrike">
              <a:latin typeface="Arial"/>
            </a:endParaRPr>
          </a:p>
        </p:txBody>
      </p:sp>
      <p:sp>
        <p:nvSpPr>
          <p:cNvPr id="45" name="Google Shape;92;p14"/>
          <p:cNvSpPr/>
          <p:nvPr/>
        </p:nvSpPr>
        <p:spPr>
          <a:xfrm>
            <a:off x="2633760" y="3890880"/>
            <a:ext cx="6924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Overview of Strategy • Core Pillars • Digital Transformation • Future Trends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294;p32"/>
          <p:cNvGraphicFramePr/>
          <p:nvPr/>
        </p:nvGraphicFramePr>
        <p:xfrm>
          <a:off x="571680" y="2643120"/>
          <a:ext cx="11048760" cy="2457000"/>
        </p:xfrm>
        <a:graphic>
          <a:graphicData uri="http://schemas.openxmlformats.org/drawingml/2006/table">
            <a:tbl>
              <a:tblPr/>
              <a:tblGrid>
                <a:gridCol w="2248920"/>
                <a:gridCol w="4863240"/>
                <a:gridCol w="3936600"/>
              </a:tblGrid>
              <a:tr h="61416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Model</a:t>
                      </a:r>
                      <a:endParaRPr b="0" lang="en-HK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Pros</a:t>
                      </a:r>
                      <a:endParaRPr b="0" lang="en-HK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Cons</a:t>
                      </a:r>
                      <a:endParaRPr b="0" lang="en-HK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</a:tr>
              <a:tr h="61416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Subscription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Recurring revenue, predictability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High churn risk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1416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Freemium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Fast user acquisition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Low conversion rates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1452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One-Time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Large upfront cash flow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Need constant new sales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295;p32"/>
          <p:cNvSpPr/>
          <p:nvPr/>
        </p:nvSpPr>
        <p:spPr>
          <a:xfrm>
            <a:off x="571680" y="3914640"/>
            <a:ext cx="2248920" cy="900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Google Shape;296;p32"/>
          <p:cNvSpPr/>
          <p:nvPr/>
        </p:nvSpPr>
        <p:spPr>
          <a:xfrm>
            <a:off x="2820600" y="3914640"/>
            <a:ext cx="4862880" cy="900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Google Shape;297;p32"/>
          <p:cNvSpPr/>
          <p:nvPr/>
        </p:nvSpPr>
        <p:spPr>
          <a:xfrm>
            <a:off x="7683840" y="3914640"/>
            <a:ext cx="3936240" cy="900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Google Shape;298;p32"/>
          <p:cNvSpPr/>
          <p:nvPr/>
        </p:nvSpPr>
        <p:spPr>
          <a:xfrm>
            <a:off x="571680" y="4505400"/>
            <a:ext cx="2248920" cy="900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Google Shape;299;p32"/>
          <p:cNvSpPr/>
          <p:nvPr/>
        </p:nvSpPr>
        <p:spPr>
          <a:xfrm>
            <a:off x="2820600" y="4505400"/>
            <a:ext cx="4862880" cy="900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Google Shape;300;p32"/>
          <p:cNvSpPr/>
          <p:nvPr/>
        </p:nvSpPr>
        <p:spPr>
          <a:xfrm>
            <a:off x="7683840" y="4505400"/>
            <a:ext cx="3936240" cy="900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Google Shape;301;p32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Pricing Models</a:t>
            </a:r>
            <a:endParaRPr b="0" lang="en-HK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306;p33"/>
          <p:cNvSpPr/>
          <p:nvPr/>
        </p:nvSpPr>
        <p:spPr>
          <a:xfrm>
            <a:off x="1333440" y="2164320"/>
            <a:ext cx="9524520" cy="21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"Marketing is no longer about the stuff that you make, but about the stories you tell."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4" name="Google Shape;307;p33"/>
          <p:cNvSpPr/>
          <p:nvPr/>
        </p:nvSpPr>
        <p:spPr>
          <a:xfrm>
            <a:off x="1333440" y="4232880"/>
            <a:ext cx="952452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Seth Godin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312;p34" descr="image.png"/>
          <p:cNvPicPr/>
          <p:nvPr/>
        </p:nvPicPr>
        <p:blipFill>
          <a:blip r:embed="rId1"/>
          <a:stretch/>
        </p:blipFill>
        <p:spPr>
          <a:xfrm>
            <a:off x="4005360" y="2585880"/>
            <a:ext cx="4181040" cy="1685520"/>
          </a:xfrm>
          <a:prstGeom prst="rect">
            <a:avLst/>
          </a:prstGeom>
          <a:ln w="0">
            <a:noFill/>
          </a:ln>
        </p:spPr>
      </p:pic>
      <p:sp>
        <p:nvSpPr>
          <p:cNvPr id="186" name="Google Shape;313;p34"/>
          <p:cNvSpPr/>
          <p:nvPr/>
        </p:nvSpPr>
        <p:spPr>
          <a:xfrm>
            <a:off x="4400640" y="3062160"/>
            <a:ext cx="33901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8fafc"/>
                </a:solidFill>
                <a:latin typeface="Poppins"/>
                <a:ea typeface="Poppins"/>
              </a:rPr>
              <a:t>Global Reach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87" name="Google Shape;314;p34"/>
          <p:cNvSpPr/>
          <p:nvPr/>
        </p:nvSpPr>
        <p:spPr>
          <a:xfrm>
            <a:off x="4481640" y="3395520"/>
            <a:ext cx="3228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Connecting brands across borders.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319;p35"/>
          <p:cNvSpPr/>
          <p:nvPr/>
        </p:nvSpPr>
        <p:spPr>
          <a:xfrm>
            <a:off x="4020840" y="2383200"/>
            <a:ext cx="415008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Questions?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189" name="Google Shape;320;p35"/>
          <p:cNvSpPr/>
          <p:nvPr/>
        </p:nvSpPr>
        <p:spPr>
          <a:xfrm>
            <a:off x="4781520" y="3327840"/>
            <a:ext cx="26287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Thank you for your time.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90" name="Google Shape;321;p35"/>
          <p:cNvSpPr/>
          <p:nvPr/>
        </p:nvSpPr>
        <p:spPr>
          <a:xfrm>
            <a:off x="4867200" y="4074480"/>
            <a:ext cx="2457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97316"/>
                </a:solidFill>
                <a:latin typeface="Inter"/>
                <a:ea typeface="Inter"/>
              </a:rPr>
              <a:t>contact@marketingpros.co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326;p36" descr="image.png"/>
          <p:cNvPicPr/>
          <p:nvPr/>
        </p:nvPicPr>
        <p:blipFill>
          <a:blip r:embed="rId1"/>
          <a:stretch/>
        </p:blipFill>
        <p:spPr>
          <a:xfrm>
            <a:off x="571680" y="1606680"/>
            <a:ext cx="856800" cy="475920"/>
          </a:xfrm>
          <a:prstGeom prst="rect">
            <a:avLst/>
          </a:prstGeom>
          <a:ln w="0">
            <a:noFill/>
          </a:ln>
        </p:spPr>
      </p:pic>
      <p:pic>
        <p:nvPicPr>
          <p:cNvPr id="192" name="Google Shape;327;p36" descr="image.png"/>
          <p:cNvPicPr/>
          <p:nvPr/>
        </p:nvPicPr>
        <p:blipFill>
          <a:blip r:embed="rId2"/>
          <a:stretch/>
        </p:blipFill>
        <p:spPr>
          <a:xfrm>
            <a:off x="571680" y="2391480"/>
            <a:ext cx="856800" cy="475920"/>
          </a:xfrm>
          <a:prstGeom prst="rect">
            <a:avLst/>
          </a:prstGeom>
          <a:ln w="0">
            <a:noFill/>
          </a:ln>
        </p:spPr>
      </p:pic>
      <p:pic>
        <p:nvPicPr>
          <p:cNvPr id="193" name="Google Shape;328;p36" descr="image.png"/>
          <p:cNvPicPr/>
          <p:nvPr/>
        </p:nvPicPr>
        <p:blipFill>
          <a:blip r:embed="rId3"/>
          <a:stretch/>
        </p:blipFill>
        <p:spPr>
          <a:xfrm>
            <a:off x="571680" y="3176280"/>
            <a:ext cx="856800" cy="475920"/>
          </a:xfrm>
          <a:prstGeom prst="rect">
            <a:avLst/>
          </a:prstGeom>
          <a:ln w="0">
            <a:noFill/>
          </a:ln>
        </p:spPr>
      </p:pic>
      <p:pic>
        <p:nvPicPr>
          <p:cNvPr id="194" name="Google Shape;329;p36" descr="image.png"/>
          <p:cNvPicPr/>
          <p:nvPr/>
        </p:nvPicPr>
        <p:blipFill>
          <a:blip r:embed="rId4"/>
          <a:stretch/>
        </p:blipFill>
        <p:spPr>
          <a:xfrm>
            <a:off x="571680" y="4060080"/>
            <a:ext cx="856800" cy="475920"/>
          </a:xfrm>
          <a:prstGeom prst="rect">
            <a:avLst/>
          </a:prstGeom>
          <a:ln w="0">
            <a:noFill/>
          </a:ln>
        </p:spPr>
      </p:pic>
      <p:pic>
        <p:nvPicPr>
          <p:cNvPr id="195" name="Google Shape;330;p36" descr="image.png"/>
          <p:cNvPicPr/>
          <p:nvPr/>
        </p:nvPicPr>
        <p:blipFill>
          <a:blip r:embed="rId5"/>
          <a:stretch/>
        </p:blipFill>
        <p:spPr>
          <a:xfrm>
            <a:off x="571680" y="4943880"/>
            <a:ext cx="856800" cy="475920"/>
          </a:xfrm>
          <a:prstGeom prst="rect">
            <a:avLst/>
          </a:prstGeom>
          <a:ln w="0">
            <a:noFill/>
          </a:ln>
        </p:spPr>
      </p:pic>
      <p:pic>
        <p:nvPicPr>
          <p:cNvPr id="196" name="Google Shape;331;p36" descr="image.png"/>
          <p:cNvPicPr/>
          <p:nvPr/>
        </p:nvPicPr>
        <p:blipFill>
          <a:blip r:embed="rId6"/>
          <a:stretch/>
        </p:blipFill>
        <p:spPr>
          <a:xfrm>
            <a:off x="571680" y="582768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197" name="Google Shape;332;p36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98" name="Google Shape;333;p36"/>
          <p:cNvSpPr/>
          <p:nvPr/>
        </p:nvSpPr>
        <p:spPr>
          <a:xfrm>
            <a:off x="571680" y="145728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Google Shape;334;p36"/>
          <p:cNvSpPr/>
          <p:nvPr/>
        </p:nvSpPr>
        <p:spPr>
          <a:xfrm>
            <a:off x="571680" y="224208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Google Shape;335;p36"/>
          <p:cNvSpPr/>
          <p:nvPr/>
        </p:nvSpPr>
        <p:spPr>
          <a:xfrm>
            <a:off x="571680" y="302688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336;p36"/>
          <p:cNvSpPr/>
          <p:nvPr/>
        </p:nvSpPr>
        <p:spPr>
          <a:xfrm>
            <a:off x="571680" y="381168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7;p36"/>
          <p:cNvSpPr/>
          <p:nvPr/>
        </p:nvSpPr>
        <p:spPr>
          <a:xfrm>
            <a:off x="571680" y="479448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8;p36"/>
          <p:cNvSpPr/>
          <p:nvPr/>
        </p:nvSpPr>
        <p:spPr>
          <a:xfrm>
            <a:off x="571680" y="2232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9;p36"/>
          <p:cNvSpPr/>
          <p:nvPr/>
        </p:nvSpPr>
        <p:spPr>
          <a:xfrm>
            <a:off x="571680" y="2232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40;p36"/>
          <p:cNvSpPr/>
          <p:nvPr/>
        </p:nvSpPr>
        <p:spPr>
          <a:xfrm>
            <a:off x="571680" y="3017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41;p36"/>
          <p:cNvSpPr/>
          <p:nvPr/>
        </p:nvSpPr>
        <p:spPr>
          <a:xfrm>
            <a:off x="571680" y="3017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342;p36"/>
          <p:cNvSpPr/>
          <p:nvPr/>
        </p:nvSpPr>
        <p:spPr>
          <a:xfrm>
            <a:off x="571680" y="380196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Google Shape;343;p36"/>
          <p:cNvSpPr/>
          <p:nvPr/>
        </p:nvSpPr>
        <p:spPr>
          <a:xfrm>
            <a:off x="571680" y="380196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Google Shape;344;p36"/>
          <p:cNvSpPr/>
          <p:nvPr/>
        </p:nvSpPr>
        <p:spPr>
          <a:xfrm>
            <a:off x="571680" y="47851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Google Shape;345;p36"/>
          <p:cNvSpPr/>
          <p:nvPr/>
        </p:nvSpPr>
        <p:spPr>
          <a:xfrm>
            <a:off x="571680" y="47851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Google Shape;346;p36"/>
          <p:cNvSpPr/>
          <p:nvPr/>
        </p:nvSpPr>
        <p:spPr>
          <a:xfrm>
            <a:off x="571680" y="55699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347;p36"/>
          <p:cNvSpPr/>
          <p:nvPr/>
        </p:nvSpPr>
        <p:spPr>
          <a:xfrm>
            <a:off x="571680" y="55699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348;p36"/>
          <p:cNvSpPr/>
          <p:nvPr/>
        </p:nvSpPr>
        <p:spPr>
          <a:xfrm>
            <a:off x="1666800" y="160020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https://5cc2b83c.delivery.rocketcdn.me/app/uploads/qualitative-study-focus-group-group-conversations.jpg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14" name="Google Shape;349;p36"/>
          <p:cNvSpPr/>
          <p:nvPr/>
        </p:nvSpPr>
        <p:spPr>
          <a:xfrm>
            <a:off x="1666800" y="18460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www.intotheminds.com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15" name="Google Shape;350;p36"/>
          <p:cNvSpPr/>
          <p:nvPr/>
        </p:nvSpPr>
        <p:spPr>
          <a:xfrm>
            <a:off x="1666800" y="238500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https://mojostumer.com/wp-content/uploads/2022/07/RealmB.jpeg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16" name="Google Shape;351;p36"/>
          <p:cNvSpPr/>
          <p:nvPr/>
        </p:nvSpPr>
        <p:spPr>
          <a:xfrm>
            <a:off x="1666800" y="263052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mojostumer.com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17" name="Google Shape;352;p36"/>
          <p:cNvSpPr/>
          <p:nvPr/>
        </p:nvSpPr>
        <p:spPr>
          <a:xfrm>
            <a:off x="1666800" y="316980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https://www.een.com/wp-content/uploads/2017/03/Server-room-interior-grdt.jpg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18" name="Google Shape;353;p36"/>
          <p:cNvSpPr/>
          <p:nvPr/>
        </p:nvSpPr>
        <p:spPr>
          <a:xfrm>
            <a:off x="1666800" y="341532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www.een.com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19" name="Google Shape;354;p36"/>
          <p:cNvSpPr/>
          <p:nvPr/>
        </p:nvSpPr>
        <p:spPr>
          <a:xfrm>
            <a:off x="1666800" y="395460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https://media.istockphoto.com/id/1442992106/photo/call-center-telemarketing-or-black-woman-support-consultant-portrait-for-crm-ecommerce-help.jpg?s=612x612&amp;w=0&amp;k=20&amp;c=cJWZhRr8oGD6d8E0rHIyYDpnaddZ3an1fZv47oSsSao=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0" name="Google Shape;355;p36"/>
          <p:cNvSpPr/>
          <p:nvPr/>
        </p:nvSpPr>
        <p:spPr>
          <a:xfrm>
            <a:off x="1666800" y="43984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www.istockphoto.com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1" name="Google Shape;356;p36"/>
          <p:cNvSpPr/>
          <p:nvPr/>
        </p:nvSpPr>
        <p:spPr>
          <a:xfrm>
            <a:off x="1666800" y="493740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https://images.stockcake.com/public/0/6/5/0652801f-e553-48a7-aa08-b8f6f9a7d8ff_large/team-brainstorming-session-stockcake.jpg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2" name="Google Shape;357;p36"/>
          <p:cNvSpPr/>
          <p:nvPr/>
        </p:nvSpPr>
        <p:spPr>
          <a:xfrm>
            <a:off x="1666800" y="518292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stockcake.com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3" name="Google Shape;358;p36"/>
          <p:cNvSpPr/>
          <p:nvPr/>
        </p:nvSpPr>
        <p:spPr>
          <a:xfrm>
            <a:off x="1666800" y="572220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https://static.vecteezy.com/system/resources/previews/057/310/136/non_2x/modern-abstract-background-with-fluid-organic-shapes-and-bright-colors-perfect-for-graphic-design-branding-web-design-social-media-posters-digital-art-and-creative-visual-projects-vector.jpg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4" name="Google Shape;359;p36"/>
          <p:cNvSpPr/>
          <p:nvPr/>
        </p:nvSpPr>
        <p:spPr>
          <a:xfrm>
            <a:off x="1666800" y="61660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364;p37" descr="image.png"/>
          <p:cNvPicPr/>
          <p:nvPr/>
        </p:nvPicPr>
        <p:blipFill>
          <a:blip r:embed="rId1"/>
          <a:stretch/>
        </p:blipFill>
        <p:spPr>
          <a:xfrm>
            <a:off x="571680" y="36338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26" name="Google Shape;365;p37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27" name="Google Shape;366;p37"/>
          <p:cNvSpPr/>
          <p:nvPr/>
        </p:nvSpPr>
        <p:spPr>
          <a:xfrm>
            <a:off x="1666800" y="352800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https://static.vecteezy.com/system/resources/thumbnails/066/554/274/small/global-network-connections-visualized-through-a-dark-world-map-with-glowing-nodes-and-lines-representing-data-flow-photo.jpg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8" name="Google Shape;367;p37"/>
          <p:cNvSpPr/>
          <p:nvPr/>
        </p:nvSpPr>
        <p:spPr>
          <a:xfrm>
            <a:off x="1666800" y="39718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01;p16" descr="image.png"/>
          <p:cNvPicPr/>
          <p:nvPr/>
        </p:nvPicPr>
        <p:blipFill>
          <a:blip r:embed="rId1"/>
          <a:stretch/>
        </p:blipFill>
        <p:spPr>
          <a:xfrm>
            <a:off x="571680" y="2652840"/>
            <a:ext cx="2547720" cy="2437920"/>
          </a:xfrm>
          <a:prstGeom prst="rect">
            <a:avLst/>
          </a:prstGeom>
          <a:ln w="0">
            <a:noFill/>
          </a:ln>
        </p:spPr>
      </p:pic>
      <p:pic>
        <p:nvPicPr>
          <p:cNvPr id="47" name="Google Shape;102;p16" descr="image.png"/>
          <p:cNvPicPr/>
          <p:nvPr/>
        </p:nvPicPr>
        <p:blipFill>
          <a:blip r:embed="rId2"/>
          <a:stretch/>
        </p:blipFill>
        <p:spPr>
          <a:xfrm>
            <a:off x="3405240" y="2652840"/>
            <a:ext cx="2547720" cy="243792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103;p16" descr="image.png"/>
          <p:cNvPicPr/>
          <p:nvPr/>
        </p:nvPicPr>
        <p:blipFill>
          <a:blip r:embed="rId3"/>
          <a:stretch/>
        </p:blipFill>
        <p:spPr>
          <a:xfrm>
            <a:off x="6238800" y="2652840"/>
            <a:ext cx="2547720" cy="2437920"/>
          </a:xfrm>
          <a:prstGeom prst="rect">
            <a:avLst/>
          </a:prstGeom>
          <a:ln w="0">
            <a:noFill/>
          </a:ln>
        </p:spPr>
      </p:pic>
      <p:pic>
        <p:nvPicPr>
          <p:cNvPr id="49" name="Google Shape;104;p16" descr="image.png"/>
          <p:cNvPicPr/>
          <p:nvPr/>
        </p:nvPicPr>
        <p:blipFill>
          <a:blip r:embed="rId4"/>
          <a:stretch/>
        </p:blipFill>
        <p:spPr>
          <a:xfrm>
            <a:off x="9072720" y="2652840"/>
            <a:ext cx="2547720" cy="243792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105;p16" descr="image.png"/>
          <p:cNvPicPr/>
          <p:nvPr/>
        </p:nvPicPr>
        <p:blipFill>
          <a:blip r:embed="rId5"/>
          <a:stretch/>
        </p:blipFill>
        <p:spPr>
          <a:xfrm>
            <a:off x="1559880" y="2948040"/>
            <a:ext cx="571320" cy="45684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106;p16" descr="image.png"/>
          <p:cNvPicPr/>
          <p:nvPr/>
        </p:nvPicPr>
        <p:blipFill>
          <a:blip r:embed="rId6"/>
          <a:stretch/>
        </p:blipFill>
        <p:spPr>
          <a:xfrm>
            <a:off x="4479120" y="2948040"/>
            <a:ext cx="399600" cy="45684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107;p16" descr="image.png"/>
          <p:cNvPicPr/>
          <p:nvPr/>
        </p:nvPicPr>
        <p:blipFill>
          <a:blip r:embed="rId7"/>
          <a:stretch/>
        </p:blipFill>
        <p:spPr>
          <a:xfrm>
            <a:off x="7255800" y="2948040"/>
            <a:ext cx="514080" cy="45684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108;p16" descr="image.png"/>
          <p:cNvPicPr/>
          <p:nvPr/>
        </p:nvPicPr>
        <p:blipFill>
          <a:blip r:embed="rId8"/>
          <a:stretch/>
        </p:blipFill>
        <p:spPr>
          <a:xfrm>
            <a:off x="10117800" y="294804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54" name="Google Shape;109;p16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Core Marketing Pillars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55" name="Google Shape;110;p16"/>
          <p:cNvSpPr/>
          <p:nvPr/>
        </p:nvSpPr>
        <p:spPr>
          <a:xfrm>
            <a:off x="1260360" y="3595680"/>
            <a:ext cx="11696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Product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56" name="Google Shape;111;p16"/>
          <p:cNvSpPr/>
          <p:nvPr/>
        </p:nvSpPr>
        <p:spPr>
          <a:xfrm>
            <a:off x="866880" y="4091040"/>
            <a:ext cx="1956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Solving a specific customer problem.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57" name="Google Shape;112;p16"/>
          <p:cNvSpPr/>
          <p:nvPr/>
        </p:nvSpPr>
        <p:spPr>
          <a:xfrm>
            <a:off x="4314240" y="3595680"/>
            <a:ext cx="7297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Price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58" name="Google Shape;113;p16"/>
          <p:cNvSpPr/>
          <p:nvPr/>
        </p:nvSpPr>
        <p:spPr>
          <a:xfrm>
            <a:off x="3700440" y="4091040"/>
            <a:ext cx="1956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Value-based and competitive costing.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59" name="Google Shape;114;p16"/>
          <p:cNvSpPr/>
          <p:nvPr/>
        </p:nvSpPr>
        <p:spPr>
          <a:xfrm>
            <a:off x="7102800" y="3595680"/>
            <a:ext cx="8197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Place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60" name="Google Shape;115;p16"/>
          <p:cNvSpPr/>
          <p:nvPr/>
        </p:nvSpPr>
        <p:spPr>
          <a:xfrm>
            <a:off x="6534000" y="4091040"/>
            <a:ext cx="1956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Distribution channels and logistics.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1" name="Google Shape;116;p16"/>
          <p:cNvSpPr/>
          <p:nvPr/>
        </p:nvSpPr>
        <p:spPr>
          <a:xfrm>
            <a:off x="9576360" y="3595680"/>
            <a:ext cx="15397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Promotion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62" name="Google Shape;117;p16"/>
          <p:cNvSpPr/>
          <p:nvPr/>
        </p:nvSpPr>
        <p:spPr>
          <a:xfrm>
            <a:off x="9367920" y="4091040"/>
            <a:ext cx="1956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Communication and advertising mix.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22;p17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5280" cy="4285800"/>
          </a:xfrm>
          <a:prstGeom prst="rect">
            <a:avLst/>
          </a:prstGeom>
          <a:ln w="0">
            <a:noFill/>
          </a:ln>
        </p:spPr>
      </p:pic>
      <p:pic>
        <p:nvPicPr>
          <p:cNvPr id="64" name="Google Shape;123;p17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5280" cy="4285800"/>
          </a:xfrm>
          <a:prstGeom prst="rect">
            <a:avLst/>
          </a:prstGeom>
          <a:ln w="0">
            <a:noFill/>
          </a:ln>
        </p:spPr>
      </p:pic>
      <p:sp>
        <p:nvSpPr>
          <p:cNvPr id="65" name="Google Shape;124;p17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Understanding Consumers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66" name="Google Shape;125;p17"/>
          <p:cNvSpPr/>
          <p:nvPr/>
        </p:nvSpPr>
        <p:spPr>
          <a:xfrm>
            <a:off x="571680" y="2862360"/>
            <a:ext cx="576648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Effective marketing begins with deep empathy. It's not just about demographics; it's about psychographics—understanding the motivations, pain points, and desires that drive behavior.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7" name="Google Shape;126;p17"/>
          <p:cNvSpPr/>
          <p:nvPr/>
        </p:nvSpPr>
        <p:spPr>
          <a:xfrm>
            <a:off x="571680" y="4176720"/>
            <a:ext cx="57664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Utilizing focus groups and data analytics allows us to bridge the gap between business goals and human needs.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131;p18" descr="image.png"/>
          <p:cNvPicPr/>
          <p:nvPr/>
        </p:nvPicPr>
        <p:blipFill>
          <a:blip r:embed="rId1"/>
          <a:stretch/>
        </p:blipFill>
        <p:spPr>
          <a:xfrm>
            <a:off x="571680" y="2443320"/>
            <a:ext cx="3492360" cy="2857320"/>
          </a:xfrm>
          <a:prstGeom prst="rect">
            <a:avLst/>
          </a:prstGeom>
          <a:ln w="0">
            <a:noFill/>
          </a:ln>
        </p:spPr>
      </p:pic>
      <p:pic>
        <p:nvPicPr>
          <p:cNvPr id="69" name="Google Shape;132;p18" descr="image.png"/>
          <p:cNvPicPr/>
          <p:nvPr/>
        </p:nvPicPr>
        <p:blipFill>
          <a:blip r:embed="rId2"/>
          <a:stretch/>
        </p:blipFill>
        <p:spPr>
          <a:xfrm>
            <a:off x="4349880" y="2443320"/>
            <a:ext cx="3492360" cy="2857320"/>
          </a:xfrm>
          <a:prstGeom prst="rect">
            <a:avLst/>
          </a:prstGeom>
          <a:ln w="0">
            <a:noFill/>
          </a:ln>
        </p:spPr>
      </p:pic>
      <p:pic>
        <p:nvPicPr>
          <p:cNvPr id="70" name="Google Shape;133;p18" descr="image.png"/>
          <p:cNvPicPr/>
          <p:nvPr/>
        </p:nvPicPr>
        <p:blipFill>
          <a:blip r:embed="rId3"/>
          <a:stretch/>
        </p:blipFill>
        <p:spPr>
          <a:xfrm>
            <a:off x="8128080" y="2443320"/>
            <a:ext cx="3492360" cy="2857320"/>
          </a:xfrm>
          <a:prstGeom prst="rect">
            <a:avLst/>
          </a:prstGeom>
          <a:ln w="0">
            <a:noFill/>
          </a:ln>
        </p:spPr>
      </p:pic>
      <p:sp>
        <p:nvSpPr>
          <p:cNvPr id="71" name="Google Shape;134;p18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Competitive Landscape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72" name="Google Shape;135;p18"/>
          <p:cNvSpPr/>
          <p:nvPr/>
        </p:nvSpPr>
        <p:spPr>
          <a:xfrm>
            <a:off x="571680" y="4710240"/>
            <a:ext cx="3492360" cy="59004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Google Shape;136;p18"/>
          <p:cNvSpPr/>
          <p:nvPr/>
        </p:nvSpPr>
        <p:spPr>
          <a:xfrm>
            <a:off x="714240" y="4853160"/>
            <a:ext cx="3206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Retail &amp; Physical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4" name="Google Shape;137;p18"/>
          <p:cNvSpPr/>
          <p:nvPr/>
        </p:nvSpPr>
        <p:spPr>
          <a:xfrm>
            <a:off x="4349880" y="4710240"/>
            <a:ext cx="3492360" cy="59004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Google Shape;138;p18"/>
          <p:cNvSpPr/>
          <p:nvPr/>
        </p:nvSpPr>
        <p:spPr>
          <a:xfrm>
            <a:off x="4492800" y="4853160"/>
            <a:ext cx="3206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Tech &amp; Infrastructure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6" name="Google Shape;139;p18"/>
          <p:cNvSpPr/>
          <p:nvPr/>
        </p:nvSpPr>
        <p:spPr>
          <a:xfrm>
            <a:off x="8128080" y="4710240"/>
            <a:ext cx="3492360" cy="59004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Google Shape;140;p18"/>
          <p:cNvSpPr/>
          <p:nvPr/>
        </p:nvSpPr>
        <p:spPr>
          <a:xfrm>
            <a:off x="8271000" y="4853160"/>
            <a:ext cx="3206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Service &amp; Support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145;p19"/>
          <p:cNvSpPr/>
          <p:nvPr/>
        </p:nvSpPr>
        <p:spPr>
          <a:xfrm>
            <a:off x="1333440" y="1866960"/>
            <a:ext cx="9524520" cy="21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"The aim of marketing is to know and understand the customer so well the product or service fits him and sells itself."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79" name="Google Shape;146;p19"/>
          <p:cNvSpPr/>
          <p:nvPr/>
        </p:nvSpPr>
        <p:spPr>
          <a:xfrm>
            <a:off x="1333440" y="4904280"/>
            <a:ext cx="952452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Peter Drucker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151;p20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760" cy="482868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152;p20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 Growth Trends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82" name="Google Shape;153;p20"/>
          <p:cNvSpPr/>
          <p:nvPr/>
        </p:nvSpPr>
        <p:spPr>
          <a:xfrm>
            <a:off x="571680" y="5679000"/>
            <a:ext cx="110487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Consistent upward trajectory in digital adoption over the last 5 years.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8;p21" descr="image.png"/>
          <p:cNvPicPr/>
          <p:nvPr/>
        </p:nvPicPr>
        <p:blipFill>
          <a:blip r:embed="rId1"/>
          <a:stretch/>
        </p:blipFill>
        <p:spPr>
          <a:xfrm>
            <a:off x="571680" y="4525200"/>
            <a:ext cx="380520" cy="266400"/>
          </a:xfrm>
          <a:prstGeom prst="rect">
            <a:avLst/>
          </a:prstGeom>
          <a:ln w="0">
            <a:noFill/>
          </a:ln>
        </p:spPr>
      </p:pic>
      <p:pic>
        <p:nvPicPr>
          <p:cNvPr id="84" name="Google Shape;159;p21" descr="image.png"/>
          <p:cNvPicPr/>
          <p:nvPr/>
        </p:nvPicPr>
        <p:blipFill>
          <a:blip r:embed="rId2"/>
          <a:stretch/>
        </p:blipFill>
        <p:spPr>
          <a:xfrm>
            <a:off x="571680" y="2709000"/>
            <a:ext cx="304560" cy="27576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160;p21" descr="image.png"/>
          <p:cNvPicPr/>
          <p:nvPr/>
        </p:nvPicPr>
        <p:blipFill>
          <a:blip r:embed="rId3"/>
          <a:stretch/>
        </p:blipFill>
        <p:spPr>
          <a:xfrm>
            <a:off x="571680" y="3312720"/>
            <a:ext cx="266400" cy="275760"/>
          </a:xfrm>
          <a:prstGeom prst="rect">
            <a:avLst/>
          </a:prstGeom>
          <a:ln w="0">
            <a:noFill/>
          </a:ln>
        </p:spPr>
      </p:pic>
      <p:pic>
        <p:nvPicPr>
          <p:cNvPr id="86" name="Google Shape;161;p21" descr="image.png"/>
          <p:cNvPicPr/>
          <p:nvPr/>
        </p:nvPicPr>
        <p:blipFill>
          <a:blip r:embed="rId4"/>
          <a:stretch/>
        </p:blipFill>
        <p:spPr>
          <a:xfrm>
            <a:off x="571680" y="3916440"/>
            <a:ext cx="266400" cy="27576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162;p21"/>
          <p:cNvSpPr/>
          <p:nvPr/>
        </p:nvSpPr>
        <p:spPr>
          <a:xfrm>
            <a:off x="571680" y="571680"/>
            <a:ext cx="116010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Effective Communication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88" name="Google Shape;163;p21"/>
          <p:cNvSpPr/>
          <p:nvPr/>
        </p:nvSpPr>
        <p:spPr>
          <a:xfrm>
            <a:off x="1143000" y="262944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Clarity: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Avoid jargon; speak the customer's language.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89" name="Google Shape;164;p21"/>
          <p:cNvSpPr/>
          <p:nvPr/>
        </p:nvSpPr>
        <p:spPr>
          <a:xfrm>
            <a:off x="1143000" y="323316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Consistency: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Maintain a unified voice across all channels.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0" name="Google Shape;165;p21"/>
          <p:cNvSpPr/>
          <p:nvPr/>
        </p:nvSpPr>
        <p:spPr>
          <a:xfrm>
            <a:off x="1143000" y="383688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Relevance: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Tailor messages to specific audience segments.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1" name="Google Shape;166;p21"/>
          <p:cNvSpPr/>
          <p:nvPr/>
        </p:nvSpPr>
        <p:spPr>
          <a:xfrm>
            <a:off x="1143000" y="4440960"/>
            <a:ext cx="104770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Timing: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Deliver the message when they are ready to buy.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2026-01-06T16:09:50Z</dcterms:modified>
  <cp:revision>1</cp:revision>
  <dc:subject/>
  <dc:title/>
</cp:coreProperties>
</file>