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57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8.png" ContentType="image/png"/>
  <Override PartName="/ppt/media/image5.png" ContentType="image/png"/>
  <Override PartName="/ppt/media/image35.png" ContentType="image/png"/>
  <Override PartName="/ppt/media/image10.png" ContentType="image/png"/>
  <Override PartName="/ppt/media/image1.jpeg" ContentType="image/jpeg"/>
  <Override PartName="/ppt/media/image47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27.png" ContentType="image/png"/>
  <Override PartName="/ppt/media/image4.png" ContentType="image/png"/>
  <Override PartName="/ppt/media/image29.png" ContentType="image/png"/>
  <Override PartName="/ppt/media/image45.png" ContentType="image/png"/>
  <Override PartName="/ppt/media/image46.png" ContentType="image/png"/>
  <Override PartName="/ppt/media/image50.png" ContentType="image/png"/>
  <Override PartName="/ppt/media/image13.png" ContentType="image/png"/>
  <Override PartName="/ppt/media/image11.png" ContentType="image/png"/>
  <Override PartName="/ppt/media/image48.png" ContentType="image/png"/>
  <Override PartName="/ppt/media/image51.png" ContentType="image/png"/>
  <Override PartName="/ppt/media/image52.png" ContentType="image/png"/>
  <Override PartName="/ppt/media/image41.png" ContentType="image/png"/>
  <Override PartName="/ppt/media/image53.png" ContentType="image/png"/>
  <Override PartName="/ppt/media/image42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44.png" ContentType="image/png"/>
  <Override PartName="/ppt/media/image56.png" ContentType="image/png"/>
  <Override PartName="/ppt/media/image40.png" ContentType="image/png"/>
  <Override PartName="/ppt/media/image31.png" ContentType="image/png"/>
  <Override PartName="/ppt/media/image30.png" ContentType="image/png"/>
  <Override PartName="/ppt/media/image39.png" ContentType="image/png"/>
  <Override PartName="/ppt/media/image9.png" ContentType="image/png"/>
  <Override PartName="/ppt/media/image38.png" ContentType="image/png"/>
  <Override PartName="/ppt/media/image8.png" ContentType="image/png"/>
  <Override PartName="/ppt/media/image49.png" ContentType="image/png"/>
  <Override PartName="/ppt/media/image12.png" ContentType="image/png"/>
  <Override PartName="/ppt/media/image34.jpeg" ContentType="image/jpeg"/>
  <Override PartName="/ppt/media/image37.png" ContentType="image/png"/>
  <Override PartName="/ppt/media/image7.png" ContentType="image/png"/>
  <Override PartName="/ppt/media/image6.png" ContentType="image/png"/>
  <Override PartName="/ppt/media/image36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13D8D6F-59C7-4CFE-AC3A-878CC49EE7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052C3E7-59C6-42C2-9014-F3EDDE2F3D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90416F-FDD5-451B-926F-CB2F2B38B0F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99E324-19A6-4035-804E-B711B571675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AA66AA-6B94-4B5F-B8C5-BB85841A33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4479BF-5AEE-4756-9E4B-A84EA53B08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03F6926-496A-463A-B1E4-015D9B2F3C3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64EDFD-F534-483F-8F41-F0050595DD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C35CA98-6D11-4B81-8D06-D6992EF3E1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E508AC-400D-4EC2-89E7-277CA22793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4456E3-ECAB-4C08-BC2A-5D934B7578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HK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HK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74C3F7-4BBA-4A6C-B4B7-74AC35EF81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HK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6388EA6-507A-465D-9F42-2E56D573BFD2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HK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HK" sz="1400" spc="-1" strike="noStrike">
                <a:latin typeface="Times New Roman"/>
              </a:defRPr>
            </a:lvl1pPr>
          </a:lstStyle>
          <a:p>
            <a:r>
              <a:rPr b="0" lang="en-HK" sz="1400" spc="-1" strike="noStrike">
                <a:latin typeface="Times New Roman"/>
              </a:rPr>
              <a:t>&lt;date/time&gt;</a:t>
            </a:r>
            <a:endParaRPr b="0" lang="en-HK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HK" sz="4400" spc="-1" strike="noStrike">
                <a:latin typeface="Arial"/>
              </a:rPr>
              <a:t>Click to edit the title text format</a:t>
            </a:r>
            <a:endParaRPr b="0" lang="en-HK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3200" spc="-1" strike="noStrike">
                <a:latin typeface="Arial"/>
              </a:rPr>
              <a:t>Click to edit the outline text format</a:t>
            </a:r>
            <a:endParaRPr b="0" lang="en-H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800" spc="-1" strike="noStrike">
                <a:latin typeface="Arial"/>
              </a:rPr>
              <a:t>Second Outline Level</a:t>
            </a:r>
            <a:endParaRPr b="0" lang="en-H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400" spc="-1" strike="noStrike">
                <a:latin typeface="Arial"/>
              </a:rPr>
              <a:t>Third Outline Level</a:t>
            </a:r>
            <a:endParaRPr b="0" lang="en-H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HK" sz="2000" spc="-1" strike="noStrike">
                <a:latin typeface="Arial"/>
              </a:rPr>
              <a:t>Fourth Outline Level</a:t>
            </a:r>
            <a:endParaRPr b="0" lang="en-H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Fifth Outline Level</a:t>
            </a:r>
            <a:endParaRPr b="0" lang="en-H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Sixth Outline Level</a:t>
            </a:r>
            <a:endParaRPr b="0" lang="en-H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HK" sz="2000" spc="-1" strike="noStrike">
                <a:latin typeface="Arial"/>
              </a:rPr>
              <a:t>Seventh Outline Level</a:t>
            </a:r>
            <a:endParaRPr b="0" lang="en-H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84;p13"/>
          <p:cNvSpPr/>
          <p:nvPr/>
        </p:nvSpPr>
        <p:spPr>
          <a:xfrm>
            <a:off x="2890440" y="2631600"/>
            <a:ext cx="641016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8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Wildlife Conservation</a:t>
            </a:r>
            <a:endParaRPr b="1" lang="en-HK" sz="4800" spc="-1" strike="noStrike">
              <a:latin typeface="Arial"/>
            </a:endParaRPr>
          </a:p>
        </p:txBody>
      </p:sp>
      <p:sp>
        <p:nvSpPr>
          <p:cNvPr id="42" name="Google Shape;85;p13"/>
          <p:cNvSpPr/>
          <p:nvPr/>
        </p:nvSpPr>
        <p:spPr>
          <a:xfrm>
            <a:off x="3043080" y="3669840"/>
            <a:ext cx="610488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Lato"/>
              </a:rPr>
              <a:t>A Realistic Perspective on Global Biodiversity</a:t>
            </a:r>
            <a:endParaRPr b="1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171;p22"/>
          <p:cNvSpPr/>
          <p:nvPr/>
        </p:nvSpPr>
        <p:spPr>
          <a:xfrm>
            <a:off x="5381640" y="2338560"/>
            <a:ext cx="1428120" cy="5652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Google Shape;172;p22"/>
          <p:cNvSpPr/>
          <p:nvPr/>
        </p:nvSpPr>
        <p:spPr>
          <a:xfrm>
            <a:off x="2280600" y="2681280"/>
            <a:ext cx="763020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Strategic Interventions</a:t>
            </a:r>
            <a:endParaRPr b="1" lang="en-HK" sz="5400" spc="-1" strike="noStrike">
              <a:latin typeface="Arial"/>
            </a:endParaRPr>
          </a:p>
        </p:txBody>
      </p:sp>
      <p:sp>
        <p:nvSpPr>
          <p:cNvPr id="96" name="Google Shape;173;p22"/>
          <p:cNvSpPr/>
          <p:nvPr/>
        </p:nvSpPr>
        <p:spPr>
          <a:xfrm>
            <a:off x="2462040" y="4309920"/>
            <a:ext cx="7266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Science-Based Solutions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178;p23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Approaches: In-Situ vs. Ex-Situ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98" name="Google Shape;179;p23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9" name="Google Shape;180;p23"/>
          <p:cNvGraphicFramePr/>
          <p:nvPr/>
        </p:nvGraphicFramePr>
        <p:xfrm>
          <a:off x="571680" y="2419560"/>
          <a:ext cx="11048400" cy="3170880"/>
        </p:xfrm>
        <a:graphic>
          <a:graphicData uri="http://schemas.openxmlformats.org/drawingml/2006/table">
            <a:tbl>
              <a:tblPr/>
              <a:tblGrid>
                <a:gridCol w="1609200"/>
                <a:gridCol w="4911840"/>
                <a:gridCol w="4527720"/>
              </a:tblGrid>
              <a:tr h="6339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</a:rPr>
                        <a:t>Feature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a3c3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</a:rPr>
                        <a:t>In-Situ (On-site)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a3c3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ffffff"/>
                          </a:solidFill>
                          <a:latin typeface="Playfair Display"/>
                          <a:ea typeface="Playfair Display"/>
                        </a:rPr>
                        <a:t>Ex-Situ (Off-site)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1a3c34"/>
                    </a:solidFill>
                  </a:tcPr>
                </a:tc>
              </a:tr>
              <a:tr h="6339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Definition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Protecting species in their natural habitat.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Protecting species outside natural habitats.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39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Examples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National Parks, Wildlife Sanctuaries, Marine Reserves.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Zoos, Botanical Gardens, Seed Banks, Aquariums.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339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Primary Goal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Maintain ecosystem function and evolution.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Insurance population, education, breeding.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3540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Cost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Generally lower per species, high land requirement.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200" spc="-1" strike="noStrike">
                          <a:solidFill>
                            <a:srgbClr val="2f3e46"/>
                          </a:solidFill>
                          <a:latin typeface="Lato"/>
                          <a:ea typeface="Lato"/>
                        </a:rPr>
                        <a:t>High maintenance cost per individual.</a:t>
                      </a:r>
                      <a:endParaRPr b="1" lang="en-HK" sz="120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81;p23"/>
          <p:cNvSpPr/>
          <p:nvPr/>
        </p:nvSpPr>
        <p:spPr>
          <a:xfrm>
            <a:off x="571680" y="3039480"/>
            <a:ext cx="160848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Google Shape;182;p23"/>
          <p:cNvSpPr/>
          <p:nvPr/>
        </p:nvSpPr>
        <p:spPr>
          <a:xfrm>
            <a:off x="2180880" y="3039480"/>
            <a:ext cx="491112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Google Shape;183;p23"/>
          <p:cNvSpPr/>
          <p:nvPr/>
        </p:nvSpPr>
        <p:spPr>
          <a:xfrm>
            <a:off x="7092720" y="3039480"/>
            <a:ext cx="452700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Google Shape;184;p23"/>
          <p:cNvSpPr/>
          <p:nvPr/>
        </p:nvSpPr>
        <p:spPr>
          <a:xfrm>
            <a:off x="571680" y="3673800"/>
            <a:ext cx="160848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Google Shape;185;p23"/>
          <p:cNvSpPr/>
          <p:nvPr/>
        </p:nvSpPr>
        <p:spPr>
          <a:xfrm>
            <a:off x="2180880" y="3673800"/>
            <a:ext cx="491112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Google Shape;186;p23"/>
          <p:cNvSpPr/>
          <p:nvPr/>
        </p:nvSpPr>
        <p:spPr>
          <a:xfrm>
            <a:off x="7092720" y="3673800"/>
            <a:ext cx="452700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Google Shape;187;p23"/>
          <p:cNvSpPr/>
          <p:nvPr/>
        </p:nvSpPr>
        <p:spPr>
          <a:xfrm>
            <a:off x="571680" y="4308120"/>
            <a:ext cx="160848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Google Shape;188;p23"/>
          <p:cNvSpPr/>
          <p:nvPr/>
        </p:nvSpPr>
        <p:spPr>
          <a:xfrm>
            <a:off x="2180880" y="4308120"/>
            <a:ext cx="491112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Google Shape;189;p23"/>
          <p:cNvSpPr/>
          <p:nvPr/>
        </p:nvSpPr>
        <p:spPr>
          <a:xfrm>
            <a:off x="7092720" y="4308120"/>
            <a:ext cx="452700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Google Shape;190;p23"/>
          <p:cNvSpPr/>
          <p:nvPr/>
        </p:nvSpPr>
        <p:spPr>
          <a:xfrm>
            <a:off x="571680" y="4942440"/>
            <a:ext cx="160848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Google Shape;191;p23"/>
          <p:cNvSpPr/>
          <p:nvPr/>
        </p:nvSpPr>
        <p:spPr>
          <a:xfrm>
            <a:off x="2180880" y="4942440"/>
            <a:ext cx="491112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Google Shape;192;p23"/>
          <p:cNvSpPr/>
          <p:nvPr/>
        </p:nvSpPr>
        <p:spPr>
          <a:xfrm>
            <a:off x="7092720" y="4942440"/>
            <a:ext cx="452700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Google Shape;193;p23"/>
          <p:cNvSpPr/>
          <p:nvPr/>
        </p:nvSpPr>
        <p:spPr>
          <a:xfrm>
            <a:off x="571680" y="5576760"/>
            <a:ext cx="160848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Google Shape;194;p23"/>
          <p:cNvSpPr/>
          <p:nvPr/>
        </p:nvSpPr>
        <p:spPr>
          <a:xfrm>
            <a:off x="2180880" y="5576760"/>
            <a:ext cx="491112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Google Shape;195;p23"/>
          <p:cNvSpPr/>
          <p:nvPr/>
        </p:nvSpPr>
        <p:spPr>
          <a:xfrm>
            <a:off x="7092720" y="5576760"/>
            <a:ext cx="4527000" cy="8640"/>
          </a:xfrm>
          <a:prstGeom prst="rect">
            <a:avLst/>
          </a:prstGeom>
          <a:solidFill>
            <a:srgbClr val="eeeee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200;p24" descr="image.png"/>
          <p:cNvPicPr/>
          <p:nvPr/>
        </p:nvPicPr>
        <p:blipFill>
          <a:blip r:embed="rId1"/>
          <a:stretch/>
        </p:blipFill>
        <p:spPr>
          <a:xfrm>
            <a:off x="6381720" y="2100240"/>
            <a:ext cx="5238000" cy="3809160"/>
          </a:xfrm>
          <a:prstGeom prst="rect">
            <a:avLst/>
          </a:prstGeom>
          <a:ln w="0">
            <a:noFill/>
          </a:ln>
        </p:spPr>
      </p:pic>
      <p:sp>
        <p:nvSpPr>
          <p:cNvPr id="116" name="Google Shape;201;p24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Connectivity &amp; Wildlife Corridors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17" name="Google Shape;202;p24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Google Shape;203;p24"/>
          <p:cNvSpPr/>
          <p:nvPr/>
        </p:nvSpPr>
        <p:spPr>
          <a:xfrm>
            <a:off x="571680" y="229068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Habitat fragmentation isolates populations, leading to inbreeding and higher extinction risk. Corridors reconnect these islands of nature.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19" name="Google Shape;204;p24"/>
          <p:cNvSpPr/>
          <p:nvPr/>
        </p:nvSpPr>
        <p:spPr>
          <a:xfrm>
            <a:off x="571680" y="3395520"/>
            <a:ext cx="523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Benefits: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20" name="Google Shape;205;p24" descr="image.png"/>
          <p:cNvPicPr/>
          <p:nvPr/>
        </p:nvPicPr>
        <p:blipFill>
          <a:blip r:embed="rId2"/>
          <a:stretch/>
        </p:blipFill>
        <p:spPr>
          <a:xfrm>
            <a:off x="6381720" y="2100240"/>
            <a:ext cx="5238000" cy="3809160"/>
          </a:xfrm>
          <a:prstGeom prst="rect">
            <a:avLst/>
          </a:prstGeom>
          <a:ln w="0">
            <a:noFill/>
          </a:ln>
        </p:spPr>
      </p:pic>
      <p:sp>
        <p:nvSpPr>
          <p:cNvPr id="121" name="Google Shape;206;p24"/>
          <p:cNvSpPr/>
          <p:nvPr/>
        </p:nvSpPr>
        <p:spPr>
          <a:xfrm>
            <a:off x="1428840" y="3890880"/>
            <a:ext cx="4380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Safe migration routes.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22" name="Google Shape;207;p24"/>
          <p:cNvSpPr/>
          <p:nvPr/>
        </p:nvSpPr>
        <p:spPr>
          <a:xfrm>
            <a:off x="1428840" y="4433760"/>
            <a:ext cx="4380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Increased genetic flow between populations.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23" name="Google Shape;208;p24"/>
          <p:cNvSpPr/>
          <p:nvPr/>
        </p:nvSpPr>
        <p:spPr>
          <a:xfrm>
            <a:off x="1428840" y="4976640"/>
            <a:ext cx="4380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Reduced wildlife-vehicle collisions.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24" name="Google Shape;209;p24" descr="image.png"/>
          <p:cNvPicPr/>
          <p:nvPr/>
        </p:nvPicPr>
        <p:blipFill>
          <a:blip r:embed="rId3"/>
          <a:stretch/>
        </p:blipFill>
        <p:spPr>
          <a:xfrm>
            <a:off x="952560" y="3929040"/>
            <a:ext cx="227880" cy="246960"/>
          </a:xfrm>
          <a:prstGeom prst="rect">
            <a:avLst/>
          </a:prstGeom>
          <a:ln w="0">
            <a:noFill/>
          </a:ln>
        </p:spPr>
      </p:pic>
      <p:pic>
        <p:nvPicPr>
          <p:cNvPr id="125" name="Google Shape;210;p24" descr="image.png"/>
          <p:cNvPicPr/>
          <p:nvPr/>
        </p:nvPicPr>
        <p:blipFill>
          <a:blip r:embed="rId4"/>
          <a:stretch/>
        </p:blipFill>
        <p:spPr>
          <a:xfrm>
            <a:off x="952560" y="4471920"/>
            <a:ext cx="199440" cy="246960"/>
          </a:xfrm>
          <a:prstGeom prst="rect">
            <a:avLst/>
          </a:prstGeom>
          <a:ln w="0">
            <a:noFill/>
          </a:ln>
        </p:spPr>
      </p:pic>
      <p:pic>
        <p:nvPicPr>
          <p:cNvPr id="126" name="Google Shape;211;p24" descr="image.png"/>
          <p:cNvPicPr/>
          <p:nvPr/>
        </p:nvPicPr>
        <p:blipFill>
          <a:blip r:embed="rId5"/>
          <a:stretch/>
        </p:blipFill>
        <p:spPr>
          <a:xfrm>
            <a:off x="952560" y="5014800"/>
            <a:ext cx="285120" cy="2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216;p25" descr="image.png"/>
          <p:cNvPicPr/>
          <p:nvPr/>
        </p:nvPicPr>
        <p:blipFill>
          <a:blip r:embed="rId1"/>
          <a:stretch/>
        </p:blipFill>
        <p:spPr>
          <a:xfrm>
            <a:off x="571680" y="2552760"/>
            <a:ext cx="3492000" cy="290448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217;p25" descr="image.png"/>
          <p:cNvPicPr/>
          <p:nvPr/>
        </p:nvPicPr>
        <p:blipFill>
          <a:blip r:embed="rId2"/>
          <a:stretch/>
        </p:blipFill>
        <p:spPr>
          <a:xfrm>
            <a:off x="4349880" y="2552760"/>
            <a:ext cx="3492000" cy="290448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218;p25" descr="image.png"/>
          <p:cNvPicPr/>
          <p:nvPr/>
        </p:nvPicPr>
        <p:blipFill>
          <a:blip r:embed="rId3"/>
          <a:stretch/>
        </p:blipFill>
        <p:spPr>
          <a:xfrm>
            <a:off x="8128080" y="2552760"/>
            <a:ext cx="3492000" cy="2904480"/>
          </a:xfrm>
          <a:prstGeom prst="rect">
            <a:avLst/>
          </a:prstGeom>
          <a:ln w="0">
            <a:noFill/>
          </a:ln>
        </p:spPr>
      </p:pic>
      <p:sp>
        <p:nvSpPr>
          <p:cNvPr id="130" name="Google Shape;219;p25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Technology in the Field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31" name="Google Shape;220;p25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Google Shape;221;p25"/>
          <p:cNvSpPr/>
          <p:nvPr/>
        </p:nvSpPr>
        <p:spPr>
          <a:xfrm>
            <a:off x="857160" y="3524400"/>
            <a:ext cx="30664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Drones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133" name="Google Shape;222;p25"/>
          <p:cNvSpPr/>
          <p:nvPr/>
        </p:nvSpPr>
        <p:spPr>
          <a:xfrm>
            <a:off x="857160" y="4067280"/>
            <a:ext cx="292032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Used for anti-poaching surveillance and monitoring deforestation in hard-to-reach areas.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34" name="Google Shape;223;p25"/>
          <p:cNvSpPr/>
          <p:nvPr/>
        </p:nvSpPr>
        <p:spPr>
          <a:xfrm>
            <a:off x="4635720" y="3524400"/>
            <a:ext cx="30664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AI &amp; Traps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135" name="Google Shape;224;p25"/>
          <p:cNvSpPr/>
          <p:nvPr/>
        </p:nvSpPr>
        <p:spPr>
          <a:xfrm>
            <a:off x="4635720" y="40672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Camera traps equipped with AI can instantly identify species and alert rangers to poachers.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36" name="Google Shape;225;p25"/>
          <p:cNvSpPr/>
          <p:nvPr/>
        </p:nvSpPr>
        <p:spPr>
          <a:xfrm>
            <a:off x="8413920" y="3524400"/>
            <a:ext cx="30664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GIS &amp; Tracking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137" name="Google Shape;226;p25"/>
          <p:cNvSpPr/>
          <p:nvPr/>
        </p:nvSpPr>
        <p:spPr>
          <a:xfrm>
            <a:off x="8413920" y="40672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Satellite collars and GIS mapping help scientists understand migration patterns and habitat use.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38" name="Google Shape;227;p25" descr="image.png"/>
          <p:cNvPicPr/>
          <p:nvPr/>
        </p:nvPicPr>
        <p:blipFill>
          <a:blip r:embed="rId4"/>
          <a:stretch/>
        </p:blipFill>
        <p:spPr>
          <a:xfrm>
            <a:off x="857160" y="2905200"/>
            <a:ext cx="380160" cy="380160"/>
          </a:xfrm>
          <a:prstGeom prst="rect">
            <a:avLst/>
          </a:prstGeom>
          <a:ln w="0">
            <a:noFill/>
          </a:ln>
        </p:spPr>
      </p:pic>
      <p:pic>
        <p:nvPicPr>
          <p:cNvPr id="139" name="Google Shape;228;p25" descr="image.png"/>
          <p:cNvPicPr/>
          <p:nvPr/>
        </p:nvPicPr>
        <p:blipFill>
          <a:blip r:embed="rId5"/>
          <a:stretch/>
        </p:blipFill>
        <p:spPr>
          <a:xfrm>
            <a:off x="4635720" y="2905200"/>
            <a:ext cx="380160" cy="380160"/>
          </a:xfrm>
          <a:prstGeom prst="rect">
            <a:avLst/>
          </a:prstGeom>
          <a:ln w="0">
            <a:noFill/>
          </a:ln>
        </p:spPr>
      </p:pic>
      <p:pic>
        <p:nvPicPr>
          <p:cNvPr id="140" name="Google Shape;229;p25" descr="image.png"/>
          <p:cNvPicPr/>
          <p:nvPr/>
        </p:nvPicPr>
        <p:blipFill>
          <a:blip r:embed="rId6"/>
          <a:stretch/>
        </p:blipFill>
        <p:spPr>
          <a:xfrm>
            <a:off x="8413920" y="2905200"/>
            <a:ext cx="380160" cy="38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234;p26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Community-Based Conservation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42" name="Google Shape;235;p26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Google Shape;236;p26"/>
          <p:cNvSpPr/>
          <p:nvPr/>
        </p:nvSpPr>
        <p:spPr>
          <a:xfrm>
            <a:off x="1428840" y="3236760"/>
            <a:ext cx="9333720" cy="230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"Conservation will only succeed if it supports the livelihoods of the people who live alongside wildlife."</a:t>
            </a:r>
            <a:endParaRPr b="1" lang="en-HK" sz="3150" spc="-1" strike="noStrike">
              <a:latin typeface="Arial"/>
            </a:endParaRPr>
          </a:p>
        </p:txBody>
      </p:sp>
      <p:sp>
        <p:nvSpPr>
          <p:cNvPr id="144" name="Google Shape;237;p26"/>
          <p:cNvSpPr/>
          <p:nvPr/>
        </p:nvSpPr>
        <p:spPr>
          <a:xfrm>
            <a:off x="519120" y="5461200"/>
            <a:ext cx="110484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bc4749"/>
                </a:solidFill>
                <a:latin typeface="Times New Roman"/>
                <a:ea typeface="Times New Roman"/>
              </a:rPr>
              <a:t>— </a:t>
            </a:r>
            <a:r>
              <a:rPr b="1" lang="en-US" sz="1800" spc="-1" strike="noStrike">
                <a:solidFill>
                  <a:srgbClr val="bc4749"/>
                </a:solidFill>
                <a:latin typeface="Times New Roman"/>
                <a:ea typeface="Times New Roman"/>
              </a:rPr>
              <a:t>Conservation Principle</a:t>
            </a:r>
            <a:endParaRPr b="1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242;p27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Legal Frameworks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46" name="Google Shape;243;p27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Google Shape;244;p27"/>
          <p:cNvSpPr/>
          <p:nvPr/>
        </p:nvSpPr>
        <p:spPr>
          <a:xfrm>
            <a:off x="571680" y="296244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Strong laws are the backbone of conservation efforts, regulating trade and protecting critical habitats.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48" name="Google Shape;245;p27"/>
          <p:cNvSpPr/>
          <p:nvPr/>
        </p:nvSpPr>
        <p:spPr>
          <a:xfrm>
            <a:off x="1047600" y="3610080"/>
            <a:ext cx="10572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CITES: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Convention on International Trade in Endangered Species. Regulates cross-border trade of over 38,000 species.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49" name="Google Shape;246;p27"/>
          <p:cNvSpPr/>
          <p:nvPr/>
        </p:nvSpPr>
        <p:spPr>
          <a:xfrm>
            <a:off x="1047600" y="4152960"/>
            <a:ext cx="10572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IUCN Red List: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The global standard for assessing the extinction risk of species, guiding policy decisions.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50" name="Google Shape;247;p27"/>
          <p:cNvSpPr/>
          <p:nvPr/>
        </p:nvSpPr>
        <p:spPr>
          <a:xfrm>
            <a:off x="1047600" y="4695840"/>
            <a:ext cx="10572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National Laws: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Examples include the U.S. Endangered Species Act and India's Wildlife Protection Act.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51" name="Google Shape;248;p27" descr="image.png"/>
          <p:cNvPicPr/>
          <p:nvPr/>
        </p:nvPicPr>
        <p:blipFill>
          <a:blip r:embed="rId1"/>
          <a:stretch/>
        </p:blipFill>
        <p:spPr>
          <a:xfrm>
            <a:off x="571680" y="3648240"/>
            <a:ext cx="227880" cy="246960"/>
          </a:xfrm>
          <a:prstGeom prst="rect">
            <a:avLst/>
          </a:prstGeom>
          <a:ln w="0">
            <a:noFill/>
          </a:ln>
        </p:spPr>
      </p:pic>
      <p:pic>
        <p:nvPicPr>
          <p:cNvPr id="152" name="Google Shape;249;p27" descr="image.png"/>
          <p:cNvPicPr/>
          <p:nvPr/>
        </p:nvPicPr>
        <p:blipFill>
          <a:blip r:embed="rId2"/>
          <a:stretch/>
        </p:blipFill>
        <p:spPr>
          <a:xfrm>
            <a:off x="571680" y="4191120"/>
            <a:ext cx="256320" cy="246960"/>
          </a:xfrm>
          <a:prstGeom prst="rect">
            <a:avLst/>
          </a:prstGeom>
          <a:ln w="0">
            <a:noFill/>
          </a:ln>
        </p:spPr>
      </p:pic>
      <p:pic>
        <p:nvPicPr>
          <p:cNvPr id="153" name="Google Shape;250;p27" descr="image.png"/>
          <p:cNvPicPr/>
          <p:nvPr/>
        </p:nvPicPr>
        <p:blipFill>
          <a:blip r:embed="rId3"/>
          <a:stretch/>
        </p:blipFill>
        <p:spPr>
          <a:xfrm>
            <a:off x="571680" y="4734000"/>
            <a:ext cx="227880" cy="2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255;p28"/>
          <p:cNvSpPr/>
          <p:nvPr/>
        </p:nvSpPr>
        <p:spPr>
          <a:xfrm>
            <a:off x="5381640" y="2338560"/>
            <a:ext cx="1428120" cy="5652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Google Shape;256;p28"/>
          <p:cNvSpPr/>
          <p:nvPr/>
        </p:nvSpPr>
        <p:spPr>
          <a:xfrm>
            <a:off x="2010600" y="2681280"/>
            <a:ext cx="817020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Real-World Case Studies</a:t>
            </a:r>
            <a:endParaRPr b="1" lang="en-HK" sz="5400" spc="-1" strike="noStrike">
              <a:latin typeface="Arial"/>
            </a:endParaRPr>
          </a:p>
        </p:txBody>
      </p:sp>
      <p:sp>
        <p:nvSpPr>
          <p:cNvPr id="156" name="Google Shape;257;p28"/>
          <p:cNvSpPr/>
          <p:nvPr/>
        </p:nvSpPr>
        <p:spPr>
          <a:xfrm>
            <a:off x="2205000" y="4309920"/>
            <a:ext cx="7781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Successes and Ongoing Struggles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262;p29" descr="image.png"/>
          <p:cNvPicPr/>
          <p:nvPr/>
        </p:nvPicPr>
        <p:blipFill>
          <a:blip r:embed="rId1"/>
          <a:stretch/>
        </p:blipFill>
        <p:spPr>
          <a:xfrm>
            <a:off x="7334280" y="2338560"/>
            <a:ext cx="3332880" cy="3332880"/>
          </a:xfrm>
          <a:prstGeom prst="rect">
            <a:avLst/>
          </a:prstGeom>
          <a:ln w="0">
            <a:noFill/>
          </a:ln>
        </p:spPr>
      </p:pic>
      <p:sp>
        <p:nvSpPr>
          <p:cNvPr id="158" name="Google Shape;263;p29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Recovery: The Amur Tiger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59" name="Google Shape;264;p29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Google Shape;265;p29"/>
          <p:cNvSpPr/>
          <p:nvPr/>
        </p:nvSpPr>
        <p:spPr>
          <a:xfrm>
            <a:off x="571680" y="252900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Once driven to the brink of extinction in the 1940s (with only ~40 individuals left), strict anti-poaching measures and habitat protection in Russia and China have sparked a comeback.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61" name="Google Shape;266;p29" descr="image.png"/>
          <p:cNvPicPr/>
          <p:nvPr/>
        </p:nvPicPr>
        <p:blipFill>
          <a:blip r:embed="rId2"/>
          <a:stretch/>
        </p:blipFill>
        <p:spPr>
          <a:xfrm>
            <a:off x="7381800" y="2386080"/>
            <a:ext cx="3237840" cy="3237840"/>
          </a:xfrm>
          <a:prstGeom prst="rect">
            <a:avLst/>
          </a:prstGeom>
          <a:ln w="0">
            <a:noFill/>
          </a:ln>
        </p:spPr>
      </p:pic>
      <p:sp>
        <p:nvSpPr>
          <p:cNvPr id="162" name="Google Shape;267;p29"/>
          <p:cNvSpPr/>
          <p:nvPr/>
        </p:nvSpPr>
        <p:spPr>
          <a:xfrm>
            <a:off x="571680" y="3633840"/>
            <a:ext cx="23806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40</a:t>
            </a:r>
            <a:endParaRPr b="1" lang="en-HK" sz="7500" spc="-1" strike="noStrike">
              <a:latin typeface="Arial"/>
            </a:endParaRPr>
          </a:p>
        </p:txBody>
      </p:sp>
      <p:sp>
        <p:nvSpPr>
          <p:cNvPr id="163" name="Google Shape;268;p29"/>
          <p:cNvSpPr/>
          <p:nvPr/>
        </p:nvSpPr>
        <p:spPr>
          <a:xfrm>
            <a:off x="571680" y="4681440"/>
            <a:ext cx="23806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a3c34"/>
                </a:solidFill>
                <a:latin typeface="Times New Roman"/>
                <a:ea typeface="Times New Roman"/>
              </a:rPr>
              <a:t>1940s Pop.</a:t>
            </a:r>
            <a:endParaRPr b="1" lang="en-HK" sz="1800" spc="-1" strike="noStrike">
              <a:latin typeface="Arial"/>
            </a:endParaRPr>
          </a:p>
        </p:txBody>
      </p:sp>
      <p:sp>
        <p:nvSpPr>
          <p:cNvPr id="164" name="Google Shape;269;p29"/>
          <p:cNvSpPr/>
          <p:nvPr/>
        </p:nvSpPr>
        <p:spPr>
          <a:xfrm>
            <a:off x="3429000" y="3633840"/>
            <a:ext cx="23806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750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540+</a:t>
            </a:r>
            <a:endParaRPr b="1" lang="en-HK" sz="7500" spc="-1" strike="noStrike">
              <a:latin typeface="Arial"/>
            </a:endParaRPr>
          </a:p>
        </p:txBody>
      </p:sp>
      <p:sp>
        <p:nvSpPr>
          <p:cNvPr id="165" name="Google Shape;270;p29"/>
          <p:cNvSpPr/>
          <p:nvPr/>
        </p:nvSpPr>
        <p:spPr>
          <a:xfrm>
            <a:off x="3429000" y="4681440"/>
            <a:ext cx="238068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1a3c34"/>
                </a:solidFill>
                <a:latin typeface="Times New Roman"/>
                <a:ea typeface="Times New Roman"/>
              </a:rPr>
              <a:t>Current Pop.</a:t>
            </a:r>
            <a:endParaRPr b="1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275;p30" descr="image.png"/>
          <p:cNvPicPr/>
          <p:nvPr/>
        </p:nvPicPr>
        <p:blipFill>
          <a:blip r:embed="rId1"/>
          <a:stretch/>
        </p:blipFill>
        <p:spPr>
          <a:xfrm>
            <a:off x="571680" y="1724040"/>
            <a:ext cx="11048400" cy="456192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276;p30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South African Rhino Poaching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68" name="Google Shape;277;p30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Google Shape;278;p30"/>
          <p:cNvSpPr/>
          <p:nvPr/>
        </p:nvSpPr>
        <p:spPr>
          <a:xfrm>
            <a:off x="571680" y="233460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While still a crisis, enhanced security has reduced poaching numbers from their 2014 peak.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70" name="Google Shape;279;p30"/>
          <p:cNvSpPr/>
          <p:nvPr/>
        </p:nvSpPr>
        <p:spPr>
          <a:xfrm>
            <a:off x="571680" y="5401440"/>
            <a:ext cx="110484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555555"/>
                </a:solidFill>
                <a:latin typeface="Lato"/>
                <a:ea typeface="Lato"/>
              </a:rPr>
              <a:t>The drop in 2020 was partly due to COVID-19 lockdowns, but numbers are slowly rising again, indicating the need for constant vigilance.</a:t>
            </a:r>
            <a:endParaRPr b="1" lang="en-HK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284;p31"/>
          <p:cNvSpPr/>
          <p:nvPr/>
        </p:nvSpPr>
        <p:spPr>
          <a:xfrm>
            <a:off x="762120" y="1557360"/>
            <a:ext cx="479988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Marine Conservation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72" name="Google Shape;285;p31"/>
          <p:cNvSpPr/>
          <p:nvPr/>
        </p:nvSpPr>
        <p:spPr>
          <a:xfrm>
            <a:off x="762120" y="2309760"/>
            <a:ext cx="457128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286;p31"/>
          <p:cNvSpPr/>
          <p:nvPr/>
        </p:nvSpPr>
        <p:spPr>
          <a:xfrm>
            <a:off x="762120" y="2900520"/>
            <a:ext cx="45712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Marine Protected Areas (MPAs) are essential for replenishing fish stocks and protecting coral reefs.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74" name="Google Shape;287;p31"/>
          <p:cNvSpPr/>
          <p:nvPr/>
        </p:nvSpPr>
        <p:spPr>
          <a:xfrm>
            <a:off x="762120" y="3890880"/>
            <a:ext cx="457128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Great Barrier Reef and the Papahānaumokuākea Marine National Monument demonstrate how restricting fishing allows ecosystems to regenerate, spilling over benefits to adjacent areas.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75" name="Google Shape;288;p31" descr=""/>
          <p:cNvPicPr/>
          <p:nvPr/>
        </p:nvPicPr>
        <p:blipFill>
          <a:blip r:embed="rId1"/>
          <a:stretch/>
        </p:blipFill>
        <p:spPr>
          <a:xfrm>
            <a:off x="7747920" y="0"/>
            <a:ext cx="44434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0;p14"/>
          <p:cNvSpPr/>
          <p:nvPr/>
        </p:nvSpPr>
        <p:spPr>
          <a:xfrm>
            <a:off x="5381640" y="2338560"/>
            <a:ext cx="1428120" cy="5652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Google Shape;91;p14"/>
          <p:cNvSpPr/>
          <p:nvPr/>
        </p:nvSpPr>
        <p:spPr>
          <a:xfrm>
            <a:off x="2915640" y="2681280"/>
            <a:ext cx="636012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State of Nature</a:t>
            </a:r>
            <a:endParaRPr b="1" lang="en-HK" sz="5400" spc="-1" strike="noStrike">
              <a:latin typeface="Arial"/>
            </a:endParaRPr>
          </a:p>
        </p:txBody>
      </p:sp>
      <p:sp>
        <p:nvSpPr>
          <p:cNvPr id="45" name="Google Shape;92;p14"/>
          <p:cNvSpPr/>
          <p:nvPr/>
        </p:nvSpPr>
        <p:spPr>
          <a:xfrm>
            <a:off x="3067200" y="4309920"/>
            <a:ext cx="6057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Understanding the Baseline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293;p32" descr="image.png"/>
          <p:cNvPicPr/>
          <p:nvPr/>
        </p:nvPicPr>
        <p:blipFill>
          <a:blip r:embed="rId1"/>
          <a:stretch/>
        </p:blipFill>
        <p:spPr>
          <a:xfrm>
            <a:off x="1523880" y="2338560"/>
            <a:ext cx="3332880" cy="3332880"/>
          </a:xfrm>
          <a:prstGeom prst="rect">
            <a:avLst/>
          </a:prstGeom>
          <a:ln w="0">
            <a:noFill/>
          </a:ln>
        </p:spPr>
      </p:pic>
      <p:sp>
        <p:nvSpPr>
          <p:cNvPr id="177" name="Google Shape;294;p32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Plight of Pollinators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78" name="Google Shape;295;p32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Google Shape;296;p32"/>
          <p:cNvSpPr/>
          <p:nvPr/>
        </p:nvSpPr>
        <p:spPr>
          <a:xfrm>
            <a:off x="6381720" y="252900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Conservation isn't just about large mammals. Pollinators like bees, butterflies, and bats are critical for 75% of global food crops.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80" name="Google Shape;297;p32" descr="image.png"/>
          <p:cNvPicPr/>
          <p:nvPr/>
        </p:nvPicPr>
        <p:blipFill>
          <a:blip r:embed="rId2"/>
          <a:stretch/>
        </p:blipFill>
        <p:spPr>
          <a:xfrm>
            <a:off x="1571760" y="2386080"/>
            <a:ext cx="3237840" cy="3237840"/>
          </a:xfrm>
          <a:prstGeom prst="rect">
            <a:avLst/>
          </a:prstGeom>
          <a:ln w="0">
            <a:noFill/>
          </a:ln>
        </p:spPr>
      </p:pic>
      <p:sp>
        <p:nvSpPr>
          <p:cNvPr id="181" name="Google Shape;298;p32"/>
          <p:cNvSpPr/>
          <p:nvPr/>
        </p:nvSpPr>
        <p:spPr>
          <a:xfrm>
            <a:off x="7202880" y="3633840"/>
            <a:ext cx="44168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Threats: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Pesticides, habitat loss, and monoculture farming.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82" name="Google Shape;299;p32"/>
          <p:cNvSpPr/>
          <p:nvPr/>
        </p:nvSpPr>
        <p:spPr>
          <a:xfrm>
            <a:off x="7182000" y="4481640"/>
            <a:ext cx="44380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Solution: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Planting native wildflowers and reducing chemical use.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83" name="Google Shape;300;p32" descr="image.png"/>
          <p:cNvPicPr/>
          <p:nvPr/>
        </p:nvPicPr>
        <p:blipFill>
          <a:blip r:embed="rId3"/>
          <a:stretch/>
        </p:blipFill>
        <p:spPr>
          <a:xfrm>
            <a:off x="6762600" y="3672000"/>
            <a:ext cx="227880" cy="246960"/>
          </a:xfrm>
          <a:prstGeom prst="rect">
            <a:avLst/>
          </a:prstGeom>
          <a:ln w="0">
            <a:noFill/>
          </a:ln>
        </p:spPr>
      </p:pic>
      <p:pic>
        <p:nvPicPr>
          <p:cNvPr id="184" name="Google Shape;301;p32" descr="image.png"/>
          <p:cNvPicPr/>
          <p:nvPr/>
        </p:nvPicPr>
        <p:blipFill>
          <a:blip r:embed="rId4"/>
          <a:stretch/>
        </p:blipFill>
        <p:spPr>
          <a:xfrm>
            <a:off x="6762600" y="4519440"/>
            <a:ext cx="227880" cy="2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306;p33"/>
          <p:cNvSpPr/>
          <p:nvPr/>
        </p:nvSpPr>
        <p:spPr>
          <a:xfrm>
            <a:off x="5381640" y="2338560"/>
            <a:ext cx="1428120" cy="56520"/>
          </a:xfrm>
          <a:prstGeom prst="rect">
            <a:avLst/>
          </a:prstGeom>
          <a:solidFill>
            <a:srgbClr val="bc47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Google Shape;307;p33"/>
          <p:cNvSpPr/>
          <p:nvPr/>
        </p:nvSpPr>
        <p:spPr>
          <a:xfrm>
            <a:off x="3105720" y="2681280"/>
            <a:ext cx="597996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Path Forward</a:t>
            </a:r>
            <a:endParaRPr b="1" lang="en-HK" sz="5400" spc="-1" strike="noStrike">
              <a:latin typeface="Arial"/>
            </a:endParaRPr>
          </a:p>
        </p:txBody>
      </p:sp>
      <p:sp>
        <p:nvSpPr>
          <p:cNvPr id="187" name="Google Shape;308;p33"/>
          <p:cNvSpPr/>
          <p:nvPr/>
        </p:nvSpPr>
        <p:spPr>
          <a:xfrm>
            <a:off x="3247920" y="4309920"/>
            <a:ext cx="5695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Sustainable Future Goals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313;p34" descr="image.png"/>
          <p:cNvPicPr/>
          <p:nvPr/>
        </p:nvPicPr>
        <p:blipFill>
          <a:blip r:embed="rId1"/>
          <a:stretch/>
        </p:blipFill>
        <p:spPr>
          <a:xfrm>
            <a:off x="1762200" y="2576520"/>
            <a:ext cx="2856960" cy="2856960"/>
          </a:xfrm>
          <a:prstGeom prst="rect">
            <a:avLst/>
          </a:prstGeom>
          <a:ln w="0">
            <a:noFill/>
          </a:ln>
        </p:spPr>
      </p:pic>
      <p:pic>
        <p:nvPicPr>
          <p:cNvPr id="189" name="Google Shape;314;p34" descr="image.png"/>
          <p:cNvPicPr/>
          <p:nvPr/>
        </p:nvPicPr>
        <p:blipFill>
          <a:blip r:embed="rId2"/>
          <a:stretch/>
        </p:blipFill>
        <p:spPr>
          <a:xfrm>
            <a:off x="2333520" y="3147840"/>
            <a:ext cx="1713960" cy="1713960"/>
          </a:xfrm>
          <a:prstGeom prst="rect">
            <a:avLst/>
          </a:prstGeom>
          <a:ln w="0">
            <a:noFill/>
          </a:ln>
        </p:spPr>
      </p:pic>
      <p:sp>
        <p:nvSpPr>
          <p:cNvPr id="190" name="Google Shape;315;p34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Economics of Nature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91" name="Google Shape;316;p34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Google Shape;317;p34"/>
          <p:cNvSpPr/>
          <p:nvPr/>
        </p:nvSpPr>
        <p:spPr>
          <a:xfrm>
            <a:off x="6381720" y="2486160"/>
            <a:ext cx="55000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Nature's GDP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193" name="Google Shape;318;p34"/>
          <p:cNvSpPr/>
          <p:nvPr/>
        </p:nvSpPr>
        <p:spPr>
          <a:xfrm>
            <a:off x="6381720" y="302904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World Economic Forum estimates that over half the world's total GDP is moderately or highly dependent on nature and its services.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94" name="Google Shape;319;p34"/>
          <p:cNvSpPr/>
          <p:nvPr/>
        </p:nvSpPr>
        <p:spPr>
          <a:xfrm>
            <a:off x="7196040" y="4133880"/>
            <a:ext cx="44236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$44 Trillion: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Economic value generation dependent on nature.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195" name="Google Shape;320;p34"/>
          <p:cNvSpPr/>
          <p:nvPr/>
        </p:nvSpPr>
        <p:spPr>
          <a:xfrm>
            <a:off x="7238880" y="4981680"/>
            <a:ext cx="4380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Risk: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Economic loss if ecosystems collapse.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196" name="Google Shape;321;p34" descr="image.png"/>
          <p:cNvPicPr/>
          <p:nvPr/>
        </p:nvPicPr>
        <p:blipFill>
          <a:blip r:embed="rId3"/>
          <a:stretch/>
        </p:blipFill>
        <p:spPr>
          <a:xfrm>
            <a:off x="6762600" y="4172040"/>
            <a:ext cx="199440" cy="246960"/>
          </a:xfrm>
          <a:prstGeom prst="rect">
            <a:avLst/>
          </a:prstGeom>
          <a:ln w="0">
            <a:noFill/>
          </a:ln>
        </p:spPr>
      </p:pic>
      <p:pic>
        <p:nvPicPr>
          <p:cNvPr id="197" name="Google Shape;322;p34" descr="image.png"/>
          <p:cNvPicPr/>
          <p:nvPr/>
        </p:nvPicPr>
        <p:blipFill>
          <a:blip r:embed="rId4"/>
          <a:stretch/>
        </p:blipFill>
        <p:spPr>
          <a:xfrm>
            <a:off x="6762600" y="5019840"/>
            <a:ext cx="199440" cy="2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327;p35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The 30x30 Initiative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199" name="Google Shape;328;p35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Google Shape;329;p35"/>
          <p:cNvSpPr/>
          <p:nvPr/>
        </p:nvSpPr>
        <p:spPr>
          <a:xfrm>
            <a:off x="571680" y="267192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 global goal to designate 30% of Earth's land and ocean area as protected areas by 2030.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201" name="Google Shape;330;p35"/>
          <p:cNvSpPr/>
          <p:nvPr/>
        </p:nvSpPr>
        <p:spPr>
          <a:xfrm>
            <a:off x="571680" y="3833640"/>
            <a:ext cx="11048400" cy="3744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Google Shape;331;p35"/>
          <p:cNvSpPr/>
          <p:nvPr/>
        </p:nvSpPr>
        <p:spPr>
          <a:xfrm>
            <a:off x="1467000" y="3643200"/>
            <a:ext cx="418320" cy="418320"/>
          </a:xfrm>
          <a:prstGeom prst="roundRect">
            <a:avLst>
              <a:gd name="adj" fmla="val 50000"/>
            </a:avLst>
          </a:prstGeom>
          <a:solidFill>
            <a:srgbClr val="1a3c34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Google Shape;332;p35"/>
          <p:cNvSpPr/>
          <p:nvPr/>
        </p:nvSpPr>
        <p:spPr>
          <a:xfrm>
            <a:off x="4413240" y="3643200"/>
            <a:ext cx="418320" cy="418320"/>
          </a:xfrm>
          <a:prstGeom prst="roundRect">
            <a:avLst>
              <a:gd name="adj" fmla="val 50000"/>
            </a:avLst>
          </a:prstGeom>
          <a:solidFill>
            <a:srgbClr val="1a3c34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Google Shape;333;p35"/>
          <p:cNvSpPr/>
          <p:nvPr/>
        </p:nvSpPr>
        <p:spPr>
          <a:xfrm>
            <a:off x="7359480" y="3643200"/>
            <a:ext cx="418320" cy="418320"/>
          </a:xfrm>
          <a:prstGeom prst="roundRect">
            <a:avLst>
              <a:gd name="adj" fmla="val 50000"/>
            </a:avLst>
          </a:prstGeom>
          <a:solidFill>
            <a:srgbClr val="1a3c34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Google Shape;334;p35"/>
          <p:cNvSpPr/>
          <p:nvPr/>
        </p:nvSpPr>
        <p:spPr>
          <a:xfrm>
            <a:off x="10306080" y="3643200"/>
            <a:ext cx="418320" cy="418320"/>
          </a:xfrm>
          <a:prstGeom prst="roundRect">
            <a:avLst>
              <a:gd name="adj" fmla="val 50000"/>
            </a:avLst>
          </a:prstGeom>
          <a:solidFill>
            <a:srgbClr val="bc4749"/>
          </a:solidFill>
          <a:ln w="38100">
            <a:solidFill>
              <a:srgbClr val="f4f1e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Google Shape;335;p35"/>
          <p:cNvSpPr/>
          <p:nvPr/>
        </p:nvSpPr>
        <p:spPr>
          <a:xfrm>
            <a:off x="516240" y="4253040"/>
            <a:ext cx="2319480" cy="2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2010</a:t>
            </a:r>
            <a:endParaRPr b="1" lang="en-HK" sz="1650" spc="-1" strike="noStrike">
              <a:latin typeface="Arial"/>
            </a:endParaRPr>
          </a:p>
        </p:txBody>
      </p:sp>
      <p:sp>
        <p:nvSpPr>
          <p:cNvPr id="207" name="Google Shape;336;p35"/>
          <p:cNvSpPr/>
          <p:nvPr/>
        </p:nvSpPr>
        <p:spPr>
          <a:xfrm>
            <a:off x="571680" y="4729320"/>
            <a:ext cx="2208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Aichi Targets set (mostly missed).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208" name="Google Shape;337;p35"/>
          <p:cNvSpPr/>
          <p:nvPr/>
        </p:nvSpPr>
        <p:spPr>
          <a:xfrm>
            <a:off x="3462480" y="4253040"/>
            <a:ext cx="2319480" cy="2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2022</a:t>
            </a:r>
            <a:endParaRPr b="1" lang="en-HK" sz="1650" spc="-1" strike="noStrike">
              <a:latin typeface="Arial"/>
            </a:endParaRPr>
          </a:p>
        </p:txBody>
      </p:sp>
      <p:sp>
        <p:nvSpPr>
          <p:cNvPr id="209" name="Google Shape;338;p35"/>
          <p:cNvSpPr/>
          <p:nvPr/>
        </p:nvSpPr>
        <p:spPr>
          <a:xfrm>
            <a:off x="3517920" y="4729320"/>
            <a:ext cx="2208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COP15 adopts Kunming-Montreal Framework.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210" name="Google Shape;339;p35"/>
          <p:cNvSpPr/>
          <p:nvPr/>
        </p:nvSpPr>
        <p:spPr>
          <a:xfrm>
            <a:off x="6409080" y="4253040"/>
            <a:ext cx="2319480" cy="2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2025</a:t>
            </a:r>
            <a:endParaRPr b="1" lang="en-HK" sz="1650" spc="-1" strike="noStrike">
              <a:latin typeface="Arial"/>
            </a:endParaRPr>
          </a:p>
        </p:txBody>
      </p:sp>
      <p:sp>
        <p:nvSpPr>
          <p:cNvPr id="211" name="Google Shape;340;p35"/>
          <p:cNvSpPr/>
          <p:nvPr/>
        </p:nvSpPr>
        <p:spPr>
          <a:xfrm>
            <a:off x="6464160" y="4729320"/>
            <a:ext cx="2208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National strategies implemented.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212" name="Google Shape;341;p35"/>
          <p:cNvSpPr/>
          <p:nvPr/>
        </p:nvSpPr>
        <p:spPr>
          <a:xfrm>
            <a:off x="9355320" y="4253040"/>
            <a:ext cx="2319480" cy="2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650" spc="-1" strike="noStrike">
                <a:solidFill>
                  <a:srgbClr val="bc4749"/>
                </a:solidFill>
                <a:latin typeface="Playfair Display"/>
                <a:ea typeface="Playfair Display"/>
              </a:rPr>
              <a:t>2030</a:t>
            </a:r>
            <a:endParaRPr b="1" lang="en-HK" sz="1650" spc="-1" strike="noStrike">
              <a:latin typeface="Arial"/>
            </a:endParaRPr>
          </a:p>
        </p:txBody>
      </p:sp>
      <p:sp>
        <p:nvSpPr>
          <p:cNvPr id="213" name="Google Shape;342;p35"/>
          <p:cNvSpPr/>
          <p:nvPr/>
        </p:nvSpPr>
        <p:spPr>
          <a:xfrm>
            <a:off x="9410400" y="4729320"/>
            <a:ext cx="2208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Target: 30% Global Protection.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347;p36" descr="image.png"/>
          <p:cNvPicPr/>
          <p:nvPr/>
        </p:nvPicPr>
        <p:blipFill>
          <a:blip r:embed="rId1"/>
          <a:stretch/>
        </p:blipFill>
        <p:spPr>
          <a:xfrm>
            <a:off x="571680" y="2719440"/>
            <a:ext cx="3492000" cy="2571120"/>
          </a:xfrm>
          <a:prstGeom prst="rect">
            <a:avLst/>
          </a:prstGeom>
          <a:ln w="0">
            <a:noFill/>
          </a:ln>
        </p:spPr>
      </p:pic>
      <p:pic>
        <p:nvPicPr>
          <p:cNvPr id="215" name="Google Shape;348;p36" descr="image.png"/>
          <p:cNvPicPr/>
          <p:nvPr/>
        </p:nvPicPr>
        <p:blipFill>
          <a:blip r:embed="rId2"/>
          <a:stretch/>
        </p:blipFill>
        <p:spPr>
          <a:xfrm>
            <a:off x="4349880" y="2719440"/>
            <a:ext cx="3492000" cy="2571120"/>
          </a:xfrm>
          <a:prstGeom prst="rect">
            <a:avLst/>
          </a:prstGeom>
          <a:ln w="0">
            <a:noFill/>
          </a:ln>
        </p:spPr>
      </p:pic>
      <p:pic>
        <p:nvPicPr>
          <p:cNvPr id="216" name="Google Shape;349;p36" descr="image.png"/>
          <p:cNvPicPr/>
          <p:nvPr/>
        </p:nvPicPr>
        <p:blipFill>
          <a:blip r:embed="rId3"/>
          <a:stretch/>
        </p:blipFill>
        <p:spPr>
          <a:xfrm>
            <a:off x="8128080" y="2719440"/>
            <a:ext cx="3492000" cy="2571120"/>
          </a:xfrm>
          <a:prstGeom prst="rect">
            <a:avLst/>
          </a:prstGeom>
          <a:ln w="0">
            <a:noFill/>
          </a:ln>
        </p:spPr>
      </p:pic>
      <p:sp>
        <p:nvSpPr>
          <p:cNvPr id="217" name="Google Shape;350;p36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Emerging Challenges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218" name="Google Shape;351;p36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Google Shape;352;p36"/>
          <p:cNvSpPr/>
          <p:nvPr/>
        </p:nvSpPr>
        <p:spPr>
          <a:xfrm>
            <a:off x="857160" y="3052800"/>
            <a:ext cx="30664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Genetic Diversity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220" name="Google Shape;353;p36"/>
          <p:cNvSpPr/>
          <p:nvPr/>
        </p:nvSpPr>
        <p:spPr>
          <a:xfrm>
            <a:off x="857160" y="3595680"/>
            <a:ext cx="292032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Even if numbers rise, low genetic diversity can make species vulnerable to disease (e.g., Cheetahs).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221" name="Google Shape;354;p36"/>
          <p:cNvSpPr/>
          <p:nvPr/>
        </p:nvSpPr>
        <p:spPr>
          <a:xfrm>
            <a:off x="4635720" y="3052800"/>
            <a:ext cx="30664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Political Will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222" name="Google Shape;355;p36"/>
          <p:cNvSpPr/>
          <p:nvPr/>
        </p:nvSpPr>
        <p:spPr>
          <a:xfrm>
            <a:off x="4635720" y="35956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Conservation often takes a backseat to short-term economic gain and industrial development.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223" name="Google Shape;356;p36"/>
          <p:cNvSpPr/>
          <p:nvPr/>
        </p:nvSpPr>
        <p:spPr>
          <a:xfrm>
            <a:off x="8413920" y="3052800"/>
            <a:ext cx="306648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Funding Gaps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224" name="Google Shape;357;p36"/>
          <p:cNvSpPr/>
          <p:nvPr/>
        </p:nvSpPr>
        <p:spPr>
          <a:xfrm>
            <a:off x="8413920" y="3595680"/>
            <a:ext cx="292032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Current global spending on biodiversity needs to triple to meet the 2030 targets.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362;p37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226" name="Google Shape;363;p37"/>
          <p:cNvSpPr/>
          <p:nvPr/>
        </p:nvSpPr>
        <p:spPr>
          <a:xfrm>
            <a:off x="571680" y="2509920"/>
            <a:ext cx="1160100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ffffff"/>
                </a:solidFill>
                <a:latin typeface="Playfair Display"/>
                <a:ea typeface="Playfair Display"/>
              </a:rPr>
              <a:t>Questions &amp; Discussion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227" name="Google Shape;364;p37"/>
          <p:cNvSpPr/>
          <p:nvPr/>
        </p:nvSpPr>
        <p:spPr>
          <a:xfrm>
            <a:off x="571680" y="326232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Google Shape;365;p37"/>
          <p:cNvSpPr/>
          <p:nvPr/>
        </p:nvSpPr>
        <p:spPr>
          <a:xfrm>
            <a:off x="571680" y="385272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0f0f0"/>
                </a:solidFill>
                <a:latin typeface="Lato"/>
                <a:ea typeface="Lato"/>
              </a:rPr>
              <a:t>Thank you for your attention.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370;p38"/>
          <p:cNvSpPr/>
          <p:nvPr/>
        </p:nvSpPr>
        <p:spPr>
          <a:xfrm>
            <a:off x="571680" y="2062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Image Sources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230" name="Google Shape;371;p38"/>
          <p:cNvSpPr/>
          <p:nvPr/>
        </p:nvSpPr>
        <p:spPr>
          <a:xfrm>
            <a:off x="571680" y="9586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Google Shape;372;p38"/>
          <p:cNvSpPr/>
          <p:nvPr/>
        </p:nvSpPr>
        <p:spPr>
          <a:xfrm>
            <a:off x="571680" y="135864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Google Shape;373;p38"/>
          <p:cNvSpPr/>
          <p:nvPr/>
        </p:nvSpPr>
        <p:spPr>
          <a:xfrm>
            <a:off x="571680" y="214344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Google Shape;374;p38"/>
          <p:cNvSpPr/>
          <p:nvPr/>
        </p:nvSpPr>
        <p:spPr>
          <a:xfrm>
            <a:off x="571680" y="292824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Google Shape;375;p38"/>
          <p:cNvSpPr/>
          <p:nvPr/>
        </p:nvSpPr>
        <p:spPr>
          <a:xfrm>
            <a:off x="571680" y="371304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Google Shape;376;p38"/>
          <p:cNvSpPr/>
          <p:nvPr/>
        </p:nvSpPr>
        <p:spPr>
          <a:xfrm>
            <a:off x="571680" y="469584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Google Shape;377;p38"/>
          <p:cNvSpPr/>
          <p:nvPr/>
        </p:nvSpPr>
        <p:spPr>
          <a:xfrm>
            <a:off x="571680" y="2133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Google Shape;378;p38"/>
          <p:cNvSpPr/>
          <p:nvPr/>
        </p:nvSpPr>
        <p:spPr>
          <a:xfrm>
            <a:off x="571680" y="2133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Google Shape;379;p38"/>
          <p:cNvSpPr/>
          <p:nvPr/>
        </p:nvSpPr>
        <p:spPr>
          <a:xfrm>
            <a:off x="571680" y="2918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Google Shape;380;p38"/>
          <p:cNvSpPr/>
          <p:nvPr/>
        </p:nvSpPr>
        <p:spPr>
          <a:xfrm>
            <a:off x="571680" y="2918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Google Shape;381;p38"/>
          <p:cNvSpPr/>
          <p:nvPr/>
        </p:nvSpPr>
        <p:spPr>
          <a:xfrm>
            <a:off x="571680" y="37033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Google Shape;382;p38"/>
          <p:cNvSpPr/>
          <p:nvPr/>
        </p:nvSpPr>
        <p:spPr>
          <a:xfrm>
            <a:off x="571680" y="37033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Google Shape;383;p38"/>
          <p:cNvSpPr/>
          <p:nvPr/>
        </p:nvSpPr>
        <p:spPr>
          <a:xfrm>
            <a:off x="571680" y="46864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Google Shape;384;p38"/>
          <p:cNvSpPr/>
          <p:nvPr/>
        </p:nvSpPr>
        <p:spPr>
          <a:xfrm>
            <a:off x="571680" y="46864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Google Shape;385;p38"/>
          <p:cNvSpPr/>
          <p:nvPr/>
        </p:nvSpPr>
        <p:spPr>
          <a:xfrm>
            <a:off x="571680" y="56692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Google Shape;386;p38"/>
          <p:cNvSpPr/>
          <p:nvPr/>
        </p:nvSpPr>
        <p:spPr>
          <a:xfrm>
            <a:off x="571680" y="566928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6" name="Google Shape;387;p38" descr="image.png"/>
          <p:cNvPicPr/>
          <p:nvPr/>
        </p:nvPicPr>
        <p:blipFill>
          <a:blip r:embed="rId1"/>
          <a:stretch/>
        </p:blipFill>
        <p:spPr>
          <a:xfrm>
            <a:off x="571680" y="15080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47" name="Google Shape;388;p38"/>
          <p:cNvSpPr/>
          <p:nvPr/>
        </p:nvSpPr>
        <p:spPr>
          <a:xfrm>
            <a:off x="1666800" y="150156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https://www.ausableriver.org/sites/default/files/styles/900x450/public/caring_-_forestry1.jpg?itok=LGwbDzDF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48" name="Google Shape;389;p38"/>
          <p:cNvSpPr/>
          <p:nvPr/>
        </p:nvSpPr>
        <p:spPr>
          <a:xfrm>
            <a:off x="1666800" y="1747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www.ausableriver.org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49" name="Google Shape;390;p38" descr="image.png"/>
          <p:cNvPicPr/>
          <p:nvPr/>
        </p:nvPicPr>
        <p:blipFill>
          <a:blip r:embed="rId2"/>
          <a:stretch/>
        </p:blipFill>
        <p:spPr>
          <a:xfrm>
            <a:off x="571680" y="22928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50" name="Google Shape;391;p38"/>
          <p:cNvSpPr/>
          <p:nvPr/>
        </p:nvSpPr>
        <p:spPr>
          <a:xfrm>
            <a:off x="1666800" y="228636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https://earth.org/wp-content/uploads/2021/11/Untitled-design-88.jpg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51" name="Google Shape;392;p38"/>
          <p:cNvSpPr/>
          <p:nvPr/>
        </p:nvSpPr>
        <p:spPr>
          <a:xfrm>
            <a:off x="1666800" y="25318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earth.org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52" name="Google Shape;393;p38" descr="image.png"/>
          <p:cNvPicPr/>
          <p:nvPr/>
        </p:nvPicPr>
        <p:blipFill>
          <a:blip r:embed="rId3"/>
          <a:stretch/>
        </p:blipFill>
        <p:spPr>
          <a:xfrm>
            <a:off x="571680" y="30776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53" name="Google Shape;394;p38"/>
          <p:cNvSpPr/>
          <p:nvPr/>
        </p:nvSpPr>
        <p:spPr>
          <a:xfrm>
            <a:off x="1666800" y="307116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https://i.ytimg.com/vi/ikVXqE7tozg/maxresdefault.jpg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54" name="Google Shape;395;p38"/>
          <p:cNvSpPr/>
          <p:nvPr/>
        </p:nvSpPr>
        <p:spPr>
          <a:xfrm>
            <a:off x="1666800" y="33166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www.youtube.com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55" name="Google Shape;396;p38" descr="image.png"/>
          <p:cNvPicPr/>
          <p:nvPr/>
        </p:nvPicPr>
        <p:blipFill>
          <a:blip r:embed="rId4"/>
          <a:stretch/>
        </p:blipFill>
        <p:spPr>
          <a:xfrm>
            <a:off x="571680" y="39614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56" name="Google Shape;397;p38"/>
          <p:cNvSpPr/>
          <p:nvPr/>
        </p:nvSpPr>
        <p:spPr>
          <a:xfrm>
            <a:off x="1666800" y="385596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https://media.istockphoto.com/id/157393199/photo/polar-bear-on-dire-straits-over-small-piece-of-ice.jpg?s=612x612&amp;w=0&amp;k=20&amp;c=W_2CM0cIhHMN3LQzEuKyJKBubvAUK3rahIP8evSRL8o=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57" name="Google Shape;398;p38"/>
          <p:cNvSpPr/>
          <p:nvPr/>
        </p:nvSpPr>
        <p:spPr>
          <a:xfrm>
            <a:off x="1666800" y="42994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www.istockphoto.com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58" name="Google Shape;399;p38" descr="image.png"/>
          <p:cNvPicPr/>
          <p:nvPr/>
        </p:nvPicPr>
        <p:blipFill>
          <a:blip r:embed="rId5"/>
          <a:stretch/>
        </p:blipFill>
        <p:spPr>
          <a:xfrm>
            <a:off x="571680" y="49442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59" name="Google Shape;400;p38"/>
          <p:cNvSpPr/>
          <p:nvPr/>
        </p:nvSpPr>
        <p:spPr>
          <a:xfrm>
            <a:off x="1666800" y="483876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https://static.vecteezy.com/system/resources/thumbnails/048/426/662/small/bleaching-coral-reefs-and-the-disappearance-of-vibrant-sea-life-illustrating-the-marine-ecosystem-decline-caused-by-global-warming-generated-ai-photo.jpg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60" name="Google Shape;401;p38"/>
          <p:cNvSpPr/>
          <p:nvPr/>
        </p:nvSpPr>
        <p:spPr>
          <a:xfrm>
            <a:off x="1666800" y="52826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www.vecteezy.com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61" name="Google Shape;402;p38" descr="image.png"/>
          <p:cNvPicPr/>
          <p:nvPr/>
        </p:nvPicPr>
        <p:blipFill>
          <a:blip r:embed="rId6"/>
          <a:stretch/>
        </p:blipFill>
        <p:spPr>
          <a:xfrm>
            <a:off x="571680" y="592740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62" name="Google Shape;403;p38"/>
          <p:cNvSpPr/>
          <p:nvPr/>
        </p:nvSpPr>
        <p:spPr>
          <a:xfrm>
            <a:off x="1666800" y="582156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https://img.hghlnd.com/imgix/https://detroitcatholic.nyc3.digitaloceanspaces.com/20240603T2126-WILDLIFE-CROSSINGS-CREATION-1777605.JPG?w=2400&amp;h=1350&amp;fit=crop&amp;crop=faces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63" name="Google Shape;404;p38"/>
          <p:cNvSpPr/>
          <p:nvPr/>
        </p:nvSpPr>
        <p:spPr>
          <a:xfrm>
            <a:off x="1666800" y="626544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www.detroitcatholic.com</a:t>
            </a:r>
            <a:endParaRPr b="1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409;p39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Image Sources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265" name="Google Shape;410;p39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Google Shape;411;p39"/>
          <p:cNvSpPr/>
          <p:nvPr/>
        </p:nvSpPr>
        <p:spPr>
          <a:xfrm>
            <a:off x="571680" y="185004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Google Shape;412;p39"/>
          <p:cNvSpPr/>
          <p:nvPr/>
        </p:nvSpPr>
        <p:spPr>
          <a:xfrm>
            <a:off x="571680" y="2634840"/>
            <a:ext cx="11048400" cy="78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Google Shape;413;p39"/>
          <p:cNvSpPr/>
          <p:nvPr/>
        </p:nvSpPr>
        <p:spPr>
          <a:xfrm>
            <a:off x="571680" y="341964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Google Shape;414;p39"/>
          <p:cNvSpPr/>
          <p:nvPr/>
        </p:nvSpPr>
        <p:spPr>
          <a:xfrm>
            <a:off x="571680" y="4402440"/>
            <a:ext cx="11048400" cy="98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Google Shape;415;p39"/>
          <p:cNvSpPr/>
          <p:nvPr/>
        </p:nvSpPr>
        <p:spPr>
          <a:xfrm>
            <a:off x="571680" y="262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Google Shape;416;p39"/>
          <p:cNvSpPr/>
          <p:nvPr/>
        </p:nvSpPr>
        <p:spPr>
          <a:xfrm>
            <a:off x="571680" y="26251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Google Shape;417;p39"/>
          <p:cNvSpPr/>
          <p:nvPr/>
        </p:nvSpPr>
        <p:spPr>
          <a:xfrm>
            <a:off x="571680" y="340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Google Shape;418;p39"/>
          <p:cNvSpPr/>
          <p:nvPr/>
        </p:nvSpPr>
        <p:spPr>
          <a:xfrm>
            <a:off x="571680" y="34099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Google Shape;419;p39"/>
          <p:cNvSpPr/>
          <p:nvPr/>
        </p:nvSpPr>
        <p:spPr>
          <a:xfrm>
            <a:off x="571680" y="439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Google Shape;420;p39"/>
          <p:cNvSpPr/>
          <p:nvPr/>
        </p:nvSpPr>
        <p:spPr>
          <a:xfrm>
            <a:off x="571680" y="43927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Google Shape;421;p39"/>
          <p:cNvSpPr/>
          <p:nvPr/>
        </p:nvSpPr>
        <p:spPr>
          <a:xfrm>
            <a:off x="571680" y="5375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Google Shape;422;p39"/>
          <p:cNvSpPr/>
          <p:nvPr/>
        </p:nvSpPr>
        <p:spPr>
          <a:xfrm>
            <a:off x="571680" y="5375520"/>
            <a:ext cx="11048400" cy="864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8" name="Google Shape;423;p39" descr="image.png"/>
          <p:cNvPicPr/>
          <p:nvPr/>
        </p:nvPicPr>
        <p:blipFill>
          <a:blip r:embed="rId1"/>
          <a:stretch/>
        </p:blipFill>
        <p:spPr>
          <a:xfrm>
            <a:off x="571680" y="19994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79" name="Google Shape;424;p39"/>
          <p:cNvSpPr/>
          <p:nvPr/>
        </p:nvSpPr>
        <p:spPr>
          <a:xfrm>
            <a:off x="1666800" y="199296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https://media.istockphoto.com/id/876323596/photo/tiger-in-snow.jpg?s=612x612&amp;w=0&amp;k=20&amp;c=lxLUX8YEosFlbQQJTxAITUaUdexmbpTvytGWbanrh5A=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80" name="Google Shape;425;p39"/>
          <p:cNvSpPr/>
          <p:nvPr/>
        </p:nvSpPr>
        <p:spPr>
          <a:xfrm>
            <a:off x="1666800" y="22384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www.istockphoto.com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81" name="Google Shape;426;p39" descr="image.png"/>
          <p:cNvPicPr/>
          <p:nvPr/>
        </p:nvPicPr>
        <p:blipFill>
          <a:blip r:embed="rId2"/>
          <a:stretch/>
        </p:blipFill>
        <p:spPr>
          <a:xfrm>
            <a:off x="571680" y="27842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82" name="Google Shape;427;p39"/>
          <p:cNvSpPr/>
          <p:nvPr/>
        </p:nvSpPr>
        <p:spPr>
          <a:xfrm>
            <a:off x="1666800" y="277740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https://discovery.sndimg.com/content/dam/images/discovery/fullset/2021/6/29/GettyImages-1189048716.jpg.rend.hgtvcom.1280.853.suffix/1624995019897.jpeg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83" name="Google Shape;428;p39"/>
          <p:cNvSpPr/>
          <p:nvPr/>
        </p:nvSpPr>
        <p:spPr>
          <a:xfrm>
            <a:off x="1666800" y="30232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www.discovery.com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84" name="Google Shape;429;p39" descr="image.png"/>
          <p:cNvPicPr/>
          <p:nvPr/>
        </p:nvPicPr>
        <p:blipFill>
          <a:blip r:embed="rId3"/>
          <a:stretch/>
        </p:blipFill>
        <p:spPr>
          <a:xfrm>
            <a:off x="571680" y="36680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85" name="Google Shape;430;p39"/>
          <p:cNvSpPr/>
          <p:nvPr/>
        </p:nvSpPr>
        <p:spPr>
          <a:xfrm>
            <a:off x="1666800" y="356220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https://media.istockphoto.com/id/945905878/photo/bee-or-honeybee-in-latin-apis-mellifera-on-flower.jpg?s=612x612&amp;w=0&amp;k=20&amp;c=N2TW9pv1LRFZU7ji1BezOxWozVpX7ucnWeQhTabBOLw=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86" name="Google Shape;431;p39"/>
          <p:cNvSpPr/>
          <p:nvPr/>
        </p:nvSpPr>
        <p:spPr>
          <a:xfrm>
            <a:off x="1666800" y="40060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www.istockphoto.com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87" name="Google Shape;432;p39" descr="image.png"/>
          <p:cNvPicPr/>
          <p:nvPr/>
        </p:nvPicPr>
        <p:blipFill>
          <a:blip r:embed="rId4"/>
          <a:stretch/>
        </p:blipFill>
        <p:spPr>
          <a:xfrm>
            <a:off x="571680" y="46508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88" name="Google Shape;433;p39"/>
          <p:cNvSpPr/>
          <p:nvPr/>
        </p:nvSpPr>
        <p:spPr>
          <a:xfrm>
            <a:off x="1666800" y="4545360"/>
            <a:ext cx="995292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https://png.pngtree.com/png-vector/20240926/ourlarge/pngtree-photorealistic-elephant-majestic-african-savanna-animal-large-ivory-tusks-enormous-flapping-png-image_13917166.png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89" name="Google Shape;434;p39"/>
          <p:cNvSpPr/>
          <p:nvPr/>
        </p:nvSpPr>
        <p:spPr>
          <a:xfrm>
            <a:off x="1666800" y="49888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pngtree.com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290" name="Google Shape;435;p39" descr="image.png"/>
          <p:cNvPicPr/>
          <p:nvPr/>
        </p:nvPicPr>
        <p:blipFill>
          <a:blip r:embed="rId5"/>
          <a:stretch/>
        </p:blipFill>
        <p:spPr>
          <a:xfrm>
            <a:off x="571680" y="5534640"/>
            <a:ext cx="856440" cy="475560"/>
          </a:xfrm>
          <a:prstGeom prst="rect">
            <a:avLst/>
          </a:prstGeom>
          <a:ln w="0">
            <a:noFill/>
          </a:ln>
        </p:spPr>
      </p:pic>
      <p:sp>
        <p:nvSpPr>
          <p:cNvPr id="291" name="Google Shape;436;p39"/>
          <p:cNvSpPr/>
          <p:nvPr/>
        </p:nvSpPr>
        <p:spPr>
          <a:xfrm>
            <a:off x="1666800" y="5528160"/>
            <a:ext cx="995292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2f3e46"/>
                </a:solidFill>
                <a:latin typeface="Lato"/>
                <a:ea typeface="Lato"/>
              </a:rPr>
              <a:t>https://paveikslai.lt/172991-large_default/oleg-riabcuk-painting-last-kiss-of-the-evening.jpg</a:t>
            </a:r>
            <a:endParaRPr b="1" lang="en-HK" sz="980" spc="-1" strike="noStrike">
              <a:latin typeface="Arial"/>
            </a:endParaRPr>
          </a:p>
        </p:txBody>
      </p:sp>
      <p:sp>
        <p:nvSpPr>
          <p:cNvPr id="292" name="Google Shape;437;p39"/>
          <p:cNvSpPr/>
          <p:nvPr/>
        </p:nvSpPr>
        <p:spPr>
          <a:xfrm>
            <a:off x="1666800" y="5773680"/>
            <a:ext cx="9952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Lato"/>
                <a:ea typeface="Lato"/>
              </a:rPr>
              <a:t>paveikslai.lt</a:t>
            </a:r>
            <a:endParaRPr b="1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97;p15"/>
          <p:cNvSpPr/>
          <p:nvPr/>
        </p:nvSpPr>
        <p:spPr>
          <a:xfrm>
            <a:off x="0" y="0"/>
            <a:ext cx="12191400" cy="6857280"/>
          </a:xfrm>
          <a:prstGeom prst="roundRect">
            <a:avLst>
              <a:gd name="adj" fmla="val 555"/>
            </a:avLst>
          </a:prstGeom>
          <a:solidFill>
            <a:srgbClr val="f4f1e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540000" y="1440000"/>
            <a:ext cx="3600000" cy="2700000"/>
          </a:xfrm>
          <a:prstGeom prst="rect">
            <a:avLst/>
          </a:prstGeom>
          <a:ln w="0">
            <a:noFill/>
          </a:ln>
        </p:spPr>
      </p:pic>
      <p:sp>
        <p:nvSpPr>
          <p:cNvPr id="48" name=""/>
          <p:cNvSpPr txBox="1"/>
          <p:nvPr/>
        </p:nvSpPr>
        <p:spPr>
          <a:xfrm>
            <a:off x="4500000" y="3960000"/>
            <a:ext cx="19105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HK" sz="1800" spc="-1" strike="noStrike">
                <a:latin typeface="Arial"/>
              </a:rPr>
              <a:t>Field Recording</a:t>
            </a:r>
            <a:endParaRPr b="1" lang="en-H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102;p16" descr="image.png"/>
          <p:cNvPicPr/>
          <p:nvPr/>
        </p:nvPicPr>
        <p:blipFill>
          <a:blip r:embed="rId1"/>
          <a:stretch/>
        </p:blipFill>
        <p:spPr>
          <a:xfrm>
            <a:off x="6381720" y="1933560"/>
            <a:ext cx="5238000" cy="3809160"/>
          </a:xfrm>
          <a:prstGeom prst="rect">
            <a:avLst/>
          </a:prstGeom>
          <a:ln w="0">
            <a:noFill/>
          </a:ln>
        </p:spPr>
      </p:pic>
      <p:sp>
        <p:nvSpPr>
          <p:cNvPr id="50" name="Google Shape;103;p16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What is Conservation?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51" name="Google Shape;104;p16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Google Shape;105;p16"/>
          <p:cNvSpPr/>
          <p:nvPr/>
        </p:nvSpPr>
        <p:spPr>
          <a:xfrm>
            <a:off x="571680" y="2124000"/>
            <a:ext cx="523800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Wildlife conservation is the practice of protecting plant and animal species and their habitats. As part of the world's ecosystems, wildlife provides balance and stability to nature's processes.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53" name="Google Shape;106;p16" descr="image.png"/>
          <p:cNvPicPr/>
          <p:nvPr/>
        </p:nvPicPr>
        <p:blipFill>
          <a:blip r:embed="rId2"/>
          <a:stretch/>
        </p:blipFill>
        <p:spPr>
          <a:xfrm>
            <a:off x="6381720" y="1933560"/>
            <a:ext cx="5238000" cy="3809160"/>
          </a:xfrm>
          <a:prstGeom prst="rect">
            <a:avLst/>
          </a:prstGeom>
          <a:ln w="0">
            <a:noFill/>
          </a:ln>
        </p:spPr>
      </p:pic>
      <p:sp>
        <p:nvSpPr>
          <p:cNvPr id="54" name="Google Shape;107;p16"/>
          <p:cNvSpPr/>
          <p:nvPr/>
        </p:nvSpPr>
        <p:spPr>
          <a:xfrm>
            <a:off x="1428840" y="3533760"/>
            <a:ext cx="43808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Ecological Balance: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Ensuring food webs remain intact.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55" name="Google Shape;108;p16"/>
          <p:cNvSpPr/>
          <p:nvPr/>
        </p:nvSpPr>
        <p:spPr>
          <a:xfrm>
            <a:off x="1371600" y="4381560"/>
            <a:ext cx="44380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Genetic Diversity: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Maintaining the resilience of species to disease.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56" name="Google Shape;109;p16"/>
          <p:cNvSpPr/>
          <p:nvPr/>
        </p:nvSpPr>
        <p:spPr>
          <a:xfrm>
            <a:off x="1400040" y="5229360"/>
            <a:ext cx="44092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Sustainability: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Managing resources for future generations.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57" name="Google Shape;110;p16" descr="image.png"/>
          <p:cNvPicPr/>
          <p:nvPr/>
        </p:nvPicPr>
        <p:blipFill>
          <a:blip r:embed="rId3"/>
          <a:stretch/>
        </p:blipFill>
        <p:spPr>
          <a:xfrm>
            <a:off x="952560" y="3571920"/>
            <a:ext cx="285120" cy="246960"/>
          </a:xfrm>
          <a:prstGeom prst="rect">
            <a:avLst/>
          </a:prstGeom>
          <a:ln w="0">
            <a:noFill/>
          </a:ln>
        </p:spPr>
      </p:pic>
      <p:pic>
        <p:nvPicPr>
          <p:cNvPr id="58" name="Google Shape;111;p16" descr="image.png"/>
          <p:cNvPicPr/>
          <p:nvPr/>
        </p:nvPicPr>
        <p:blipFill>
          <a:blip r:embed="rId4"/>
          <a:stretch/>
        </p:blipFill>
        <p:spPr>
          <a:xfrm>
            <a:off x="952560" y="4419720"/>
            <a:ext cx="227880" cy="246960"/>
          </a:xfrm>
          <a:prstGeom prst="rect">
            <a:avLst/>
          </a:prstGeom>
          <a:ln w="0">
            <a:noFill/>
          </a:ln>
        </p:spPr>
      </p:pic>
      <p:pic>
        <p:nvPicPr>
          <p:cNvPr id="59" name="Google Shape;112;p16" descr="image.png"/>
          <p:cNvPicPr/>
          <p:nvPr/>
        </p:nvPicPr>
        <p:blipFill>
          <a:blip r:embed="rId5"/>
          <a:stretch/>
        </p:blipFill>
        <p:spPr>
          <a:xfrm>
            <a:off x="952560" y="5267160"/>
            <a:ext cx="256320" cy="2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117;p17" descr="image.png"/>
          <p:cNvPicPr/>
          <p:nvPr/>
        </p:nvPicPr>
        <p:blipFill>
          <a:blip r:embed="rId1"/>
          <a:stretch/>
        </p:blipFill>
        <p:spPr>
          <a:xfrm>
            <a:off x="571680" y="1724040"/>
            <a:ext cx="11048400" cy="4561920"/>
          </a:xfrm>
          <a:prstGeom prst="rect">
            <a:avLst/>
          </a:prstGeom>
          <a:ln w="0">
            <a:noFill/>
          </a:ln>
        </p:spPr>
      </p:pic>
      <p:sp>
        <p:nvSpPr>
          <p:cNvPr id="61" name="Google Shape;118;p17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Global Wildlife Population Decline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62" name="Google Shape;119;p17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Google Shape;120;p17"/>
          <p:cNvSpPr/>
          <p:nvPr/>
        </p:nvSpPr>
        <p:spPr>
          <a:xfrm>
            <a:off x="571680" y="228672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According to recent indices, average wildlife populations have seen a catastrophic drop since 1970.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64" name="Google Shape;121;p17"/>
          <p:cNvSpPr/>
          <p:nvPr/>
        </p:nvSpPr>
        <p:spPr>
          <a:xfrm>
            <a:off x="571680" y="5449320"/>
            <a:ext cx="11048400" cy="32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i="1" lang="en-US" sz="1350" spc="-1" strike="noStrike">
                <a:solidFill>
                  <a:srgbClr val="555555"/>
                </a:solidFill>
                <a:latin typeface="Lato"/>
                <a:ea typeface="Lato"/>
              </a:rPr>
              <a:t>The Living Planet Index reports an average 69% decline in monitored wildlife populations between 1970 and 2018.</a:t>
            </a:r>
            <a:endParaRPr b="1" lang="en-HK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126;p18"/>
          <p:cNvSpPr/>
          <p:nvPr/>
        </p:nvSpPr>
        <p:spPr>
          <a:xfrm>
            <a:off x="762120" y="1728720"/>
            <a:ext cx="479988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1: Habitat Loss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66" name="Google Shape;127;p18"/>
          <p:cNvSpPr/>
          <p:nvPr/>
        </p:nvSpPr>
        <p:spPr>
          <a:xfrm>
            <a:off x="762120" y="2481120"/>
            <a:ext cx="457128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Google Shape;128;p18"/>
          <p:cNvSpPr/>
          <p:nvPr/>
        </p:nvSpPr>
        <p:spPr>
          <a:xfrm>
            <a:off x="762120" y="3071880"/>
            <a:ext cx="45712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single greatest threat to biodiversity is the destruction, fragmentation, and degradation of habitats.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68" name="Google Shape;129;p18"/>
          <p:cNvSpPr/>
          <p:nvPr/>
        </p:nvSpPr>
        <p:spPr>
          <a:xfrm>
            <a:off x="762120" y="4062240"/>
            <a:ext cx="457128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Agriculture, urban development, and logging strip animals of the resources they need to survive, leading to local extinctions and isolating populations.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69" name="Google Shape;130;p1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516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135;p19" descr="image.png"/>
          <p:cNvPicPr/>
          <p:nvPr/>
        </p:nvPicPr>
        <p:blipFill>
          <a:blip r:embed="rId1"/>
          <a:stretch/>
        </p:blipFill>
        <p:spPr>
          <a:xfrm>
            <a:off x="6381720" y="2100240"/>
            <a:ext cx="5238000" cy="3809160"/>
          </a:xfrm>
          <a:prstGeom prst="rect">
            <a:avLst/>
          </a:prstGeom>
          <a:ln w="0">
            <a:noFill/>
          </a:ln>
        </p:spPr>
      </p:pic>
      <p:pic>
        <p:nvPicPr>
          <p:cNvPr id="71" name="Google Shape;136;p19" descr="image.png"/>
          <p:cNvPicPr/>
          <p:nvPr/>
        </p:nvPicPr>
        <p:blipFill>
          <a:blip r:embed="rId2"/>
          <a:stretch/>
        </p:blipFill>
        <p:spPr>
          <a:xfrm>
            <a:off x="571680" y="3395520"/>
            <a:ext cx="5238000" cy="191376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37;p19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2: Illegal Wildlife Trade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73" name="Google Shape;138;p19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Google Shape;139;p19"/>
          <p:cNvSpPr/>
          <p:nvPr/>
        </p:nvSpPr>
        <p:spPr>
          <a:xfrm>
            <a:off x="571680" y="229068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The illegal wildlife trade is a multi-billion dollar criminal industry. It is not just about elephants and rhinos; it affects birds, reptiles, and plants.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75" name="Google Shape;140;p19" descr="image.png"/>
          <p:cNvPicPr/>
          <p:nvPr/>
        </p:nvPicPr>
        <p:blipFill>
          <a:blip r:embed="rId3"/>
          <a:stretch/>
        </p:blipFill>
        <p:spPr>
          <a:xfrm>
            <a:off x="6381720" y="2100240"/>
            <a:ext cx="5238000" cy="380916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141;p19"/>
          <p:cNvSpPr/>
          <p:nvPr/>
        </p:nvSpPr>
        <p:spPr>
          <a:xfrm>
            <a:off x="905040" y="3681360"/>
            <a:ext cx="484992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1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$20 Billion</a:t>
            </a:r>
            <a:endParaRPr b="1" lang="en-HK" sz="2100" spc="-1" strike="noStrike">
              <a:latin typeface="Arial"/>
            </a:endParaRPr>
          </a:p>
        </p:txBody>
      </p:sp>
      <p:sp>
        <p:nvSpPr>
          <p:cNvPr id="77" name="Google Shape;142;p19"/>
          <p:cNvSpPr/>
          <p:nvPr/>
        </p:nvSpPr>
        <p:spPr>
          <a:xfrm>
            <a:off x="905040" y="4224240"/>
            <a:ext cx="461880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Estimated annual value of the illegal wildlife trade, ranking it alongside narcotics and human trafficking.</a:t>
            </a:r>
            <a:endParaRPr b="1" lang="en-HK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47;p20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3: The Climate Crisis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79" name="Google Shape;148;p20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Google Shape;149;p20"/>
          <p:cNvSpPr/>
          <p:nvPr/>
        </p:nvSpPr>
        <p:spPr>
          <a:xfrm>
            <a:off x="571680" y="2185920"/>
            <a:ext cx="11048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Climate change forces species to migrate, alters breeding cycles, and destroys sensitive ecosystems faster than species can adapt.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81" name="Google Shape;150;p20" descr="image.png"/>
          <p:cNvPicPr/>
          <p:nvPr/>
        </p:nvPicPr>
        <p:blipFill>
          <a:blip r:embed="rId1"/>
          <a:stretch/>
        </p:blipFill>
        <p:spPr>
          <a:xfrm>
            <a:off x="571680" y="2681280"/>
            <a:ext cx="5380920" cy="3332880"/>
          </a:xfrm>
          <a:prstGeom prst="rect">
            <a:avLst/>
          </a:prstGeom>
          <a:ln w="0">
            <a:noFill/>
          </a:ln>
        </p:spPr>
      </p:pic>
      <p:sp>
        <p:nvSpPr>
          <p:cNvPr id="82" name="Google Shape;151;p20"/>
          <p:cNvSpPr/>
          <p:nvPr/>
        </p:nvSpPr>
        <p:spPr>
          <a:xfrm>
            <a:off x="571680" y="6148440"/>
            <a:ext cx="5380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Habitat Loss:</a:t>
            </a: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 Melting Sea Ice</a:t>
            </a:r>
            <a:endParaRPr b="1" lang="en-HK" sz="1200" spc="-1" strike="noStrike">
              <a:latin typeface="Arial"/>
            </a:endParaRPr>
          </a:p>
        </p:txBody>
      </p:sp>
      <p:pic>
        <p:nvPicPr>
          <p:cNvPr id="83" name="Google Shape;152;p20" descr="image.png"/>
          <p:cNvPicPr/>
          <p:nvPr/>
        </p:nvPicPr>
        <p:blipFill>
          <a:blip r:embed="rId2"/>
          <a:stretch/>
        </p:blipFill>
        <p:spPr>
          <a:xfrm>
            <a:off x="6238800" y="2681280"/>
            <a:ext cx="5380920" cy="333288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53;p20"/>
          <p:cNvSpPr/>
          <p:nvPr/>
        </p:nvSpPr>
        <p:spPr>
          <a:xfrm>
            <a:off x="6238800" y="6148440"/>
            <a:ext cx="538092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Ocean Warming:</a:t>
            </a:r>
            <a:r>
              <a:rPr b="0" lang="en-US" sz="1200" spc="-1" strike="noStrike">
                <a:solidFill>
                  <a:srgbClr val="2f3e46"/>
                </a:solidFill>
                <a:latin typeface="Lato"/>
                <a:ea typeface="Lato"/>
              </a:rPr>
              <a:t> Coral Bleaching</a:t>
            </a:r>
            <a:endParaRPr b="1" lang="en-HK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f1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58;p21"/>
          <p:cNvSpPr/>
          <p:nvPr/>
        </p:nvSpPr>
        <p:spPr>
          <a:xfrm>
            <a:off x="571680" y="571680"/>
            <a:ext cx="1160064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1a3c34"/>
                </a:solidFill>
                <a:latin typeface="Playfair Display"/>
                <a:ea typeface="Playfair Display"/>
              </a:rPr>
              <a:t>Threat 4: Invasive Species</a:t>
            </a:r>
            <a:endParaRPr b="1" lang="en-HK" sz="3600" spc="-1" strike="noStrike">
              <a:latin typeface="Arial"/>
            </a:endParaRPr>
          </a:p>
        </p:txBody>
      </p:sp>
      <p:sp>
        <p:nvSpPr>
          <p:cNvPr id="86" name="Google Shape;159;p21"/>
          <p:cNvSpPr/>
          <p:nvPr/>
        </p:nvSpPr>
        <p:spPr>
          <a:xfrm>
            <a:off x="571680" y="1324080"/>
            <a:ext cx="11048400" cy="18360"/>
          </a:xfrm>
          <a:prstGeom prst="rect">
            <a:avLst/>
          </a:prstGeom>
          <a:solidFill>
            <a:srgbClr val="aebf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Google Shape;160;p21"/>
          <p:cNvSpPr/>
          <p:nvPr/>
        </p:nvSpPr>
        <p:spPr>
          <a:xfrm>
            <a:off x="571680" y="2847960"/>
            <a:ext cx="52380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Invasive species are non-native organisms that cause harm to the environment, economy, or human health. They often outcompete native wildlife for resources.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88" name="Google Shape;161;p21"/>
          <p:cNvSpPr/>
          <p:nvPr/>
        </p:nvSpPr>
        <p:spPr>
          <a:xfrm>
            <a:off x="6835680" y="2809800"/>
            <a:ext cx="4784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Cane Toads: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Decimating predators in Australia due to toxicity.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89" name="Google Shape;162;p21"/>
          <p:cNvSpPr/>
          <p:nvPr/>
        </p:nvSpPr>
        <p:spPr>
          <a:xfrm>
            <a:off x="6800760" y="3657600"/>
            <a:ext cx="48189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Brown Tree Snake: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Caused the extinction of most native forest birds on Guam.</a:t>
            </a:r>
            <a:endParaRPr b="1" lang="en-HK" sz="1500" spc="-1" strike="noStrike">
              <a:latin typeface="Arial"/>
            </a:endParaRPr>
          </a:p>
        </p:txBody>
      </p:sp>
      <p:sp>
        <p:nvSpPr>
          <p:cNvPr id="90" name="Google Shape;163;p21"/>
          <p:cNvSpPr/>
          <p:nvPr/>
        </p:nvSpPr>
        <p:spPr>
          <a:xfrm>
            <a:off x="6781680" y="4505400"/>
            <a:ext cx="48380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1a3c34"/>
                </a:solidFill>
                <a:latin typeface="Lato"/>
                <a:ea typeface="Lato"/>
              </a:rPr>
              <a:t>Impact:</a:t>
            </a:r>
            <a:r>
              <a:rPr b="0" lang="en-US" sz="1500" spc="-1" strike="noStrike">
                <a:solidFill>
                  <a:srgbClr val="2f3e46"/>
                </a:solidFill>
                <a:latin typeface="Lato"/>
                <a:ea typeface="Lato"/>
              </a:rPr>
              <a:t> Responsible for 42% of threatened or endangered species declines.</a:t>
            </a:r>
            <a:endParaRPr b="1" lang="en-HK" sz="1500" spc="-1" strike="noStrike">
              <a:latin typeface="Arial"/>
            </a:endParaRPr>
          </a:p>
        </p:txBody>
      </p:sp>
      <p:pic>
        <p:nvPicPr>
          <p:cNvPr id="91" name="Google Shape;164;p21" descr="image.png"/>
          <p:cNvPicPr/>
          <p:nvPr/>
        </p:nvPicPr>
        <p:blipFill>
          <a:blip r:embed="rId1"/>
          <a:stretch/>
        </p:blipFill>
        <p:spPr>
          <a:xfrm>
            <a:off x="6381720" y="2847960"/>
            <a:ext cx="256320" cy="24696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165;p21" descr="image.png"/>
          <p:cNvPicPr/>
          <p:nvPr/>
        </p:nvPicPr>
        <p:blipFill>
          <a:blip r:embed="rId2"/>
          <a:stretch/>
        </p:blipFill>
        <p:spPr>
          <a:xfrm>
            <a:off x="6381720" y="3695760"/>
            <a:ext cx="227880" cy="24696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166;p21" descr="image.png"/>
          <p:cNvPicPr/>
          <p:nvPr/>
        </p:nvPicPr>
        <p:blipFill>
          <a:blip r:embed="rId3"/>
          <a:stretch/>
        </p:blipFill>
        <p:spPr>
          <a:xfrm>
            <a:off x="6381720" y="4543560"/>
            <a:ext cx="199440" cy="24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2026-01-02T20:02:05Z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