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66" r:id="rId21"/>
  </p:sldIdLst>
  <p:sldSz cx="17475200" cy="9753600"/>
  <p:notesSz cx="174752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91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917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0640" y="3023616"/>
            <a:ext cx="1485392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21280" y="5462016"/>
            <a:ext cx="1223264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mbria" panose="02040503050406030204"/>
                <a:cs typeface="Cambria" panose="02040503050406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mbria" panose="02040503050406030204"/>
                <a:cs typeface="Cambria" panose="02040503050406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73760" y="2243328"/>
            <a:ext cx="7601712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999728" y="2243328"/>
            <a:ext cx="7601712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5269" y="858308"/>
            <a:ext cx="15012035" cy="1733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8320" y="2082363"/>
            <a:ext cx="12852400" cy="433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mbria" panose="02040503050406030204"/>
                <a:cs typeface="Cambria" panose="02040503050406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41568" y="9070848"/>
            <a:ext cx="559206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73760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582144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0.jpeg"/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jpeg"/><Relationship Id="rId8" Type="http://schemas.openxmlformats.org/officeDocument/2006/relationships/image" Target="../media/image48.jpeg"/><Relationship Id="rId7" Type="http://schemas.openxmlformats.org/officeDocument/2006/relationships/image" Target="../media/image47.jpeg"/><Relationship Id="rId6" Type="http://schemas.openxmlformats.org/officeDocument/2006/relationships/image" Target="../media/image46.jpeg"/><Relationship Id="rId5" Type="http://schemas.openxmlformats.org/officeDocument/2006/relationships/image" Target="../media/image45.jpeg"/><Relationship Id="rId4" Type="http://schemas.openxmlformats.org/officeDocument/2006/relationships/image" Target="../media/image44.jpeg"/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50.png"/><Relationship Id="rId1" Type="http://schemas.openxmlformats.org/officeDocument/2006/relationships/image" Target="../media/image41.jpeg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62.png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image" Target="../media/image56.png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6.jpeg"/><Relationship Id="rId3" Type="http://schemas.openxmlformats.org/officeDocument/2006/relationships/image" Target="../media/image65.jpeg"/><Relationship Id="rId2" Type="http://schemas.openxmlformats.org/officeDocument/2006/relationships/image" Target="../media/image64.png"/><Relationship Id="rId1" Type="http://schemas.openxmlformats.org/officeDocument/2006/relationships/image" Target="../media/image6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3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320800" y="6146800"/>
            <a:ext cx="419100" cy="482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3500" y="2070100"/>
            <a:ext cx="4521200" cy="116840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308100" y="4876800"/>
            <a:ext cx="9398000" cy="0"/>
          </a:xfrm>
          <a:custGeom>
            <a:avLst/>
            <a:gdLst/>
            <a:ahLst/>
            <a:cxnLst/>
            <a:rect l="l" t="t" r="r" b="b"/>
            <a:pathLst>
              <a:path w="9398000">
                <a:moveTo>
                  <a:pt x="0" y="0"/>
                </a:moveTo>
                <a:lnTo>
                  <a:pt x="9398000" y="0"/>
                </a:lnTo>
              </a:path>
            </a:pathLst>
          </a:custGeom>
          <a:ln w="25400">
            <a:solidFill>
              <a:srgbClr val="B17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66480" y="1749777"/>
            <a:ext cx="9385300" cy="2838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892810">
              <a:lnSpc>
                <a:spcPts val="10520"/>
              </a:lnSpc>
              <a:spcBef>
                <a:spcPts val="120"/>
              </a:spcBef>
            </a:pPr>
            <a:r>
              <a:rPr sz="9700" spc="355" dirty="0">
                <a:solidFill>
                  <a:srgbClr val="282828"/>
                </a:solidFill>
                <a:latin typeface="Comic Sans MS" panose="030F0702030302020204"/>
                <a:cs typeface="Comic Sans MS" panose="030F0702030302020204"/>
              </a:rPr>
              <a:t>3</a:t>
            </a:r>
            <a:r>
              <a:rPr sz="9700" spc="-1475" dirty="0">
                <a:solidFill>
                  <a:srgbClr val="282828"/>
                </a:solidFill>
                <a:latin typeface="Comic Sans MS" panose="030F0702030302020204"/>
                <a:cs typeface="Comic Sans MS" panose="030F0702030302020204"/>
              </a:rPr>
              <a:t> </a:t>
            </a:r>
            <a:r>
              <a:rPr sz="9700" spc="-885" dirty="0">
                <a:solidFill>
                  <a:srgbClr val="232323"/>
                </a:solidFill>
                <a:latin typeface="Comic Sans MS" panose="030F0702030302020204"/>
                <a:cs typeface="Comic Sans MS" panose="030F0702030302020204"/>
              </a:rPr>
              <a:t>202S</a:t>
            </a:r>
            <a:endParaRPr sz="9700">
              <a:latin typeface="Comic Sans MS" panose="030F0702030302020204"/>
              <a:cs typeface="Comic Sans MS" panose="030F0702030302020204"/>
            </a:endParaRPr>
          </a:p>
          <a:p>
            <a:pPr marL="12700">
              <a:lnSpc>
                <a:spcPts val="11600"/>
              </a:lnSpc>
            </a:pPr>
            <a:r>
              <a:rPr sz="10600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Business</a:t>
            </a:r>
            <a:r>
              <a:rPr sz="10600" spc="-585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10600" spc="-295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Review</a:t>
            </a:r>
            <a:endParaRPr sz="106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9638" y="5189713"/>
            <a:ext cx="7068820" cy="26631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6020"/>
              </a:lnSpc>
              <a:spcBef>
                <a:spcPts val="135"/>
              </a:spcBef>
              <a:tabLst>
                <a:tab pos="4355465" algn="l"/>
              </a:tabLst>
            </a:pPr>
            <a:r>
              <a:rPr sz="5450" spc="6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Performance,</a:t>
            </a:r>
            <a:r>
              <a:rPr sz="545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	</a:t>
            </a:r>
            <a:r>
              <a:rPr sz="5450" spc="60" dirty="0">
                <a:solidFill>
                  <a:srgbClr val="1F1F1F"/>
                </a:solidFill>
                <a:latin typeface="Cambria" panose="02040503050406030204"/>
                <a:cs typeface="Cambria" panose="02040503050406030204"/>
              </a:rPr>
              <a:t>Progress</a:t>
            </a:r>
            <a:endParaRPr sz="5450">
              <a:latin typeface="Cambria" panose="02040503050406030204"/>
              <a:cs typeface="Cambria" panose="02040503050406030204"/>
            </a:endParaRPr>
          </a:p>
          <a:p>
            <a:pPr marL="621030">
              <a:lnSpc>
                <a:spcPts val="6200"/>
              </a:lnSpc>
            </a:pPr>
            <a:r>
              <a:rPr sz="5600" spc="-10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Priorities</a:t>
            </a:r>
            <a:endParaRPr sz="5600">
              <a:latin typeface="Cambria" panose="02040503050406030204"/>
              <a:cs typeface="Cambria" panose="02040503050406030204"/>
            </a:endParaRPr>
          </a:p>
          <a:p>
            <a:pPr marL="15240">
              <a:lnSpc>
                <a:spcPct val="100000"/>
              </a:lnSpc>
              <a:spcBef>
                <a:spcPts val="4430"/>
              </a:spcBef>
            </a:pPr>
            <a:r>
              <a:rPr sz="3400" spc="-254" dirty="0">
                <a:solidFill>
                  <a:srgbClr val="0F0F0F"/>
                </a:solidFill>
                <a:latin typeface="Comic Sans MS" panose="030F0702030302020204"/>
                <a:cs typeface="Comic Sans MS" panose="030F0702030302020204"/>
              </a:rPr>
              <a:t>Department</a:t>
            </a:r>
            <a:r>
              <a:rPr sz="3400" spc="229" dirty="0">
                <a:solidFill>
                  <a:srgbClr val="0F0F0F"/>
                </a:solidFill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715" dirty="0">
                <a:solidFill>
                  <a:srgbClr val="151515"/>
                </a:solidFill>
                <a:latin typeface="Comic Sans MS" panose="030F0702030302020204"/>
                <a:cs typeface="Comic Sans MS" panose="030F0702030302020204"/>
              </a:rPr>
              <a:t>/</a:t>
            </a:r>
            <a:r>
              <a:rPr sz="3400" spc="50" dirty="0">
                <a:solidFill>
                  <a:srgbClr val="151515"/>
                </a:solidFill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345" dirty="0">
                <a:solidFill>
                  <a:srgbClr val="0F0F0F"/>
                </a:solidFill>
                <a:latin typeface="Comic Sans MS" panose="030F0702030302020204"/>
                <a:cs typeface="Comic Sans MS" panose="030F0702030302020204"/>
              </a:rPr>
              <a:t>Project</a:t>
            </a:r>
            <a:r>
              <a:rPr sz="3400" spc="225" dirty="0">
                <a:solidFill>
                  <a:srgbClr val="0F0F0F"/>
                </a:solidFill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275" dirty="0">
                <a:solidFill>
                  <a:srgbClr val="0F0F0F"/>
                </a:solidFill>
                <a:latin typeface="Comic Sans MS" panose="030F0702030302020204"/>
                <a:cs typeface="Comic Sans MS" panose="030F0702030302020204"/>
              </a:rPr>
              <a:t>Name</a:t>
            </a:r>
            <a:endParaRPr sz="3400">
              <a:latin typeface="Comic Sans MS" panose="030F0702030302020204"/>
              <a:cs typeface="Comic Sans MS" panose="030F07020303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01700" y="7581900"/>
            <a:ext cx="15786100" cy="13589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1700" y="6057900"/>
            <a:ext cx="15786100" cy="13716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700" y="4546600"/>
            <a:ext cx="15786100" cy="13716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01700" y="3035300"/>
            <a:ext cx="15786100" cy="13716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2417" y="589844"/>
            <a:ext cx="7406005" cy="8724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55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Enablers</a:t>
            </a:r>
            <a:r>
              <a:rPr sz="5550" spc="505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550" dirty="0">
                <a:solidFill>
                  <a:srgbClr val="282828"/>
                </a:solidFill>
                <a:latin typeface="Cambria" panose="02040503050406030204"/>
                <a:cs typeface="Cambria" panose="02040503050406030204"/>
              </a:rPr>
              <a:t>for</a:t>
            </a:r>
            <a:r>
              <a:rPr sz="5550" spc="35" dirty="0">
                <a:solidFill>
                  <a:srgbClr val="282828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550" spc="95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Q4</a:t>
            </a:r>
            <a:r>
              <a:rPr sz="5550" spc="15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550" spc="114" dirty="0">
                <a:solidFill>
                  <a:srgbClr val="1D1D1D"/>
                </a:solidFill>
                <a:latin typeface="Cambria" panose="02040503050406030204"/>
                <a:cs typeface="Cambria" panose="02040503050406030204"/>
              </a:rPr>
              <a:t>Success</a:t>
            </a:r>
            <a:endParaRPr sz="55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26586" y="1786113"/>
            <a:ext cx="13759815" cy="899794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 indent="5715">
              <a:lnSpc>
                <a:spcPts val="3300"/>
              </a:lnSpc>
              <a:spcBef>
                <a:spcPts val="445"/>
              </a:spcBef>
            </a:pPr>
            <a:r>
              <a:rPr sz="2950" spc="-190" dirty="0">
                <a:latin typeface="Arial MT"/>
                <a:cs typeface="Arial MT"/>
              </a:rPr>
              <a:t>To</a:t>
            </a:r>
            <a:r>
              <a:rPr sz="2950" spc="-2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successfully</a:t>
            </a:r>
            <a:r>
              <a:rPr sz="2950" spc="-15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execute</a:t>
            </a:r>
            <a:r>
              <a:rPr sz="2950" spc="-19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our</a:t>
            </a:r>
            <a:r>
              <a:rPr sz="2950" spc="-204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ambitious</a:t>
            </a:r>
            <a:r>
              <a:rPr sz="2950" spc="-185" dirty="0">
                <a:latin typeface="Arial MT"/>
                <a:cs typeface="Arial MT"/>
              </a:rPr>
              <a:t> </a:t>
            </a:r>
            <a:r>
              <a:rPr sz="2950" spc="-35" dirty="0">
                <a:latin typeface="Arial MT"/>
                <a:cs typeface="Arial MT"/>
              </a:rPr>
              <a:t>Q4</a:t>
            </a:r>
            <a:r>
              <a:rPr sz="2950" spc="-17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plan</a:t>
            </a:r>
            <a:r>
              <a:rPr sz="2950" spc="-19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and</a:t>
            </a:r>
            <a:r>
              <a:rPr sz="2950" spc="-15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deliver</a:t>
            </a:r>
            <a:r>
              <a:rPr sz="2950" spc="-2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on</a:t>
            </a:r>
            <a:r>
              <a:rPr sz="2950" spc="-20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our</a:t>
            </a:r>
            <a:r>
              <a:rPr sz="2950" spc="-14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targets,</a:t>
            </a:r>
            <a:r>
              <a:rPr sz="2950" spc="-13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we</a:t>
            </a:r>
            <a:r>
              <a:rPr sz="2950" spc="-21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require </a:t>
            </a:r>
            <a:r>
              <a:rPr sz="2950" dirty="0">
                <a:latin typeface="Arial MT"/>
                <a:cs typeface="Arial MT"/>
              </a:rPr>
              <a:t>continued</a:t>
            </a:r>
            <a:r>
              <a:rPr sz="2950" spc="-4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partnership</a:t>
            </a:r>
            <a:r>
              <a:rPr sz="2950" spc="-1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and</a:t>
            </a:r>
            <a:r>
              <a:rPr sz="2950" spc="-11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support</a:t>
            </a:r>
            <a:r>
              <a:rPr sz="2950" spc="-5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in</a:t>
            </a:r>
            <a:r>
              <a:rPr sz="2950" spc="-185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the</a:t>
            </a:r>
            <a:r>
              <a:rPr sz="2950" spc="-150" dirty="0">
                <a:latin typeface="Arial MT"/>
                <a:cs typeface="Arial MT"/>
              </a:rPr>
              <a:t> </a:t>
            </a:r>
            <a:r>
              <a:rPr sz="2950" dirty="0">
                <a:latin typeface="Arial MT"/>
                <a:cs typeface="Arial MT"/>
              </a:rPr>
              <a:t>following</a:t>
            </a:r>
            <a:r>
              <a:rPr sz="2950" spc="-5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areas: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2701" y="3191933"/>
            <a:ext cx="6101715" cy="88900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6985">
              <a:lnSpc>
                <a:spcPts val="3300"/>
              </a:lnSpc>
              <a:spcBef>
                <a:spcPts val="375"/>
              </a:spcBef>
            </a:pPr>
            <a:r>
              <a:rPr sz="2900" spc="-55" dirty="0">
                <a:latin typeface="Arial MT"/>
                <a:cs typeface="Arial MT"/>
              </a:rPr>
              <a:t>We</a:t>
            </a:r>
            <a:r>
              <a:rPr sz="2900" spc="-28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Need:</a:t>
            </a:r>
            <a:r>
              <a:rPr sz="2900" spc="-155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Timely</a:t>
            </a:r>
            <a:r>
              <a:rPr sz="2900" spc="120" dirty="0">
                <a:latin typeface="Arial MT"/>
                <a:cs typeface="Arial MT"/>
              </a:rPr>
              <a:t> </a:t>
            </a:r>
            <a:r>
              <a:rPr sz="2900" spc="-135" dirty="0">
                <a:latin typeface="Arial MT"/>
                <a:cs typeface="Arial MT"/>
              </a:rPr>
              <a:t>decision—making</a:t>
            </a:r>
            <a:r>
              <a:rPr sz="2900" spc="-80" dirty="0">
                <a:latin typeface="Arial MT"/>
                <a:cs typeface="Arial MT"/>
              </a:rPr>
              <a:t> </a:t>
            </a:r>
            <a:r>
              <a:rPr sz="2900" spc="-25" dirty="0">
                <a:latin typeface="Arial MT"/>
                <a:cs typeface="Arial MT"/>
              </a:rPr>
              <a:t>on </a:t>
            </a:r>
            <a:r>
              <a:rPr sz="2900" dirty="0">
                <a:latin typeface="Arial MT"/>
                <a:cs typeface="Arial MT"/>
              </a:rPr>
              <a:t>key</a:t>
            </a:r>
            <a:r>
              <a:rPr sz="2900" spc="-15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project</a:t>
            </a:r>
            <a:r>
              <a:rPr sz="2900" spc="85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gateways.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17662" y="4676775"/>
            <a:ext cx="6395085" cy="9226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3460"/>
              </a:lnSpc>
              <a:spcBef>
                <a:spcPts val="125"/>
              </a:spcBef>
            </a:pPr>
            <a:r>
              <a:rPr sz="3100" spc="-300" dirty="0">
                <a:latin typeface="Comic Sans MS" panose="030F0702030302020204"/>
                <a:cs typeface="Comic Sans MS" panose="030F0702030302020204"/>
              </a:rPr>
              <a:t>We</a:t>
            </a:r>
            <a:r>
              <a:rPr sz="3100" spc="-2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220" dirty="0">
                <a:latin typeface="Comic Sans MS" panose="030F0702030302020204"/>
                <a:cs typeface="Comic Sans MS" panose="030F0702030302020204"/>
              </a:rPr>
              <a:t>Need:</a:t>
            </a:r>
            <a:r>
              <a:rPr sz="3100" spc="-1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185" dirty="0">
                <a:latin typeface="Comic Sans MS" panose="030F0702030302020204"/>
                <a:cs typeface="Comic Sans MS" panose="030F0702030302020204"/>
              </a:rPr>
              <a:t>Clear</a:t>
            </a:r>
            <a:r>
              <a:rPr sz="3100" spc="-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280" dirty="0">
                <a:latin typeface="Comic Sans MS" panose="030F0702030302020204"/>
                <a:cs typeface="Comic Sans MS" panose="030F0702030302020204"/>
              </a:rPr>
              <a:t>priorities</a:t>
            </a:r>
            <a:r>
              <a:rPr sz="3100" spc="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95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3100" spc="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215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3100" spc="-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270" dirty="0">
                <a:latin typeface="Comic Sans MS" panose="030F0702030302020204"/>
                <a:cs typeface="Comic Sans MS" panose="030F0702030302020204"/>
              </a:rPr>
              <a:t>defined</a:t>
            </a:r>
            <a:endParaRPr sz="3100">
              <a:latin typeface="Comic Sans MS" panose="030F0702030302020204"/>
              <a:cs typeface="Comic Sans MS" panose="030F0702030302020204"/>
            </a:endParaRPr>
          </a:p>
          <a:p>
            <a:pPr marL="43815">
              <a:lnSpc>
                <a:spcPts val="3580"/>
              </a:lnSpc>
            </a:pPr>
            <a:r>
              <a:rPr sz="3200" spc="-180" dirty="0">
                <a:latin typeface="Comic Sans MS" panose="030F0702030302020204"/>
                <a:cs typeface="Comic Sans MS" panose="030F0702030302020204"/>
              </a:rPr>
              <a:t>scope</a:t>
            </a:r>
            <a:r>
              <a:rPr sz="3200" spc="-1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09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3200" spc="-1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135" dirty="0">
                <a:latin typeface="Comic Sans MS" panose="030F0702030302020204"/>
                <a:cs typeface="Comic Sans MS" panose="030F0702030302020204"/>
              </a:rPr>
              <a:t>new</a:t>
            </a:r>
            <a:r>
              <a:rPr sz="3200" spc="-2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265" dirty="0">
                <a:latin typeface="Comic Sans MS" panose="030F0702030302020204"/>
                <a:cs typeface="Comic Sans MS" panose="030F0702030302020204"/>
              </a:rPr>
              <a:t>initiatives.</a:t>
            </a:r>
            <a:endParaRPr sz="32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5267" y="6159147"/>
            <a:ext cx="6134735" cy="9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740"/>
              </a:lnSpc>
              <a:spcBef>
                <a:spcPts val="100"/>
              </a:spcBef>
            </a:pPr>
            <a:r>
              <a:rPr sz="3400" spc="-545" dirty="0">
                <a:latin typeface="Comic Sans MS" panose="030F0702030302020204"/>
                <a:cs typeface="Comic Sans MS" panose="030F0702030302020204"/>
              </a:rPr>
              <a:t>We</a:t>
            </a:r>
            <a:r>
              <a:rPr sz="3400" spc="-3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365" dirty="0">
                <a:latin typeface="Comic Sans MS" panose="030F0702030302020204"/>
                <a:cs typeface="Comic Sans MS" panose="030F0702030302020204"/>
              </a:rPr>
              <a:t>Need:</a:t>
            </a:r>
            <a:r>
              <a:rPr sz="3400" spc="-1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370" dirty="0">
                <a:latin typeface="Comic Sans MS" panose="030F0702030302020204"/>
                <a:cs typeface="Comic Sans MS" panose="030F0702030302020204"/>
              </a:rPr>
              <a:t>Resource</a:t>
            </a:r>
            <a:r>
              <a:rPr sz="3400" spc="1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310" dirty="0">
                <a:latin typeface="Comic Sans MS" panose="030F0702030302020204"/>
                <a:cs typeface="Comic Sans MS" panose="030F0702030302020204"/>
              </a:rPr>
              <a:t>alignment</a:t>
            </a:r>
            <a:r>
              <a:rPr sz="3400" spc="-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570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3400" spc="-1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400" spc="-360" dirty="0">
                <a:latin typeface="Comic Sans MS" panose="030F0702030302020204"/>
                <a:cs typeface="Comic Sans MS" panose="030F0702030302020204"/>
              </a:rPr>
              <a:t>our</a:t>
            </a:r>
            <a:endParaRPr sz="3400">
              <a:latin typeface="Comic Sans MS" panose="030F0702030302020204"/>
              <a:cs typeface="Comic Sans MS" panose="030F0702030302020204"/>
            </a:endParaRPr>
          </a:p>
          <a:p>
            <a:pPr marL="21590">
              <a:lnSpc>
                <a:spcPts val="3560"/>
              </a:lnSpc>
            </a:pPr>
            <a:r>
              <a:rPr sz="3250" spc="-300" dirty="0">
                <a:latin typeface="Comic Sans MS" panose="030F0702030302020204"/>
                <a:cs typeface="Comic Sans MS" panose="030F0702030302020204"/>
              </a:rPr>
              <a:t>key</a:t>
            </a:r>
            <a:r>
              <a:rPr sz="3250" spc="-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50" spc="-325" dirty="0">
                <a:latin typeface="Comic Sans MS" panose="030F0702030302020204"/>
                <a:cs typeface="Comic Sans MS" panose="030F0702030302020204"/>
              </a:rPr>
              <a:t>prowth</a:t>
            </a:r>
            <a:r>
              <a:rPr sz="3250" spc="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50" spc="-335" dirty="0">
                <a:latin typeface="Comic Sans MS" panose="030F0702030302020204"/>
                <a:cs typeface="Comic Sans MS" panose="030F0702030302020204"/>
              </a:rPr>
              <a:t>projects.</a:t>
            </a:r>
            <a:endParaRPr sz="32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39756" y="7705725"/>
            <a:ext cx="5163820" cy="9144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7780" marR="5080" indent="-5715">
              <a:lnSpc>
                <a:spcPts val="3250"/>
              </a:lnSpc>
              <a:spcBef>
                <a:spcPts val="625"/>
              </a:spcBef>
            </a:pPr>
            <a:r>
              <a:rPr sz="3100" spc="-260" dirty="0">
                <a:latin typeface="Arial MT"/>
                <a:cs typeface="Arial MT"/>
              </a:rPr>
              <a:t>We</a:t>
            </a:r>
            <a:r>
              <a:rPr sz="3100" spc="-235" dirty="0">
                <a:latin typeface="Arial MT"/>
                <a:cs typeface="Arial MT"/>
              </a:rPr>
              <a:t> </a:t>
            </a:r>
            <a:r>
              <a:rPr sz="3100" spc="-125" dirty="0">
                <a:latin typeface="Arial MT"/>
                <a:cs typeface="Arial MT"/>
              </a:rPr>
              <a:t>Need: </a:t>
            </a:r>
            <a:r>
              <a:rPr sz="3100" spc="-114" dirty="0">
                <a:latin typeface="Arial MT"/>
                <a:cs typeface="Arial MT"/>
              </a:rPr>
              <a:t>Continued</a:t>
            </a:r>
            <a:r>
              <a:rPr sz="3100" spc="-20" dirty="0">
                <a:latin typeface="Arial MT"/>
                <a:cs typeface="Arial MT"/>
              </a:rPr>
              <a:t> </a:t>
            </a:r>
            <a:r>
              <a:rPr sz="3100" spc="-105" dirty="0">
                <a:latin typeface="Arial MT"/>
                <a:cs typeface="Arial MT"/>
              </a:rPr>
              <a:t>leadership </a:t>
            </a:r>
            <a:r>
              <a:rPr sz="3100" spc="-75" dirty="0">
                <a:latin typeface="Arial MT"/>
                <a:cs typeface="Arial MT"/>
              </a:rPr>
              <a:t>support</a:t>
            </a:r>
            <a:r>
              <a:rPr sz="3100" spc="-114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for</a:t>
            </a:r>
            <a:r>
              <a:rPr sz="3100" spc="-180" dirty="0">
                <a:latin typeface="Arial MT"/>
                <a:cs typeface="Arial MT"/>
              </a:rPr>
              <a:t> </a:t>
            </a:r>
            <a:r>
              <a:rPr sz="3100" spc="-120" dirty="0">
                <a:latin typeface="Arial MT"/>
                <a:cs typeface="Arial MT"/>
              </a:rPr>
              <a:t>process</a:t>
            </a:r>
            <a:r>
              <a:rPr sz="3100" spc="-75" dirty="0">
                <a:latin typeface="Arial MT"/>
                <a:cs typeface="Arial MT"/>
              </a:rPr>
              <a:t> </a:t>
            </a:r>
            <a:r>
              <a:rPr sz="3100" spc="-10" dirty="0">
                <a:latin typeface="Arial MT"/>
                <a:cs typeface="Arial MT"/>
              </a:rPr>
              <a:t>changes.</a:t>
            </a:r>
            <a:endParaRPr sz="31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33818" y="3191933"/>
            <a:ext cx="5259705" cy="89090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3365"/>
              </a:lnSpc>
              <a:spcBef>
                <a:spcPts val="115"/>
              </a:spcBef>
            </a:pPr>
            <a:r>
              <a:rPr sz="2900" spc="-110" dirty="0">
                <a:latin typeface="Arial MT"/>
                <a:cs typeface="Arial MT"/>
              </a:rPr>
              <a:t>To</a:t>
            </a:r>
            <a:r>
              <a:rPr sz="2900" spc="-17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Enable:</a:t>
            </a:r>
            <a:r>
              <a:rPr sz="2900" spc="-90" dirty="0">
                <a:latin typeface="Arial MT"/>
                <a:cs typeface="Arial MT"/>
              </a:rPr>
              <a:t> </a:t>
            </a:r>
            <a:r>
              <a:rPr sz="2900" spc="-20" dirty="0">
                <a:latin typeface="Arial MT"/>
                <a:cs typeface="Arial MT"/>
              </a:rPr>
              <a:t>Adherence</a:t>
            </a:r>
            <a:r>
              <a:rPr sz="2900" spc="65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to</a:t>
            </a:r>
            <a:r>
              <a:rPr sz="2900" spc="-60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project</a:t>
            </a:r>
            <a:endParaRPr sz="2900">
              <a:latin typeface="Arial MT"/>
              <a:cs typeface="Arial MT"/>
            </a:endParaRPr>
          </a:p>
          <a:p>
            <a:pPr marL="14605">
              <a:lnSpc>
                <a:spcPts val="3425"/>
              </a:lnSpc>
            </a:pPr>
            <a:r>
              <a:rPr sz="2950" spc="-10" dirty="0">
                <a:latin typeface="Arial MT"/>
                <a:cs typeface="Arial MT"/>
              </a:rPr>
              <a:t>timelines</a:t>
            </a:r>
            <a:r>
              <a:rPr sz="2950" spc="-125" dirty="0">
                <a:latin typeface="Arial MT"/>
                <a:cs typeface="Arial MT"/>
              </a:rPr>
              <a:t> </a:t>
            </a:r>
            <a:r>
              <a:rPr sz="2950" spc="-20" dirty="0">
                <a:latin typeface="Arial MT"/>
                <a:cs typeface="Arial MT"/>
              </a:rPr>
              <a:t>and</a:t>
            </a:r>
            <a:r>
              <a:rPr sz="2950" spc="-185" dirty="0">
                <a:latin typeface="Arial MT"/>
                <a:cs typeface="Arial MT"/>
              </a:rPr>
              <a:t> </a:t>
            </a:r>
            <a:r>
              <a:rPr sz="2950" spc="-20" dirty="0">
                <a:latin typeface="Arial MT"/>
                <a:cs typeface="Arial MT"/>
              </a:rPr>
              <a:t>launch</a:t>
            </a:r>
            <a:r>
              <a:rPr sz="2950" spc="-17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dates.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821118" y="4703233"/>
            <a:ext cx="5953125" cy="88900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0320" marR="5080" indent="-8255">
              <a:lnSpc>
                <a:spcPts val="3300"/>
              </a:lnSpc>
              <a:spcBef>
                <a:spcPts val="375"/>
              </a:spcBef>
            </a:pPr>
            <a:r>
              <a:rPr sz="2900" spc="-110" dirty="0">
                <a:latin typeface="Arial MT"/>
                <a:cs typeface="Arial MT"/>
              </a:rPr>
              <a:t>To</a:t>
            </a:r>
            <a:r>
              <a:rPr sz="2900" spc="-17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Enable:</a:t>
            </a:r>
            <a:r>
              <a:rPr sz="2900" spc="-17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Efficient</a:t>
            </a:r>
            <a:r>
              <a:rPr sz="2900" spc="6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use</a:t>
            </a:r>
            <a:r>
              <a:rPr sz="2900" spc="-4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of</a:t>
            </a:r>
            <a:r>
              <a:rPr sz="2900" spc="25" dirty="0">
                <a:latin typeface="Arial MT"/>
                <a:cs typeface="Arial MT"/>
              </a:rPr>
              <a:t> </a:t>
            </a:r>
            <a:r>
              <a:rPr sz="2900" spc="-30" dirty="0">
                <a:latin typeface="Arial MT"/>
                <a:cs typeface="Arial MT"/>
              </a:rPr>
              <a:t>resources </a:t>
            </a:r>
            <a:r>
              <a:rPr sz="2900" dirty="0">
                <a:latin typeface="Arial MT"/>
                <a:cs typeface="Arial MT"/>
              </a:rPr>
              <a:t>and</a:t>
            </a:r>
            <a:r>
              <a:rPr sz="2900" spc="-14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prevention</a:t>
            </a:r>
            <a:r>
              <a:rPr sz="2900" spc="5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of</a:t>
            </a:r>
            <a:r>
              <a:rPr sz="2900" spc="-5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scope</a:t>
            </a:r>
            <a:r>
              <a:rPr sz="2900" spc="-20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creep.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817589" y="6194425"/>
            <a:ext cx="5344795" cy="9144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 indent="2540">
              <a:lnSpc>
                <a:spcPts val="3250"/>
              </a:lnSpc>
              <a:spcBef>
                <a:spcPts val="625"/>
              </a:spcBef>
            </a:pPr>
            <a:r>
              <a:rPr sz="3100" spc="-225" dirty="0">
                <a:latin typeface="Arial MT"/>
                <a:cs typeface="Arial MT"/>
              </a:rPr>
              <a:t>To</a:t>
            </a:r>
            <a:r>
              <a:rPr sz="3100" spc="-345" dirty="0">
                <a:latin typeface="Arial MT"/>
                <a:cs typeface="Arial MT"/>
              </a:rPr>
              <a:t> </a:t>
            </a:r>
            <a:r>
              <a:rPr sz="3100" spc="-100" dirty="0">
                <a:latin typeface="Arial MT"/>
                <a:cs typeface="Arial MT"/>
              </a:rPr>
              <a:t>Enable:</a:t>
            </a:r>
            <a:r>
              <a:rPr sz="3100" spc="-120" dirty="0">
                <a:latin typeface="Arial MT"/>
                <a:cs typeface="Arial MT"/>
              </a:rPr>
              <a:t> </a:t>
            </a:r>
            <a:r>
              <a:rPr sz="3100" spc="-190" dirty="0">
                <a:latin typeface="Arial MT"/>
                <a:cs typeface="Arial MT"/>
              </a:rPr>
              <a:t>The</a:t>
            </a:r>
            <a:r>
              <a:rPr sz="3100" spc="-25" dirty="0">
                <a:latin typeface="Arial MT"/>
                <a:cs typeface="Arial MT"/>
              </a:rPr>
              <a:t> </a:t>
            </a:r>
            <a:r>
              <a:rPr sz="3100" spc="-35" dirty="0">
                <a:latin typeface="Arial MT"/>
                <a:cs typeface="Arial MT"/>
              </a:rPr>
              <a:t>ability</a:t>
            </a:r>
            <a:r>
              <a:rPr sz="3100" spc="-90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to</a:t>
            </a:r>
            <a:r>
              <a:rPr sz="3100" spc="-130" dirty="0">
                <a:latin typeface="Arial MT"/>
                <a:cs typeface="Arial MT"/>
              </a:rPr>
              <a:t> </a:t>
            </a:r>
            <a:r>
              <a:rPr sz="3100" spc="-10" dirty="0">
                <a:latin typeface="Arial MT"/>
                <a:cs typeface="Arial MT"/>
              </a:rPr>
              <a:t>scale </a:t>
            </a:r>
            <a:r>
              <a:rPr sz="3100" spc="-114" dirty="0">
                <a:latin typeface="Arial MT"/>
                <a:cs typeface="Arial MT"/>
              </a:rPr>
              <a:t>successful</a:t>
            </a:r>
            <a:r>
              <a:rPr sz="3100" spc="-105" dirty="0">
                <a:latin typeface="Arial MT"/>
                <a:cs typeface="Arial MT"/>
              </a:rPr>
              <a:t> </a:t>
            </a:r>
            <a:r>
              <a:rPr sz="3100" spc="-55" dirty="0">
                <a:latin typeface="Arial MT"/>
                <a:cs typeface="Arial MT"/>
              </a:rPr>
              <a:t>initiatives</a:t>
            </a:r>
            <a:r>
              <a:rPr sz="3100" spc="-45" dirty="0">
                <a:latin typeface="Arial MT"/>
                <a:cs typeface="Arial MT"/>
              </a:rPr>
              <a:t> </a:t>
            </a:r>
            <a:r>
              <a:rPr sz="3100" spc="-185" dirty="0">
                <a:latin typeface="Arial MT"/>
                <a:cs typeface="Arial MT"/>
              </a:rPr>
              <a:t>as</a:t>
            </a:r>
            <a:r>
              <a:rPr sz="3100" spc="-95" dirty="0">
                <a:latin typeface="Arial MT"/>
                <a:cs typeface="Arial MT"/>
              </a:rPr>
              <a:t> </a:t>
            </a:r>
            <a:r>
              <a:rPr sz="3100" spc="-105" dirty="0">
                <a:latin typeface="Arial MT"/>
                <a:cs typeface="Arial MT"/>
              </a:rPr>
              <a:t>planned.</a:t>
            </a:r>
            <a:endParaRPr sz="31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17501" y="7732183"/>
            <a:ext cx="5822950" cy="88265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080" indent="3175">
              <a:lnSpc>
                <a:spcPts val="3250"/>
              </a:lnSpc>
              <a:spcBef>
                <a:spcPts val="415"/>
              </a:spcBef>
            </a:pPr>
            <a:r>
              <a:rPr sz="2900" spc="-110" dirty="0">
                <a:latin typeface="Arial MT"/>
                <a:cs typeface="Arial MT"/>
              </a:rPr>
              <a:t>To</a:t>
            </a:r>
            <a:r>
              <a:rPr sz="2900" spc="-27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Enable:</a:t>
            </a:r>
            <a:r>
              <a:rPr sz="2900" spc="-20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Lasting</a:t>
            </a:r>
            <a:r>
              <a:rPr sz="2900" spc="-105" dirty="0">
                <a:latin typeface="Arial MT"/>
                <a:cs typeface="Arial MT"/>
              </a:rPr>
              <a:t> </a:t>
            </a:r>
            <a:r>
              <a:rPr sz="2900" spc="-20" dirty="0">
                <a:latin typeface="Arial MT"/>
                <a:cs typeface="Arial MT"/>
              </a:rPr>
              <a:t>improvements</a:t>
            </a:r>
            <a:r>
              <a:rPr sz="2900" spc="114" dirty="0">
                <a:latin typeface="Arial MT"/>
                <a:cs typeface="Arial MT"/>
              </a:rPr>
              <a:t> </a:t>
            </a:r>
            <a:r>
              <a:rPr sz="2900" spc="-25" dirty="0">
                <a:latin typeface="Arial MT"/>
                <a:cs typeface="Arial MT"/>
              </a:rPr>
              <a:t>in </a:t>
            </a:r>
            <a:r>
              <a:rPr sz="2900" dirty="0">
                <a:latin typeface="Arial MT"/>
                <a:cs typeface="Arial MT"/>
              </a:rPr>
              <a:t>operational</a:t>
            </a:r>
            <a:r>
              <a:rPr sz="2900" spc="-95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efficiency.</a:t>
            </a:r>
            <a:endParaRPr sz="2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117600" y="2819400"/>
          <a:ext cx="15574644" cy="5729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8305"/>
                <a:gridCol w="8739505"/>
              </a:tblGrid>
              <a:tr h="624205">
                <a:tc>
                  <a:txBody>
                    <a:bodyPr/>
                    <a:lstStyle/>
                    <a:p>
                      <a:pPr marL="1231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2900" spc="-335" dirty="0">
                          <a:latin typeface="Arial MT"/>
                          <a:cs typeface="Arial MT"/>
                        </a:rPr>
                        <a:t>Q3</a:t>
                      </a:r>
                      <a:r>
                        <a:rPr sz="29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85" dirty="0">
                          <a:latin typeface="Arial MT"/>
                          <a:cs typeface="Arial MT"/>
                        </a:rPr>
                        <a:t>Objective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60960" marB="0">
                    <a:lnR w="6350">
                      <a:solidFill>
                        <a:srgbClr val="6B7070"/>
                      </a:solidFill>
                      <a:prstDash val="solid"/>
                    </a:lnR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2900" spc="-195" dirty="0">
                          <a:latin typeface="Arial MT"/>
                          <a:cs typeface="Arial MT"/>
                        </a:rPr>
                        <a:t>Status</a:t>
                      </a:r>
                      <a:r>
                        <a:rPr sz="29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430" dirty="0">
                          <a:latin typeface="Arial MT"/>
                          <a:cs typeface="Arial MT"/>
                        </a:rPr>
                        <a:t>&amp;</a:t>
                      </a:r>
                      <a:r>
                        <a:rPr sz="2900" spc="-114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335" dirty="0">
                          <a:latin typeface="Arial MT"/>
                          <a:cs typeface="Arial MT"/>
                        </a:rPr>
                        <a:t>Key</a:t>
                      </a:r>
                      <a:r>
                        <a:rPr sz="2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70" dirty="0">
                          <a:latin typeface="Arial MT"/>
                          <a:cs typeface="Arial MT"/>
                        </a:rPr>
                        <a:t>Result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60960" marB="0">
                    <a:lnL w="6350">
                      <a:solidFill>
                        <a:srgbClr val="6B7070"/>
                      </a:solidFill>
                      <a:prstDash val="solid"/>
                    </a:lnL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116205" marR="850265" indent="10795">
                        <a:lnSpc>
                          <a:spcPts val="2900"/>
                        </a:lnSpc>
                        <a:spcBef>
                          <a:spcPts val="1245"/>
                        </a:spcBef>
                      </a:pPr>
                      <a:r>
                        <a:rPr sz="2750" spc="-160" dirty="0">
                          <a:latin typeface="Arial MT"/>
                          <a:cs typeface="Arial MT"/>
                        </a:rPr>
                        <a:t>Achieve</a:t>
                      </a:r>
                      <a:r>
                        <a:rPr sz="275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50" dirty="0">
                          <a:latin typeface="Arial MT"/>
                          <a:cs typeface="Arial MT"/>
                        </a:rPr>
                        <a:t>targeted</a:t>
                      </a:r>
                      <a:r>
                        <a:rPr sz="275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30" dirty="0">
                          <a:latin typeface="Arial MT"/>
                          <a:cs typeface="Arial MT"/>
                        </a:rPr>
                        <a:t>revenue</a:t>
                      </a:r>
                      <a:r>
                        <a:rPr sz="2750" spc="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dirty="0">
                          <a:latin typeface="Arial MT"/>
                          <a:cs typeface="Arial MT"/>
                        </a:rPr>
                        <a:t>/</a:t>
                      </a:r>
                      <a:r>
                        <a:rPr sz="2750" spc="-1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85" dirty="0">
                          <a:latin typeface="Arial MT"/>
                          <a:cs typeface="Arial MT"/>
                        </a:rPr>
                        <a:t>performance </a:t>
                      </a:r>
                      <a:r>
                        <a:rPr sz="2750" spc="-45" dirty="0">
                          <a:latin typeface="Arial MT"/>
                          <a:cs typeface="Arial MT"/>
                        </a:rPr>
                        <a:t>benchmarks</a:t>
                      </a:r>
                      <a:endParaRPr sz="2750">
                        <a:latin typeface="Arial MT"/>
                        <a:cs typeface="Arial MT"/>
                      </a:endParaRPr>
                    </a:p>
                  </a:txBody>
                  <a:tcPr marL="0" marR="0" marT="158115" marB="0">
                    <a:lnR w="6350">
                      <a:solidFill>
                        <a:srgbClr val="6B7070"/>
                      </a:solidFill>
                      <a:prstDash val="solid"/>
                    </a:lnR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2065"/>
                        </a:spcBef>
                        <a:tabLst>
                          <a:tab pos="1242695" algn="l"/>
                        </a:tabLst>
                      </a:pPr>
                      <a:r>
                        <a:rPr sz="4125" spc="-75" baseline="-30000" dirty="0">
                          <a:solidFill>
                            <a:srgbClr val="CA9744"/>
                          </a:solidFill>
                          <a:latin typeface="Arial MT"/>
                          <a:cs typeface="Arial MT"/>
                        </a:rPr>
                        <a:t>“</a:t>
                      </a:r>
                      <a:r>
                        <a:rPr sz="4125" baseline="-30000" dirty="0">
                          <a:solidFill>
                            <a:srgbClr val="CA974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2900" spc="-175" dirty="0">
                          <a:latin typeface="Arial MT"/>
                          <a:cs typeface="Arial MT"/>
                        </a:rPr>
                        <a:t>Achieved:</a:t>
                      </a:r>
                      <a:r>
                        <a:rPr sz="2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305" dirty="0">
                          <a:latin typeface="Arial MT"/>
                          <a:cs typeface="Arial MT"/>
                        </a:rPr>
                        <a:t>Revenue</a:t>
                      </a:r>
                      <a:r>
                        <a:rPr sz="2900" spc="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04" dirty="0">
                          <a:latin typeface="Arial MT"/>
                          <a:cs typeface="Arial MT"/>
                        </a:rPr>
                        <a:t>grew</a:t>
                      </a:r>
                      <a:r>
                        <a:rPr sz="29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345" dirty="0">
                          <a:latin typeface="Arial MT"/>
                          <a:cs typeface="Arial MT"/>
                        </a:rPr>
                        <a:t>+Xâ‹</a:t>
                      </a:r>
                      <a:r>
                        <a:rPr sz="29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375" dirty="0">
                          <a:latin typeface="Arial MT"/>
                          <a:cs typeface="Arial MT"/>
                        </a:rPr>
                        <a:t>QoQ.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262255" marB="0">
                    <a:lnL w="6350">
                      <a:solidFill>
                        <a:srgbClr val="6B7070"/>
                      </a:solidFill>
                      <a:prstDash val="solid"/>
                    </a:lnL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</a:tr>
              <a:tr h="2044700">
                <a:tc>
                  <a:txBody>
                    <a:bodyPr/>
                    <a:lstStyle/>
                    <a:p>
                      <a:pPr marL="113665" marR="1021715" indent="-9525">
                        <a:lnSpc>
                          <a:spcPts val="2900"/>
                        </a:lnSpc>
                        <a:spcBef>
                          <a:spcPts val="1245"/>
                        </a:spcBef>
                      </a:pPr>
                      <a:r>
                        <a:rPr sz="2950" spc="-265" dirty="0">
                          <a:latin typeface="Arial MT"/>
                          <a:cs typeface="Arial MT"/>
                        </a:rPr>
                        <a:t>Improve</a:t>
                      </a:r>
                      <a:r>
                        <a:rPr sz="29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210" dirty="0">
                          <a:latin typeface="Arial MT"/>
                          <a:cs typeface="Arial MT"/>
                        </a:rPr>
                        <a:t>overall</a:t>
                      </a:r>
                      <a:r>
                        <a:rPr sz="295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125" dirty="0">
                          <a:latin typeface="Arial MT"/>
                          <a:cs typeface="Arial MT"/>
                        </a:rPr>
                        <a:t>productivity</a:t>
                      </a:r>
                      <a:r>
                        <a:rPr sz="2950" spc="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254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95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145" dirty="0">
                          <a:latin typeface="Arial MT"/>
                          <a:cs typeface="Arial MT"/>
                        </a:rPr>
                        <a:t>output </a:t>
                      </a:r>
                      <a:r>
                        <a:rPr sz="2950" spc="-40" dirty="0">
                          <a:latin typeface="Arial MT"/>
                          <a:cs typeface="Arial MT"/>
                        </a:rPr>
                        <a:t>quality</a:t>
                      </a:r>
                      <a:endParaRPr sz="2950">
                        <a:latin typeface="Arial MT"/>
                        <a:cs typeface="Arial MT"/>
                      </a:endParaRPr>
                    </a:p>
                    <a:p>
                      <a:pPr marL="125730" marR="1699895" indent="-3810">
                        <a:lnSpc>
                          <a:spcPct val="79000"/>
                        </a:lnSpc>
                        <a:spcBef>
                          <a:spcPts val="2230"/>
                        </a:spcBef>
                      </a:pPr>
                      <a:r>
                        <a:rPr sz="3050" spc="-290" dirty="0">
                          <a:latin typeface="Arial MT"/>
                          <a:cs typeface="Arial MT"/>
                        </a:rPr>
                        <a:t>Strengthen</a:t>
                      </a:r>
                      <a:r>
                        <a:rPr sz="30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050" spc="-215" dirty="0">
                          <a:latin typeface="Arial MT"/>
                          <a:cs typeface="Arial MT"/>
                        </a:rPr>
                        <a:t>internal</a:t>
                      </a:r>
                      <a:r>
                        <a:rPr sz="30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050" spc="-280" dirty="0">
                          <a:latin typeface="Arial MT"/>
                          <a:cs typeface="Arial MT"/>
                        </a:rPr>
                        <a:t>processes</a:t>
                      </a:r>
                      <a:r>
                        <a:rPr sz="30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3050" spc="-355" dirty="0">
                          <a:latin typeface="Arial MT"/>
                          <a:cs typeface="Arial MT"/>
                        </a:rPr>
                        <a:t>and </a:t>
                      </a:r>
                      <a:r>
                        <a:rPr sz="3050" spc="-140" dirty="0">
                          <a:latin typeface="Arial MT"/>
                          <a:cs typeface="Arial MT"/>
                        </a:rPr>
                        <a:t>workflows</a:t>
                      </a:r>
                      <a:endParaRPr sz="3050">
                        <a:latin typeface="Arial MT"/>
                        <a:cs typeface="Arial MT"/>
                      </a:endParaRPr>
                    </a:p>
                  </a:txBody>
                  <a:tcPr marL="0" marR="0" marT="158115" marB="0">
                    <a:lnR w="6350">
                      <a:solidFill>
                        <a:srgbClr val="6B7070"/>
                      </a:solidFill>
                      <a:prstDash val="solid"/>
                    </a:lnR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3330" marR="690880" indent="-635">
                        <a:lnSpc>
                          <a:spcPts val="2900"/>
                        </a:lnSpc>
                        <a:spcBef>
                          <a:spcPts val="1245"/>
                        </a:spcBef>
                      </a:pPr>
                      <a:r>
                        <a:rPr sz="2950" spc="-195" dirty="0">
                          <a:latin typeface="Arial MT"/>
                          <a:cs typeface="Arial MT"/>
                        </a:rPr>
                        <a:t>Achieved:</a:t>
                      </a:r>
                      <a:r>
                        <a:rPr sz="295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165" dirty="0">
                          <a:latin typeface="Arial MT"/>
                          <a:cs typeface="Arial MT"/>
                        </a:rPr>
                        <a:t>Productivity</a:t>
                      </a:r>
                      <a:r>
                        <a:rPr sz="295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220" dirty="0">
                          <a:latin typeface="Arial MT"/>
                          <a:cs typeface="Arial MT"/>
                        </a:rPr>
                        <a:t>increased</a:t>
                      </a:r>
                      <a:r>
                        <a:rPr sz="2950" spc="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160" dirty="0">
                          <a:latin typeface="Arial MT"/>
                          <a:cs typeface="Arial MT"/>
                        </a:rPr>
                        <a:t>by</a:t>
                      </a:r>
                      <a:r>
                        <a:rPr sz="295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495" dirty="0">
                          <a:latin typeface="Arial MT"/>
                          <a:cs typeface="Arial MT"/>
                        </a:rPr>
                        <a:t>X%;</a:t>
                      </a:r>
                      <a:r>
                        <a:rPr sz="295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155" dirty="0">
                          <a:latin typeface="Arial MT"/>
                          <a:cs typeface="Arial MT"/>
                        </a:rPr>
                        <a:t>quality </a:t>
                      </a:r>
                      <a:r>
                        <a:rPr sz="2950" spc="-240" dirty="0">
                          <a:latin typeface="Arial MT"/>
                          <a:cs typeface="Arial MT"/>
                        </a:rPr>
                        <a:t>score</a:t>
                      </a:r>
                      <a:r>
                        <a:rPr sz="295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215" dirty="0">
                          <a:latin typeface="Arial MT"/>
                          <a:cs typeface="Arial MT"/>
                        </a:rPr>
                        <a:t>maintained</a:t>
                      </a:r>
                      <a:r>
                        <a:rPr sz="2950" spc="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210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29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50" spc="-484" dirty="0">
                          <a:latin typeface="Arial MT"/>
                          <a:cs typeface="Arial MT"/>
                        </a:rPr>
                        <a:t>X%.</a:t>
                      </a:r>
                      <a:endParaRPr sz="2950">
                        <a:latin typeface="Arial MT"/>
                        <a:cs typeface="Arial MT"/>
                      </a:endParaRPr>
                    </a:p>
                    <a:p>
                      <a:pPr marL="1230630" marR="1078865" indent="11430">
                        <a:lnSpc>
                          <a:spcPts val="2900"/>
                        </a:lnSpc>
                        <a:spcBef>
                          <a:spcPts val="2200"/>
                        </a:spcBef>
                      </a:pPr>
                      <a:r>
                        <a:rPr sz="2850" spc="-155" dirty="0">
                          <a:latin typeface="Arial MT"/>
                          <a:cs typeface="Arial MT"/>
                        </a:rPr>
                        <a:t>Achieved:</a:t>
                      </a:r>
                      <a:r>
                        <a:rPr sz="285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10" dirty="0">
                          <a:latin typeface="Arial MT"/>
                          <a:cs typeface="Arial MT"/>
                        </a:rPr>
                        <a:t>Deployed</a:t>
                      </a:r>
                      <a:r>
                        <a:rPr sz="285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85" dirty="0">
                          <a:latin typeface="Arial MT"/>
                          <a:cs typeface="Arial MT"/>
                        </a:rPr>
                        <a:t>process</a:t>
                      </a:r>
                      <a:r>
                        <a:rPr sz="2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80" dirty="0">
                          <a:latin typeface="Arial MT"/>
                          <a:cs typeface="Arial MT"/>
                        </a:rPr>
                        <a:t>automation</a:t>
                      </a:r>
                      <a:r>
                        <a:rPr sz="28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35" dirty="0">
                          <a:latin typeface="Arial MT"/>
                          <a:cs typeface="Arial MT"/>
                        </a:rPr>
                        <a:t>and </a:t>
                      </a:r>
                      <a:r>
                        <a:rPr sz="2850" spc="-130" dirty="0">
                          <a:latin typeface="Arial MT"/>
                          <a:cs typeface="Arial MT"/>
                        </a:rPr>
                        <a:t>internal</a:t>
                      </a:r>
                      <a:r>
                        <a:rPr sz="285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04" dirty="0">
                          <a:latin typeface="Arial MT"/>
                          <a:cs typeface="Arial MT"/>
                        </a:rPr>
                        <a:t>system</a:t>
                      </a:r>
                      <a:r>
                        <a:rPr sz="285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14" dirty="0">
                          <a:latin typeface="Arial MT"/>
                          <a:cs typeface="Arial MT"/>
                        </a:rPr>
                        <a:t>improvements.</a:t>
                      </a:r>
                      <a:endParaRPr sz="2850">
                        <a:latin typeface="Arial MT"/>
                        <a:cs typeface="Arial MT"/>
                      </a:endParaRPr>
                    </a:p>
                  </a:txBody>
                  <a:tcPr marL="0" marR="0" marT="158115" marB="0">
                    <a:lnL w="6350">
                      <a:solidFill>
                        <a:srgbClr val="6B7070"/>
                      </a:solidFill>
                      <a:prstDash val="solid"/>
                    </a:lnL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111125">
                        <a:lnSpc>
                          <a:spcPts val="3110"/>
                        </a:lnSpc>
                        <a:spcBef>
                          <a:spcPts val="715"/>
                        </a:spcBef>
                      </a:pPr>
                      <a:r>
                        <a:rPr sz="2850" spc="-254" dirty="0">
                          <a:latin typeface="Arial MT"/>
                          <a:cs typeface="Arial MT"/>
                        </a:rPr>
                        <a:t>Reduce</a:t>
                      </a:r>
                      <a:r>
                        <a:rPr sz="285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55" dirty="0">
                          <a:latin typeface="Arial MT"/>
                          <a:cs typeface="Arial MT"/>
                        </a:rPr>
                        <a:t>operational</a:t>
                      </a:r>
                      <a:r>
                        <a:rPr sz="285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85" dirty="0">
                          <a:latin typeface="Arial MT"/>
                          <a:cs typeface="Arial MT"/>
                        </a:rPr>
                        <a:t>delays</a:t>
                      </a:r>
                      <a:r>
                        <a:rPr sz="28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5" dirty="0">
                          <a:latin typeface="Arial MT"/>
                          <a:cs typeface="Arial MT"/>
                        </a:rPr>
                        <a:t>and</a:t>
                      </a:r>
                      <a:endParaRPr sz="2850">
                        <a:latin typeface="Arial MT"/>
                        <a:cs typeface="Arial MT"/>
                      </a:endParaRPr>
                    </a:p>
                    <a:p>
                      <a:pPr marL="114300">
                        <a:lnSpc>
                          <a:spcPts val="3230"/>
                        </a:lnSpc>
                      </a:pPr>
                      <a:r>
                        <a:rPr sz="2950" spc="-70" dirty="0">
                          <a:latin typeface="Arial MT"/>
                          <a:cs typeface="Arial MT"/>
                        </a:rPr>
                        <a:t>inefficiencies</a:t>
                      </a:r>
                      <a:endParaRPr sz="295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R w="6350">
                      <a:solidFill>
                        <a:srgbClr val="6B7070"/>
                      </a:solidFill>
                      <a:prstDash val="solid"/>
                    </a:lnR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8410" marR="107315" indent="-21590">
                        <a:lnSpc>
                          <a:spcPts val="2900"/>
                        </a:lnSpc>
                        <a:spcBef>
                          <a:spcPts val="1245"/>
                        </a:spcBef>
                      </a:pPr>
                      <a:r>
                        <a:rPr sz="2750" spc="-35" dirty="0">
                          <a:latin typeface="Arial MT"/>
                          <a:cs typeface="Arial MT"/>
                        </a:rPr>
                        <a:t>Partially</a:t>
                      </a:r>
                      <a:r>
                        <a:rPr sz="2750" spc="-1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dirty="0">
                          <a:latin typeface="Arial MT"/>
                          <a:cs typeface="Arial MT"/>
                        </a:rPr>
                        <a:t>Met:</a:t>
                      </a:r>
                      <a:r>
                        <a:rPr sz="2750" spc="-1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45" dirty="0">
                          <a:latin typeface="Arial MT"/>
                          <a:cs typeface="Arial MT"/>
                        </a:rPr>
                        <a:t>Turnaround</a:t>
                      </a:r>
                      <a:r>
                        <a:rPr sz="275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75" dirty="0">
                          <a:latin typeface="Arial MT"/>
                          <a:cs typeface="Arial MT"/>
                        </a:rPr>
                        <a:t>time</a:t>
                      </a:r>
                      <a:r>
                        <a:rPr sz="2750" spc="-1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10" dirty="0">
                          <a:latin typeface="Arial MT"/>
                          <a:cs typeface="Arial MT"/>
                        </a:rPr>
                        <a:t>reduced</a:t>
                      </a:r>
                      <a:r>
                        <a:rPr sz="275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0" dirty="0">
                          <a:latin typeface="Arial MT"/>
                          <a:cs typeface="Arial MT"/>
                        </a:rPr>
                        <a:t>by</a:t>
                      </a:r>
                      <a:r>
                        <a:rPr sz="275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25" dirty="0">
                          <a:latin typeface="Arial MT"/>
                          <a:cs typeface="Arial MT"/>
                        </a:rPr>
                        <a:t>XP </a:t>
                      </a:r>
                      <a:r>
                        <a:rPr sz="2750" spc="-95" dirty="0">
                          <a:latin typeface="Arial MT"/>
                          <a:cs typeface="Arial MT"/>
                        </a:rPr>
                        <a:t>though</a:t>
                      </a:r>
                      <a:r>
                        <a:rPr sz="275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80" dirty="0">
                          <a:latin typeface="Arial MT"/>
                          <a:cs typeface="Arial MT"/>
                        </a:rPr>
                        <a:t>some</a:t>
                      </a:r>
                      <a:r>
                        <a:rPr sz="275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05" dirty="0">
                          <a:latin typeface="Arial MT"/>
                          <a:cs typeface="Arial MT"/>
                        </a:rPr>
                        <a:t>external</a:t>
                      </a:r>
                      <a:r>
                        <a:rPr sz="275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20" dirty="0">
                          <a:latin typeface="Arial MT"/>
                          <a:cs typeface="Arial MT"/>
                        </a:rPr>
                        <a:t>dependencies</a:t>
                      </a:r>
                      <a:r>
                        <a:rPr sz="2750" spc="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30" dirty="0">
                          <a:latin typeface="Arial MT"/>
                          <a:cs typeface="Arial MT"/>
                        </a:rPr>
                        <a:t>caused</a:t>
                      </a:r>
                      <a:r>
                        <a:rPr sz="275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14" dirty="0">
                          <a:latin typeface="Arial MT"/>
                          <a:cs typeface="Arial MT"/>
                        </a:rPr>
                        <a:t>delays.</a:t>
                      </a:r>
                      <a:endParaRPr sz="2750">
                        <a:latin typeface="Arial MT"/>
                        <a:cs typeface="Arial MT"/>
                      </a:endParaRPr>
                    </a:p>
                  </a:txBody>
                  <a:tcPr marL="0" marR="0" marT="158115" marB="0">
                    <a:lnL w="6350">
                      <a:solidFill>
                        <a:srgbClr val="6B7070"/>
                      </a:solidFill>
                      <a:prstDash val="solid"/>
                    </a:lnL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365"/>
                        </a:spcBef>
                      </a:pPr>
                      <a:r>
                        <a:rPr sz="2600" spc="-35" dirty="0">
                          <a:latin typeface="Arial MT"/>
                          <a:cs typeface="Arial MT"/>
                        </a:rPr>
                        <a:t>Improve</a:t>
                      </a:r>
                      <a:r>
                        <a:rPr sz="2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spc="-25" dirty="0">
                          <a:latin typeface="Arial MT"/>
                          <a:cs typeface="Arial MT"/>
                        </a:rPr>
                        <a:t>stakeholder</a:t>
                      </a:r>
                      <a:r>
                        <a:rPr sz="2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spc="-1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600" spc="-1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dirty="0">
                          <a:latin typeface="Arial MT"/>
                          <a:cs typeface="Arial MT"/>
                        </a:rPr>
                        <a:t>client</a:t>
                      </a:r>
                      <a:r>
                        <a:rPr sz="2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spc="-10" dirty="0">
                          <a:latin typeface="Arial MT"/>
                          <a:cs typeface="Arial MT"/>
                        </a:rPr>
                        <a:t>engagement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300355" marB="0">
                    <a:lnR w="6350">
                      <a:solidFill>
                        <a:srgbClr val="6B7070"/>
                      </a:solidFill>
                      <a:prstDash val="solid"/>
                    </a:lnR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43330" marR="278130" indent="-1270">
                        <a:lnSpc>
                          <a:spcPts val="2900"/>
                        </a:lnSpc>
                        <a:spcBef>
                          <a:spcPts val="1245"/>
                        </a:spcBef>
                      </a:pPr>
                      <a:r>
                        <a:rPr sz="2900" spc="-175" dirty="0">
                          <a:latin typeface="Arial MT"/>
                          <a:cs typeface="Arial MT"/>
                        </a:rPr>
                        <a:t>Achieved:</a:t>
                      </a:r>
                      <a:r>
                        <a:rPr sz="2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54" dirty="0">
                          <a:latin typeface="Arial MT"/>
                          <a:cs typeface="Arial MT"/>
                        </a:rPr>
                        <a:t>Customer</a:t>
                      </a:r>
                      <a:r>
                        <a:rPr sz="2900" spc="1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55" dirty="0">
                          <a:latin typeface="Arial MT"/>
                          <a:cs typeface="Arial MT"/>
                        </a:rPr>
                        <a:t>satisfaction</a:t>
                      </a:r>
                      <a:r>
                        <a:rPr sz="2900" spc="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15" dirty="0">
                          <a:latin typeface="Arial MT"/>
                          <a:cs typeface="Arial MT"/>
                        </a:rPr>
                        <a:t>score</a:t>
                      </a:r>
                      <a:r>
                        <a:rPr sz="29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65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29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305" dirty="0">
                          <a:latin typeface="Arial MT"/>
                          <a:cs typeface="Arial MT"/>
                        </a:rPr>
                        <a:t>X/10</a:t>
                      </a:r>
                      <a:r>
                        <a:rPr sz="29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90" dirty="0">
                          <a:latin typeface="Arial MT"/>
                          <a:cs typeface="Arial MT"/>
                        </a:rPr>
                        <a:t>and </a:t>
                      </a:r>
                      <a:r>
                        <a:rPr sz="2900" spc="-185" dirty="0">
                          <a:latin typeface="Arial MT"/>
                          <a:cs typeface="Arial MT"/>
                        </a:rPr>
                        <a:t>strengthened</a:t>
                      </a:r>
                      <a:r>
                        <a:rPr sz="2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45" dirty="0">
                          <a:latin typeface="Arial MT"/>
                          <a:cs typeface="Arial MT"/>
                        </a:rPr>
                        <a:t>client</a:t>
                      </a:r>
                      <a:r>
                        <a:rPr sz="29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40" dirty="0">
                          <a:latin typeface="Arial MT"/>
                          <a:cs typeface="Arial MT"/>
                        </a:rPr>
                        <a:t>retention.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158115" marB="0">
                    <a:lnL w="6350">
                      <a:solidFill>
                        <a:srgbClr val="6B7070"/>
                      </a:solidFill>
                      <a:prstDash val="solid"/>
                    </a:lnL>
                    <a:lnT w="6350">
                      <a:solidFill>
                        <a:srgbClr val="6B7070"/>
                      </a:solidFill>
                      <a:prstDash val="solid"/>
                    </a:lnT>
                    <a:lnB w="6350">
                      <a:solidFill>
                        <a:srgbClr val="6B707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128000" y="3975100"/>
            <a:ext cx="482600" cy="495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2600" y="4737100"/>
            <a:ext cx="762000" cy="7493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15300" y="7277100"/>
            <a:ext cx="457200" cy="2540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15300" y="6070600"/>
            <a:ext cx="482600" cy="4191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28000" y="7035800"/>
            <a:ext cx="469900" cy="292100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-101600" y="76200"/>
            <a:ext cx="17277080" cy="1390015"/>
          </a:xfrm>
          <a:prstGeom prst="rect">
            <a:avLst/>
          </a:prstGeom>
        </p:spPr>
        <p:txBody>
          <a:bodyPr vert="horz" wrap="square" lIns="0" tIns="605931" rIns="0" bIns="0" rtlCol="0">
            <a:spAutoFit/>
          </a:bodyPr>
          <a:lstStyle/>
          <a:p>
            <a:pPr marL="556895">
              <a:lnSpc>
                <a:spcPct val="100000"/>
              </a:lnSpc>
              <a:spcBef>
                <a:spcPts val="135"/>
              </a:spcBef>
            </a:pPr>
            <a:r>
              <a:rPr sz="5100" spc="-415" dirty="0"/>
              <a:t>Translatlng</a:t>
            </a:r>
            <a:r>
              <a:rPr sz="5100" spc="295" dirty="0"/>
              <a:t> </a:t>
            </a:r>
            <a:r>
              <a:rPr sz="5100" spc="-385" dirty="0"/>
              <a:t>Plans</a:t>
            </a:r>
            <a:r>
              <a:rPr sz="5100" spc="55" dirty="0"/>
              <a:t> </a:t>
            </a:r>
            <a:r>
              <a:rPr sz="5100" spc="-330" dirty="0"/>
              <a:t>lnto</a:t>
            </a:r>
            <a:r>
              <a:rPr sz="5100" spc="-270" dirty="0"/>
              <a:t> </a:t>
            </a:r>
            <a:r>
              <a:rPr sz="5100" spc="-395" dirty="0"/>
              <a:t>Progress:</a:t>
            </a:r>
            <a:r>
              <a:rPr sz="5100" spc="-180" dirty="0"/>
              <a:t> </a:t>
            </a:r>
            <a:r>
              <a:rPr sz="5100" spc="-345" dirty="0"/>
              <a:t>Executlon</a:t>
            </a:r>
            <a:r>
              <a:rPr sz="5100" spc="55" dirty="0"/>
              <a:t> </a:t>
            </a:r>
            <a:r>
              <a:rPr sz="5100" spc="-434" dirty="0"/>
              <a:t>AgalnSt</a:t>
            </a:r>
            <a:r>
              <a:rPr sz="5100" spc="145" dirty="0"/>
              <a:t> </a:t>
            </a:r>
            <a:r>
              <a:rPr sz="5100" spc="-135" dirty="0"/>
              <a:t>Q3</a:t>
            </a:r>
            <a:r>
              <a:rPr sz="5100" spc="-565" dirty="0"/>
              <a:t> </a:t>
            </a:r>
            <a:r>
              <a:rPr sz="5100" spc="-335" dirty="0"/>
              <a:t>Objectlves</a:t>
            </a:r>
            <a:endParaRPr sz="5100"/>
          </a:p>
        </p:txBody>
      </p:sp>
      <p:sp>
        <p:nvSpPr>
          <p:cNvPr id="9" name="object 9"/>
          <p:cNvSpPr txBox="1"/>
          <p:nvPr/>
        </p:nvSpPr>
        <p:spPr>
          <a:xfrm>
            <a:off x="2489447" y="8687011"/>
            <a:ext cx="11583035" cy="80645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24280" marR="5080" indent="-1212215">
              <a:lnSpc>
                <a:spcPts val="2900"/>
              </a:lnSpc>
              <a:spcBef>
                <a:spcPts val="485"/>
              </a:spcBef>
            </a:pPr>
            <a:r>
              <a:rPr sz="2700" spc="-310" dirty="0">
                <a:latin typeface="Arial MT"/>
                <a:cs typeface="Arial MT"/>
              </a:rPr>
              <a:t>We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spc="-85" dirty="0">
                <a:latin typeface="Arial MT"/>
                <a:cs typeface="Arial MT"/>
              </a:rPr>
              <a:t>successfully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spc="-85" dirty="0">
                <a:latin typeface="Arial MT"/>
                <a:cs typeface="Arial MT"/>
              </a:rPr>
              <a:t>met</a:t>
            </a:r>
            <a:r>
              <a:rPr sz="2700" spc="-100" dirty="0">
                <a:latin typeface="Arial MT"/>
                <a:cs typeface="Arial MT"/>
              </a:rPr>
              <a:t> </a:t>
            </a:r>
            <a:r>
              <a:rPr sz="2700" spc="-40" dirty="0">
                <a:latin typeface="Arial MT"/>
                <a:cs typeface="Arial MT"/>
              </a:rPr>
              <a:t>the</a:t>
            </a:r>
            <a:r>
              <a:rPr sz="2700" spc="-150" dirty="0">
                <a:latin typeface="Arial MT"/>
                <a:cs typeface="Arial MT"/>
              </a:rPr>
              <a:t> </a:t>
            </a:r>
            <a:r>
              <a:rPr sz="2700" spc="-65" dirty="0">
                <a:latin typeface="Arial MT"/>
                <a:cs typeface="Arial MT"/>
              </a:rPr>
              <a:t>majority</a:t>
            </a:r>
            <a:r>
              <a:rPr sz="2700" spc="-1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of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spc="-95" dirty="0">
                <a:latin typeface="Arial MT"/>
                <a:cs typeface="Arial MT"/>
              </a:rPr>
              <a:t>our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spc="-75" dirty="0">
                <a:latin typeface="Arial MT"/>
                <a:cs typeface="Arial MT"/>
              </a:rPr>
              <a:t>objectives,</a:t>
            </a:r>
            <a:r>
              <a:rPr sz="2700" spc="30" dirty="0">
                <a:latin typeface="Arial MT"/>
                <a:cs typeface="Arial MT"/>
              </a:rPr>
              <a:t> </a:t>
            </a:r>
            <a:r>
              <a:rPr sz="2700" spc="-25" dirty="0">
                <a:latin typeface="Arial MT"/>
                <a:cs typeface="Arial MT"/>
              </a:rPr>
              <a:t>with</a:t>
            </a:r>
            <a:r>
              <a:rPr sz="2700" spc="-114" dirty="0">
                <a:latin typeface="Arial MT"/>
                <a:cs typeface="Arial MT"/>
              </a:rPr>
              <a:t> </a:t>
            </a:r>
            <a:r>
              <a:rPr sz="2700" spc="-70" dirty="0">
                <a:latin typeface="Arial MT"/>
                <a:cs typeface="Arial MT"/>
              </a:rPr>
              <a:t>partial</a:t>
            </a:r>
            <a:r>
              <a:rPr sz="2700" spc="-65" dirty="0">
                <a:latin typeface="Arial MT"/>
                <a:cs typeface="Arial MT"/>
              </a:rPr>
              <a:t> </a:t>
            </a:r>
            <a:r>
              <a:rPr sz="2700" spc="-80" dirty="0">
                <a:latin typeface="Arial MT"/>
                <a:cs typeface="Arial MT"/>
              </a:rPr>
              <a:t>results</a:t>
            </a:r>
            <a:r>
              <a:rPr sz="2700" spc="-110" dirty="0">
                <a:latin typeface="Arial MT"/>
                <a:cs typeface="Arial MT"/>
              </a:rPr>
              <a:t> </a:t>
            </a:r>
            <a:r>
              <a:rPr sz="2700" spc="-175" dirty="0">
                <a:latin typeface="Arial MT"/>
                <a:cs typeface="Arial MT"/>
              </a:rPr>
              <a:t>on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spc="-145" dirty="0">
                <a:latin typeface="Arial MT"/>
                <a:cs typeface="Arial MT"/>
              </a:rPr>
              <a:t>one</a:t>
            </a:r>
            <a:r>
              <a:rPr sz="2700" spc="-60" dirty="0">
                <a:latin typeface="Arial MT"/>
                <a:cs typeface="Arial MT"/>
              </a:rPr>
              <a:t> </a:t>
            </a:r>
            <a:r>
              <a:rPr sz="2700" spc="-25" dirty="0">
                <a:latin typeface="Arial MT"/>
                <a:cs typeface="Arial MT"/>
              </a:rPr>
              <a:t>goal </a:t>
            </a:r>
            <a:r>
              <a:rPr sz="2700" spc="-125" dirty="0">
                <a:latin typeface="Arial MT"/>
                <a:cs typeface="Arial MT"/>
              </a:rPr>
              <a:t>due</a:t>
            </a:r>
            <a:r>
              <a:rPr sz="2700" spc="-6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to</a:t>
            </a:r>
            <a:r>
              <a:rPr sz="2700" spc="-185" dirty="0">
                <a:latin typeface="Arial MT"/>
                <a:cs typeface="Arial MT"/>
              </a:rPr>
              <a:t> </a:t>
            </a:r>
            <a:r>
              <a:rPr sz="2700" spc="-110" dirty="0">
                <a:latin typeface="Arial MT"/>
                <a:cs typeface="Arial MT"/>
              </a:rPr>
              <a:t>external</a:t>
            </a:r>
            <a:r>
              <a:rPr sz="2700" spc="-80" dirty="0">
                <a:latin typeface="Arial MT"/>
                <a:cs typeface="Arial MT"/>
              </a:rPr>
              <a:t> </a:t>
            </a:r>
            <a:r>
              <a:rPr sz="2700" spc="-65" dirty="0">
                <a:latin typeface="Arial MT"/>
                <a:cs typeface="Arial MT"/>
              </a:rPr>
              <a:t>constraints</a:t>
            </a:r>
            <a:r>
              <a:rPr sz="2700" spc="-120" dirty="0">
                <a:latin typeface="Arial MT"/>
                <a:cs typeface="Arial MT"/>
              </a:rPr>
              <a:t> </a:t>
            </a:r>
            <a:r>
              <a:rPr sz="2700" spc="-20" dirty="0">
                <a:latin typeface="Arial MT"/>
                <a:cs typeface="Arial MT"/>
              </a:rPr>
              <a:t>that</a:t>
            </a:r>
            <a:r>
              <a:rPr sz="2700" spc="-110" dirty="0">
                <a:latin typeface="Arial MT"/>
                <a:cs typeface="Arial MT"/>
              </a:rPr>
              <a:t> </a:t>
            </a:r>
            <a:r>
              <a:rPr sz="2700" spc="-135" dirty="0">
                <a:latin typeface="Arial MT"/>
                <a:cs typeface="Arial MT"/>
              </a:rPr>
              <a:t>are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spc="-120" dirty="0">
                <a:latin typeface="Arial MT"/>
                <a:cs typeface="Arial MT"/>
              </a:rPr>
              <a:t>now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spc="-85" dirty="0">
                <a:latin typeface="Arial MT"/>
                <a:cs typeface="Arial MT"/>
              </a:rPr>
              <a:t>being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spc="-70" dirty="0">
                <a:latin typeface="Arial MT"/>
                <a:cs typeface="Arial MT"/>
              </a:rPr>
              <a:t>actively</a:t>
            </a:r>
            <a:r>
              <a:rPr sz="2700" spc="2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managed.</a:t>
            </a:r>
            <a:endParaRPr sz="2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52500" y="3517900"/>
            <a:ext cx="2070100" cy="1879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31300" y="3594100"/>
            <a:ext cx="2400300" cy="165100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952500" y="5916083"/>
            <a:ext cx="15557500" cy="0"/>
          </a:xfrm>
          <a:custGeom>
            <a:avLst/>
            <a:gdLst/>
            <a:ahLst/>
            <a:cxnLst/>
            <a:rect l="l" t="t" r="r" b="b"/>
            <a:pathLst>
              <a:path w="15557500">
                <a:moveTo>
                  <a:pt x="0" y="0"/>
                </a:moveTo>
                <a:lnTo>
                  <a:pt x="15557500" y="0"/>
                </a:lnTo>
              </a:path>
            </a:pathLst>
          </a:custGeom>
          <a:ln w="38100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36600" y="266065"/>
            <a:ext cx="15860395" cy="1594485"/>
          </a:xfrm>
          <a:prstGeom prst="rect">
            <a:avLst/>
          </a:prstGeom>
        </p:spPr>
        <p:txBody>
          <a:bodyPr vert="horz" wrap="square" lIns="0" tIns="530083" rIns="0" bIns="0" rtlCol="0">
            <a:noAutofit/>
          </a:bodyPr>
          <a:lstStyle/>
          <a:p>
            <a:pPr marL="452755">
              <a:lnSpc>
                <a:spcPct val="100000"/>
              </a:lnSpc>
              <a:spcBef>
                <a:spcPts val="110"/>
              </a:spcBef>
            </a:pPr>
            <a:r>
              <a:rPr spc="-210" dirty="0"/>
              <a:t>Deliverlng</a:t>
            </a:r>
            <a:r>
              <a:rPr spc="-55" dirty="0"/>
              <a:t> </a:t>
            </a:r>
            <a:r>
              <a:rPr spc="-140" dirty="0"/>
              <a:t>on</a:t>
            </a:r>
            <a:r>
              <a:rPr spc="-235" dirty="0"/>
              <a:t> </a:t>
            </a:r>
            <a:r>
              <a:rPr spc="-90" dirty="0"/>
              <a:t>Our</a:t>
            </a:r>
            <a:r>
              <a:rPr spc="-204" dirty="0"/>
              <a:t> </a:t>
            </a:r>
            <a:r>
              <a:rPr spc="-229" dirty="0"/>
              <a:t>Promises:</a:t>
            </a:r>
            <a:r>
              <a:rPr spc="-30" dirty="0"/>
              <a:t> </a:t>
            </a:r>
            <a:r>
              <a:rPr spc="-270" dirty="0"/>
              <a:t>Key</a:t>
            </a:r>
            <a:r>
              <a:rPr spc="-55" dirty="0"/>
              <a:t> </a:t>
            </a:r>
            <a:r>
              <a:rPr spc="-160" dirty="0"/>
              <a:t>Project</a:t>
            </a:r>
            <a:r>
              <a:rPr spc="-105" dirty="0"/>
              <a:t> </a:t>
            </a:r>
            <a:r>
              <a:rPr spc="-220" dirty="0"/>
              <a:t>and</a:t>
            </a:r>
            <a:r>
              <a:rPr spc="-114" dirty="0"/>
              <a:t> </a:t>
            </a:r>
            <a:r>
              <a:rPr spc="-150" dirty="0"/>
              <a:t>Operatlonal</a:t>
            </a:r>
            <a:r>
              <a:rPr spc="125" dirty="0"/>
              <a:t> </a:t>
            </a:r>
            <a:r>
              <a:rPr spc="-295" dirty="0"/>
              <a:t>Wins</a:t>
            </a:r>
            <a:endParaRPr spc="-295" dirty="0"/>
          </a:p>
        </p:txBody>
      </p:sp>
      <p:sp>
        <p:nvSpPr>
          <p:cNvPr id="6" name="object 6"/>
          <p:cNvSpPr txBox="1"/>
          <p:nvPr/>
        </p:nvSpPr>
        <p:spPr>
          <a:xfrm>
            <a:off x="937012" y="2454980"/>
            <a:ext cx="5361305" cy="607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800" spc="-155" dirty="0">
                <a:latin typeface="Cambria" panose="02040503050406030204"/>
                <a:cs typeface="Cambria" panose="02040503050406030204"/>
              </a:rPr>
              <a:t>Crltical</a:t>
            </a:r>
            <a:r>
              <a:rPr sz="3800" spc="-60" dirty="0">
                <a:latin typeface="Cambria" panose="02040503050406030204"/>
                <a:cs typeface="Cambria" panose="02040503050406030204"/>
              </a:rPr>
              <a:t> </a:t>
            </a:r>
            <a:r>
              <a:rPr sz="3800" spc="-175" dirty="0">
                <a:latin typeface="Cambria" panose="02040503050406030204"/>
                <a:cs typeface="Cambria" panose="02040503050406030204"/>
              </a:rPr>
              <a:t>Milestones</a:t>
            </a:r>
            <a:r>
              <a:rPr sz="3800" spc="55" dirty="0">
                <a:latin typeface="Cambria" panose="02040503050406030204"/>
                <a:cs typeface="Cambria" panose="02040503050406030204"/>
              </a:rPr>
              <a:t> </a:t>
            </a:r>
            <a:r>
              <a:rPr sz="3800" spc="-185" dirty="0">
                <a:latin typeface="Cambria" panose="02040503050406030204"/>
                <a:cs typeface="Cambria" panose="02040503050406030204"/>
              </a:rPr>
              <a:t>Delivered</a:t>
            </a:r>
            <a:endParaRPr sz="38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10107" y="3407480"/>
            <a:ext cx="4581525" cy="1887855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420"/>
              </a:spcBef>
            </a:pPr>
            <a:r>
              <a:rPr sz="2900" dirty="0">
                <a:latin typeface="Arial MT"/>
                <a:cs typeface="Arial MT"/>
              </a:rPr>
              <a:t>Project</a:t>
            </a:r>
            <a:r>
              <a:rPr sz="2900" spc="-75" dirty="0">
                <a:latin typeface="Arial MT"/>
                <a:cs typeface="Arial MT"/>
              </a:rPr>
              <a:t> </a:t>
            </a:r>
            <a:r>
              <a:rPr sz="2900" spc="-50" dirty="0">
                <a:latin typeface="Arial MT"/>
                <a:cs typeface="Arial MT"/>
              </a:rPr>
              <a:t>A</a:t>
            </a:r>
            <a:endParaRPr sz="2900">
              <a:latin typeface="Arial MT"/>
              <a:cs typeface="Arial MT"/>
            </a:endParaRPr>
          </a:p>
          <a:p>
            <a:pPr marL="12700" marR="5080" indent="7620">
              <a:lnSpc>
                <a:spcPts val="2850"/>
              </a:lnSpc>
              <a:spcBef>
                <a:spcPts val="1340"/>
              </a:spcBef>
            </a:pPr>
            <a:r>
              <a:rPr sz="2500" spc="-35" dirty="0">
                <a:latin typeface="Arial MT"/>
                <a:cs typeface="Arial MT"/>
              </a:rPr>
              <a:t>Successfully</a:t>
            </a:r>
            <a:r>
              <a:rPr sz="2500" spc="85" dirty="0">
                <a:latin typeface="Arial MT"/>
                <a:cs typeface="Arial MT"/>
              </a:rPr>
              <a:t> </a:t>
            </a:r>
            <a:r>
              <a:rPr sz="2500" spc="-20" dirty="0">
                <a:latin typeface="Arial MT"/>
                <a:cs typeface="Arial MT"/>
              </a:rPr>
              <a:t>delivered</a:t>
            </a:r>
            <a:r>
              <a:rPr sz="2500" spc="-100" dirty="0">
                <a:latin typeface="Arial MT"/>
                <a:cs typeface="Arial MT"/>
              </a:rPr>
              <a:t> </a:t>
            </a:r>
            <a:r>
              <a:rPr sz="2500" dirty="0">
                <a:latin typeface="Arial MT"/>
                <a:cs typeface="Arial MT"/>
              </a:rPr>
              <a:t>on</a:t>
            </a:r>
            <a:r>
              <a:rPr sz="2500" spc="-17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time, </a:t>
            </a:r>
            <a:r>
              <a:rPr sz="2600" spc="-70" dirty="0">
                <a:latin typeface="Arial MT"/>
                <a:cs typeface="Arial MT"/>
              </a:rPr>
              <a:t>meeting</a:t>
            </a:r>
            <a:r>
              <a:rPr sz="2600" spc="-114" dirty="0">
                <a:latin typeface="Arial MT"/>
                <a:cs typeface="Arial MT"/>
              </a:rPr>
              <a:t> </a:t>
            </a:r>
            <a:r>
              <a:rPr sz="2600" spc="-80" dirty="0">
                <a:latin typeface="Arial MT"/>
                <a:cs typeface="Arial MT"/>
              </a:rPr>
              <a:t>all</a:t>
            </a:r>
            <a:r>
              <a:rPr sz="2600" spc="-105" dirty="0">
                <a:latin typeface="Arial MT"/>
                <a:cs typeface="Arial MT"/>
              </a:rPr>
              <a:t> key</a:t>
            </a:r>
            <a:r>
              <a:rPr sz="2600" spc="-75" dirty="0">
                <a:latin typeface="Arial MT"/>
                <a:cs typeface="Arial MT"/>
              </a:rPr>
              <a:t> </a:t>
            </a:r>
            <a:r>
              <a:rPr sz="2600" spc="-85" dirty="0">
                <a:latin typeface="Arial MT"/>
                <a:cs typeface="Arial MT"/>
              </a:rPr>
              <a:t>requirements</a:t>
            </a:r>
            <a:r>
              <a:rPr sz="2600" spc="15" dirty="0">
                <a:latin typeface="Arial MT"/>
                <a:cs typeface="Arial MT"/>
              </a:rPr>
              <a:t> </a:t>
            </a:r>
            <a:r>
              <a:rPr sz="2600" spc="-65" dirty="0">
                <a:latin typeface="Arial MT"/>
                <a:cs typeface="Arial MT"/>
              </a:rPr>
              <a:t>and </a:t>
            </a:r>
            <a:r>
              <a:rPr sz="2700" spc="-114" dirty="0">
                <a:latin typeface="Arial MT"/>
                <a:cs typeface="Arial MT"/>
              </a:rPr>
              <a:t>strengthening</a:t>
            </a:r>
            <a:r>
              <a:rPr sz="2700" spc="-10" dirty="0">
                <a:latin typeface="Arial MT"/>
                <a:cs typeface="Arial MT"/>
              </a:rPr>
              <a:t> </a:t>
            </a:r>
            <a:r>
              <a:rPr sz="2700" spc="-75" dirty="0">
                <a:latin typeface="Arial MT"/>
                <a:cs typeface="Arial MT"/>
              </a:rPr>
              <a:t>client</a:t>
            </a:r>
            <a:r>
              <a:rPr sz="2700" spc="-110" dirty="0">
                <a:latin typeface="Arial MT"/>
                <a:cs typeface="Arial MT"/>
              </a:rPr>
              <a:t> </a:t>
            </a:r>
            <a:r>
              <a:rPr sz="2700" spc="-10" dirty="0">
                <a:latin typeface="Arial MT"/>
                <a:cs typeface="Arial MT"/>
              </a:rPr>
              <a:t>trust.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6543" y="6137980"/>
            <a:ext cx="6805930" cy="607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800" spc="-195" dirty="0">
                <a:latin typeface="Cambria" panose="02040503050406030204"/>
                <a:cs typeface="Cambria" panose="02040503050406030204"/>
              </a:rPr>
              <a:t>Foundational</a:t>
            </a:r>
            <a:r>
              <a:rPr sz="3800" spc="85" dirty="0">
                <a:latin typeface="Cambria" panose="02040503050406030204"/>
                <a:cs typeface="Cambria" panose="02040503050406030204"/>
              </a:rPr>
              <a:t> </a:t>
            </a:r>
            <a:r>
              <a:rPr sz="3800" spc="-180" dirty="0">
                <a:latin typeface="Cambria" panose="02040503050406030204"/>
                <a:cs typeface="Cambria" panose="02040503050406030204"/>
              </a:rPr>
              <a:t>Process</a:t>
            </a:r>
            <a:r>
              <a:rPr sz="3800" spc="-25" dirty="0">
                <a:latin typeface="Cambria" panose="02040503050406030204"/>
                <a:cs typeface="Cambria" panose="02040503050406030204"/>
              </a:rPr>
              <a:t> </a:t>
            </a:r>
            <a:r>
              <a:rPr sz="3800" spc="-275" dirty="0">
                <a:latin typeface="Cambria" panose="02040503050406030204"/>
                <a:cs typeface="Cambria" panose="02040503050406030204"/>
              </a:rPr>
              <a:t>Improvements</a:t>
            </a:r>
            <a:endParaRPr sz="38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1773" y="6924983"/>
            <a:ext cx="4573905" cy="189738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70"/>
              </a:spcBef>
            </a:pPr>
            <a:r>
              <a:rPr sz="3400" spc="-335" dirty="0">
                <a:latin typeface="Arial MT"/>
                <a:cs typeface="Arial MT"/>
              </a:rPr>
              <a:t>Process</a:t>
            </a:r>
            <a:r>
              <a:rPr sz="3400" spc="175" dirty="0">
                <a:latin typeface="Arial MT"/>
                <a:cs typeface="Arial MT"/>
              </a:rPr>
              <a:t> </a:t>
            </a:r>
            <a:r>
              <a:rPr sz="3400" spc="-290" dirty="0">
                <a:latin typeface="Arial MT"/>
                <a:cs typeface="Arial MT"/>
              </a:rPr>
              <a:t>Automation</a:t>
            </a:r>
            <a:endParaRPr sz="3400">
              <a:latin typeface="Arial MT"/>
              <a:cs typeface="Arial MT"/>
            </a:endParaRPr>
          </a:p>
          <a:p>
            <a:pPr marL="12700" marR="5080" indent="3175">
              <a:lnSpc>
                <a:spcPts val="2800"/>
              </a:lnSpc>
              <a:spcBef>
                <a:spcPts val="1330"/>
              </a:spcBef>
            </a:pPr>
            <a:r>
              <a:rPr sz="2750" spc="-180" dirty="0">
                <a:latin typeface="Arial MT"/>
                <a:cs typeface="Arial MT"/>
              </a:rPr>
              <a:t>Implemented</a:t>
            </a:r>
            <a:r>
              <a:rPr sz="2750" spc="60" dirty="0">
                <a:latin typeface="Arial MT"/>
                <a:cs typeface="Arial MT"/>
              </a:rPr>
              <a:t> </a:t>
            </a:r>
            <a:r>
              <a:rPr sz="2750" spc="-240" dirty="0">
                <a:latin typeface="Arial MT"/>
                <a:cs typeface="Arial MT"/>
              </a:rPr>
              <a:t>new</a:t>
            </a:r>
            <a:r>
              <a:rPr sz="2750" spc="50" dirty="0">
                <a:latin typeface="Arial MT"/>
                <a:cs typeface="Arial MT"/>
              </a:rPr>
              <a:t> </a:t>
            </a:r>
            <a:r>
              <a:rPr sz="2750" spc="-75" dirty="0">
                <a:latin typeface="Arial MT"/>
                <a:cs typeface="Arial MT"/>
              </a:rPr>
              <a:t>automation </a:t>
            </a:r>
            <a:r>
              <a:rPr sz="2750" spc="-105" dirty="0">
                <a:latin typeface="Arial MT"/>
                <a:cs typeface="Arial MT"/>
              </a:rPr>
              <a:t>initiatives,</a:t>
            </a:r>
            <a:r>
              <a:rPr sz="2750" spc="55" dirty="0">
                <a:latin typeface="Arial MT"/>
                <a:cs typeface="Arial MT"/>
              </a:rPr>
              <a:t> </a:t>
            </a:r>
            <a:r>
              <a:rPr sz="2750" spc="-180" dirty="0">
                <a:latin typeface="Arial MT"/>
                <a:cs typeface="Arial MT"/>
              </a:rPr>
              <a:t>which</a:t>
            </a:r>
            <a:r>
              <a:rPr sz="2750" spc="-15" dirty="0">
                <a:latin typeface="Arial MT"/>
                <a:cs typeface="Arial MT"/>
              </a:rPr>
              <a:t> </a:t>
            </a:r>
            <a:r>
              <a:rPr sz="2750" spc="-114" dirty="0">
                <a:latin typeface="Arial MT"/>
                <a:cs typeface="Arial MT"/>
              </a:rPr>
              <a:t>contributed</a:t>
            </a:r>
            <a:r>
              <a:rPr sz="2750" spc="-35" dirty="0">
                <a:latin typeface="Arial MT"/>
                <a:cs typeface="Arial MT"/>
              </a:rPr>
              <a:t> </a:t>
            </a:r>
            <a:r>
              <a:rPr sz="2750" spc="-30" dirty="0">
                <a:latin typeface="Arial MT"/>
                <a:cs typeface="Arial MT"/>
              </a:rPr>
              <a:t>to</a:t>
            </a:r>
            <a:r>
              <a:rPr sz="2750" spc="-160" dirty="0">
                <a:latin typeface="Arial MT"/>
                <a:cs typeface="Arial MT"/>
              </a:rPr>
              <a:t> </a:t>
            </a:r>
            <a:r>
              <a:rPr sz="2750" spc="-465" dirty="0">
                <a:latin typeface="Arial MT"/>
                <a:cs typeface="Arial MT"/>
              </a:rPr>
              <a:t>a </a:t>
            </a:r>
            <a:r>
              <a:rPr sz="2550" spc="-35" dirty="0">
                <a:latin typeface="Arial MT"/>
                <a:cs typeface="Arial MT"/>
              </a:rPr>
              <a:t>reduction</a:t>
            </a:r>
            <a:r>
              <a:rPr sz="2550" spc="-25" dirty="0">
                <a:latin typeface="Arial MT"/>
                <a:cs typeface="Arial MT"/>
              </a:rPr>
              <a:t> </a:t>
            </a:r>
            <a:r>
              <a:rPr sz="2550" dirty="0">
                <a:latin typeface="Arial MT"/>
                <a:cs typeface="Arial MT"/>
              </a:rPr>
              <a:t>in</a:t>
            </a:r>
            <a:r>
              <a:rPr sz="2550" spc="-180" dirty="0">
                <a:latin typeface="Arial MT"/>
                <a:cs typeface="Arial MT"/>
              </a:rPr>
              <a:t> </a:t>
            </a:r>
            <a:r>
              <a:rPr sz="2550" spc="-105" dirty="0">
                <a:latin typeface="Arial MT"/>
                <a:cs typeface="Arial MT"/>
              </a:rPr>
              <a:t>manual</a:t>
            </a:r>
            <a:r>
              <a:rPr sz="2550" spc="-45" dirty="0">
                <a:latin typeface="Arial MT"/>
                <a:cs typeface="Arial MT"/>
              </a:rPr>
              <a:t> </a:t>
            </a:r>
            <a:r>
              <a:rPr sz="2550" spc="-10" dirty="0">
                <a:latin typeface="Arial MT"/>
                <a:cs typeface="Arial MT"/>
              </a:rPr>
              <a:t>errors.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54315" y="6941170"/>
            <a:ext cx="4290695" cy="1877695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395"/>
              </a:spcBef>
            </a:pPr>
            <a:r>
              <a:rPr sz="2950" spc="-35" dirty="0">
                <a:latin typeface="Arial MT"/>
                <a:cs typeface="Arial MT"/>
              </a:rPr>
              <a:t>System</a:t>
            </a:r>
            <a:r>
              <a:rPr sz="2950" spc="-165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Enhancements</a:t>
            </a:r>
            <a:endParaRPr sz="2950">
              <a:latin typeface="Arial MT"/>
              <a:cs typeface="Arial MT"/>
            </a:endParaRPr>
          </a:p>
          <a:p>
            <a:pPr marL="12700" marR="5080" indent="8255">
              <a:lnSpc>
                <a:spcPts val="2800"/>
              </a:lnSpc>
              <a:spcBef>
                <a:spcPts val="1420"/>
              </a:spcBef>
            </a:pPr>
            <a:r>
              <a:rPr sz="2550" spc="-65" dirty="0">
                <a:latin typeface="Arial MT"/>
                <a:cs typeface="Arial MT"/>
              </a:rPr>
              <a:t>Deployed</a:t>
            </a:r>
            <a:r>
              <a:rPr sz="2550" spc="-45" dirty="0">
                <a:latin typeface="Arial MT"/>
                <a:cs typeface="Arial MT"/>
              </a:rPr>
              <a:t> </a:t>
            </a:r>
            <a:r>
              <a:rPr sz="2550" spc="-10" dirty="0">
                <a:latin typeface="Arial MT"/>
                <a:cs typeface="Arial MT"/>
              </a:rPr>
              <a:t>significant </a:t>
            </a:r>
            <a:r>
              <a:rPr sz="2500" spc="-45" dirty="0">
                <a:latin typeface="Arial MT"/>
                <a:cs typeface="Arial MT"/>
              </a:rPr>
              <a:t>improvements</a:t>
            </a:r>
            <a:r>
              <a:rPr sz="2500" spc="120" dirty="0">
                <a:latin typeface="Arial MT"/>
                <a:cs typeface="Arial MT"/>
              </a:rPr>
              <a:t> </a:t>
            </a:r>
            <a:r>
              <a:rPr sz="2500" dirty="0">
                <a:latin typeface="Arial MT"/>
                <a:cs typeface="Arial MT"/>
              </a:rPr>
              <a:t>to</a:t>
            </a:r>
            <a:r>
              <a:rPr sz="2500" spc="-175" dirty="0">
                <a:latin typeface="Arial MT"/>
                <a:cs typeface="Arial MT"/>
              </a:rPr>
              <a:t> </a:t>
            </a:r>
            <a:r>
              <a:rPr sz="2500" dirty="0">
                <a:latin typeface="Arial MT"/>
                <a:cs typeface="Arial MT"/>
              </a:rPr>
              <a:t>internal</a:t>
            </a:r>
            <a:r>
              <a:rPr sz="2500" spc="-7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tools, </a:t>
            </a:r>
            <a:r>
              <a:rPr sz="2400" dirty="0">
                <a:latin typeface="Arial MT"/>
                <a:cs typeface="Arial MT"/>
              </a:rPr>
              <a:t>boosting</a:t>
            </a:r>
            <a:r>
              <a:rPr sz="2400" spc="1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team</a:t>
            </a:r>
            <a:r>
              <a:rPr sz="2400" spc="10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productivity.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12822" y="3421963"/>
            <a:ext cx="4436745" cy="1873250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305"/>
              </a:spcBef>
            </a:pPr>
            <a:r>
              <a:rPr sz="2900" dirty="0">
                <a:latin typeface="Arial MT"/>
                <a:cs typeface="Arial MT"/>
              </a:rPr>
              <a:t>Project</a:t>
            </a:r>
            <a:r>
              <a:rPr sz="2900" spc="-195" dirty="0">
                <a:latin typeface="Arial MT"/>
                <a:cs typeface="Arial MT"/>
              </a:rPr>
              <a:t> </a:t>
            </a:r>
            <a:r>
              <a:rPr sz="2900" spc="-50" dirty="0">
                <a:latin typeface="Arial MT"/>
                <a:cs typeface="Arial MT"/>
              </a:rPr>
              <a:t>B</a:t>
            </a:r>
            <a:endParaRPr sz="2900">
              <a:latin typeface="Arial MT"/>
              <a:cs typeface="Arial MT"/>
            </a:endParaRPr>
          </a:p>
          <a:p>
            <a:pPr marL="14605" marR="5080" indent="-2540">
              <a:lnSpc>
                <a:spcPts val="2850"/>
              </a:lnSpc>
              <a:spcBef>
                <a:spcPts val="1340"/>
              </a:spcBef>
            </a:pPr>
            <a:r>
              <a:rPr sz="2550" spc="-150" dirty="0">
                <a:latin typeface="Arial MT"/>
                <a:cs typeface="Arial MT"/>
              </a:rPr>
              <a:t>Phase </a:t>
            </a:r>
            <a:r>
              <a:rPr sz="2550" dirty="0">
                <a:latin typeface="Arial MT"/>
                <a:cs typeface="Arial MT"/>
              </a:rPr>
              <a:t>1</a:t>
            </a:r>
            <a:r>
              <a:rPr sz="2550" spc="-275" dirty="0">
                <a:latin typeface="Arial MT"/>
                <a:cs typeface="Arial MT"/>
              </a:rPr>
              <a:t> </a:t>
            </a:r>
            <a:r>
              <a:rPr sz="2550" spc="-30" dirty="0">
                <a:latin typeface="Arial MT"/>
                <a:cs typeface="Arial MT"/>
              </a:rPr>
              <a:t>completed</a:t>
            </a:r>
            <a:r>
              <a:rPr sz="2550" spc="-120" dirty="0">
                <a:latin typeface="Arial MT"/>
                <a:cs typeface="Arial MT"/>
              </a:rPr>
              <a:t> </a:t>
            </a:r>
            <a:r>
              <a:rPr sz="2550" spc="-60" dirty="0">
                <a:latin typeface="Arial MT"/>
                <a:cs typeface="Arial MT"/>
              </a:rPr>
              <a:t>on</a:t>
            </a:r>
            <a:r>
              <a:rPr sz="2550" spc="-75" dirty="0">
                <a:latin typeface="Arial MT"/>
                <a:cs typeface="Arial MT"/>
              </a:rPr>
              <a:t> </a:t>
            </a:r>
            <a:r>
              <a:rPr sz="2550" spc="-60" dirty="0">
                <a:latin typeface="Arial MT"/>
                <a:cs typeface="Arial MT"/>
              </a:rPr>
              <a:t>schedule, </a:t>
            </a:r>
            <a:r>
              <a:rPr sz="2600" spc="-40" dirty="0">
                <a:latin typeface="Arial MT"/>
                <a:cs typeface="Arial MT"/>
              </a:rPr>
              <a:t>setting</a:t>
            </a:r>
            <a:r>
              <a:rPr sz="2600" spc="-14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the</a:t>
            </a:r>
            <a:r>
              <a:rPr sz="2600" spc="-95" dirty="0">
                <a:latin typeface="Arial MT"/>
                <a:cs typeface="Arial MT"/>
              </a:rPr>
              <a:t> </a:t>
            </a:r>
            <a:r>
              <a:rPr sz="2600" spc="-100" dirty="0">
                <a:latin typeface="Arial MT"/>
                <a:cs typeface="Arial MT"/>
              </a:rPr>
              <a:t>stage</a:t>
            </a:r>
            <a:r>
              <a:rPr sz="2600" spc="-8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for</a:t>
            </a:r>
            <a:r>
              <a:rPr sz="2600" spc="-8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the</a:t>
            </a:r>
            <a:r>
              <a:rPr sz="2600" spc="-145" dirty="0">
                <a:latin typeface="Arial MT"/>
                <a:cs typeface="Arial MT"/>
              </a:rPr>
              <a:t> </a:t>
            </a:r>
            <a:r>
              <a:rPr sz="2600" spc="-20" dirty="0">
                <a:latin typeface="Arial MT"/>
                <a:cs typeface="Arial MT"/>
              </a:rPr>
              <a:t>next </a:t>
            </a:r>
            <a:r>
              <a:rPr sz="2700" spc="-175" dirty="0">
                <a:latin typeface="Arial MT"/>
                <a:cs typeface="Arial MT"/>
              </a:rPr>
              <a:t>phase</a:t>
            </a:r>
            <a:r>
              <a:rPr sz="2700" spc="-15" dirty="0">
                <a:latin typeface="Arial MT"/>
                <a:cs typeface="Arial MT"/>
              </a:rPr>
              <a:t> </a:t>
            </a:r>
            <a:r>
              <a:rPr sz="2700" spc="-30" dirty="0">
                <a:latin typeface="Arial MT"/>
                <a:cs typeface="Arial MT"/>
              </a:rPr>
              <a:t>of</a:t>
            </a:r>
            <a:r>
              <a:rPr sz="2700" spc="-125" dirty="0">
                <a:latin typeface="Arial MT"/>
                <a:cs typeface="Arial MT"/>
              </a:rPr>
              <a:t> </a:t>
            </a:r>
            <a:r>
              <a:rPr sz="2700" spc="-75" dirty="0">
                <a:latin typeface="Arial MT"/>
                <a:cs typeface="Arial MT"/>
              </a:rPr>
              <a:t>development.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821741" y="6875333"/>
            <a:ext cx="4414520" cy="1946910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510"/>
              </a:spcBef>
            </a:pPr>
            <a:r>
              <a:rPr sz="3300" spc="-280" dirty="0">
                <a:latin typeface="Arial MT"/>
                <a:cs typeface="Arial MT"/>
              </a:rPr>
              <a:t>Turnaround</a:t>
            </a:r>
            <a:r>
              <a:rPr sz="3300" spc="130" dirty="0">
                <a:latin typeface="Arial MT"/>
                <a:cs typeface="Arial MT"/>
              </a:rPr>
              <a:t> </a:t>
            </a:r>
            <a:r>
              <a:rPr sz="3300" spc="-340" dirty="0">
                <a:latin typeface="Arial MT"/>
                <a:cs typeface="Arial MT"/>
              </a:rPr>
              <a:t>Time</a:t>
            </a:r>
            <a:endParaRPr sz="3300">
              <a:latin typeface="Arial MT"/>
              <a:cs typeface="Arial MT"/>
            </a:endParaRPr>
          </a:p>
          <a:p>
            <a:pPr marL="21590" marR="5080" indent="-9525">
              <a:lnSpc>
                <a:spcPts val="2800"/>
              </a:lnSpc>
              <a:spcBef>
                <a:spcPts val="1400"/>
              </a:spcBef>
            </a:pPr>
            <a:r>
              <a:rPr sz="2550" spc="-50" dirty="0">
                <a:latin typeface="Arial MT"/>
                <a:cs typeface="Arial MT"/>
              </a:rPr>
              <a:t>Systematically</a:t>
            </a:r>
            <a:r>
              <a:rPr sz="2550" spc="-130" dirty="0">
                <a:latin typeface="Arial MT"/>
                <a:cs typeface="Arial MT"/>
              </a:rPr>
              <a:t> </a:t>
            </a:r>
            <a:r>
              <a:rPr sz="2550" spc="-30" dirty="0">
                <a:latin typeface="Arial MT"/>
                <a:cs typeface="Arial MT"/>
              </a:rPr>
              <a:t>reduced</a:t>
            </a:r>
            <a:r>
              <a:rPr sz="2550" spc="-90" dirty="0">
                <a:latin typeface="Arial MT"/>
                <a:cs typeface="Arial MT"/>
              </a:rPr>
              <a:t> </a:t>
            </a:r>
            <a:r>
              <a:rPr sz="2550" spc="-70" dirty="0">
                <a:latin typeface="Arial MT"/>
                <a:cs typeface="Arial MT"/>
              </a:rPr>
              <a:t>average </a:t>
            </a:r>
            <a:r>
              <a:rPr sz="2550" spc="-20" dirty="0">
                <a:latin typeface="Arial MT"/>
                <a:cs typeface="Arial MT"/>
              </a:rPr>
              <a:t>task</a:t>
            </a:r>
            <a:r>
              <a:rPr sz="2550" spc="-130" dirty="0">
                <a:latin typeface="Arial MT"/>
                <a:cs typeface="Arial MT"/>
              </a:rPr>
              <a:t> </a:t>
            </a:r>
            <a:r>
              <a:rPr sz="2550" spc="-55" dirty="0">
                <a:latin typeface="Arial MT"/>
                <a:cs typeface="Arial MT"/>
              </a:rPr>
              <a:t>turnaround</a:t>
            </a:r>
            <a:r>
              <a:rPr sz="2550" spc="45" dirty="0">
                <a:latin typeface="Arial MT"/>
                <a:cs typeface="Arial MT"/>
              </a:rPr>
              <a:t> </a:t>
            </a:r>
            <a:r>
              <a:rPr sz="2550" spc="-50" dirty="0">
                <a:latin typeface="Arial MT"/>
                <a:cs typeface="Arial MT"/>
              </a:rPr>
              <a:t>time</a:t>
            </a:r>
            <a:r>
              <a:rPr sz="2550" spc="-130" dirty="0">
                <a:latin typeface="Arial MT"/>
                <a:cs typeface="Arial MT"/>
              </a:rPr>
              <a:t> </a:t>
            </a:r>
            <a:r>
              <a:rPr sz="2550" dirty="0">
                <a:latin typeface="Arial MT"/>
                <a:cs typeface="Arial MT"/>
              </a:rPr>
              <a:t>by</a:t>
            </a:r>
            <a:r>
              <a:rPr sz="2550" spc="-120" dirty="0">
                <a:latin typeface="Arial MT"/>
                <a:cs typeface="Arial MT"/>
              </a:rPr>
              <a:t> </a:t>
            </a:r>
            <a:r>
              <a:rPr sz="2550" spc="-390" dirty="0">
                <a:latin typeface="Arial MT"/>
                <a:cs typeface="Arial MT"/>
              </a:rPr>
              <a:t>X% </a:t>
            </a:r>
            <a:r>
              <a:rPr sz="2550" spc="-25" dirty="0">
                <a:latin typeface="Arial MT"/>
                <a:cs typeface="Arial MT"/>
              </a:rPr>
              <a:t>through</a:t>
            </a:r>
            <a:r>
              <a:rPr sz="2550" spc="-140" dirty="0">
                <a:latin typeface="Arial MT"/>
                <a:cs typeface="Arial MT"/>
              </a:rPr>
              <a:t> </a:t>
            </a:r>
            <a:r>
              <a:rPr sz="2550" spc="-35" dirty="0">
                <a:latin typeface="Arial MT"/>
                <a:cs typeface="Arial MT"/>
              </a:rPr>
              <a:t>workflow</a:t>
            </a:r>
            <a:r>
              <a:rPr sz="2550" spc="-25" dirty="0">
                <a:latin typeface="Arial MT"/>
                <a:cs typeface="Arial MT"/>
              </a:rPr>
              <a:t> </a:t>
            </a:r>
            <a:r>
              <a:rPr sz="2550" spc="-10" dirty="0">
                <a:latin typeface="Arial MT"/>
                <a:cs typeface="Arial MT"/>
              </a:rPr>
              <a:t>optimisation.</a:t>
            </a:r>
            <a:endParaRPr sz="2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2166600" y="5003800"/>
            <a:ext cx="5118100" cy="16129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3800" y="3860800"/>
            <a:ext cx="1270000" cy="6477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3500" y="3771900"/>
            <a:ext cx="1435100" cy="1371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43289" y="679097"/>
            <a:ext cx="12218670" cy="2035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7790"/>
              </a:lnSpc>
              <a:spcBef>
                <a:spcPts val="100"/>
              </a:spcBef>
            </a:pPr>
            <a:r>
              <a:rPr sz="7150" spc="-335" dirty="0">
                <a:solidFill>
                  <a:srgbClr val="151515"/>
                </a:solidFill>
                <a:latin typeface="Arial MT"/>
                <a:cs typeface="Arial MT"/>
              </a:rPr>
              <a:t>The</a:t>
            </a:r>
            <a:r>
              <a:rPr sz="7150" spc="-515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7150" spc="-340" dirty="0">
                <a:solidFill>
                  <a:srgbClr val="131313"/>
                </a:solidFill>
                <a:latin typeface="Arial MT"/>
                <a:cs typeface="Arial MT"/>
              </a:rPr>
              <a:t>Engine</a:t>
            </a:r>
            <a:r>
              <a:rPr sz="7150" spc="-395" dirty="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sz="7150" spc="-305" dirty="0">
                <a:solidFill>
                  <a:srgbClr val="161616"/>
                </a:solidFill>
                <a:latin typeface="Arial MT"/>
                <a:cs typeface="Arial MT"/>
              </a:rPr>
              <a:t>Behind</a:t>
            </a:r>
            <a:r>
              <a:rPr sz="7150" spc="-180" dirty="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sz="7150" spc="-440" dirty="0">
                <a:solidFill>
                  <a:srgbClr val="151515"/>
                </a:solidFill>
                <a:latin typeface="Arial MT"/>
                <a:cs typeface="Arial MT"/>
              </a:rPr>
              <a:t>Our</a:t>
            </a:r>
            <a:r>
              <a:rPr sz="7150" spc="-160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7150" spc="-315" dirty="0">
                <a:solidFill>
                  <a:srgbClr val="131313"/>
                </a:solidFill>
                <a:latin typeface="Arial MT"/>
                <a:cs typeface="Arial MT"/>
              </a:rPr>
              <a:t>Success:</a:t>
            </a:r>
            <a:endParaRPr sz="7150">
              <a:latin typeface="Arial MT"/>
              <a:cs typeface="Arial MT"/>
            </a:endParaRPr>
          </a:p>
          <a:p>
            <a:pPr marL="12700">
              <a:lnSpc>
                <a:spcPts val="8030"/>
              </a:lnSpc>
            </a:pPr>
            <a:r>
              <a:rPr sz="7350" spc="-660" dirty="0">
                <a:solidFill>
                  <a:srgbClr val="111111"/>
                </a:solidFill>
                <a:latin typeface="Arial MT"/>
                <a:cs typeface="Arial MT"/>
              </a:rPr>
              <a:t>Team</a:t>
            </a:r>
            <a:r>
              <a:rPr sz="7350" spc="-440" dirty="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sz="7350" spc="-360" dirty="0">
                <a:solidFill>
                  <a:srgbClr val="151515"/>
                </a:solidFill>
                <a:latin typeface="Arial MT"/>
                <a:cs typeface="Arial MT"/>
              </a:rPr>
              <a:t>Growth</a:t>
            </a:r>
            <a:r>
              <a:rPr sz="7350" spc="-195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7350" spc="-415" dirty="0">
                <a:solidFill>
                  <a:srgbClr val="151515"/>
                </a:solidFill>
                <a:latin typeface="Arial MT"/>
                <a:cs typeface="Arial MT"/>
              </a:rPr>
              <a:t>and</a:t>
            </a:r>
            <a:r>
              <a:rPr sz="7350" spc="-495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7350" spc="-140" dirty="0">
                <a:solidFill>
                  <a:srgbClr val="131313"/>
                </a:solidFill>
                <a:latin typeface="Arial MT"/>
                <a:cs typeface="Arial MT"/>
              </a:rPr>
              <a:t>Productivity</a:t>
            </a:r>
            <a:endParaRPr sz="735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6300" y="5750630"/>
            <a:ext cx="4130675" cy="31857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sz="3800" spc="-240" dirty="0">
                <a:latin typeface="Arial MT"/>
                <a:cs typeface="Arial MT"/>
              </a:rPr>
              <a:t>Team</a:t>
            </a:r>
            <a:r>
              <a:rPr sz="3800" spc="-25" dirty="0">
                <a:latin typeface="Arial MT"/>
                <a:cs typeface="Arial MT"/>
              </a:rPr>
              <a:t> </a:t>
            </a:r>
            <a:r>
              <a:rPr sz="3800" spc="-10" dirty="0">
                <a:latin typeface="Arial MT"/>
                <a:cs typeface="Arial MT"/>
              </a:rPr>
              <a:t>Investment</a:t>
            </a:r>
            <a:endParaRPr sz="3800">
              <a:latin typeface="Arial MT"/>
              <a:cs typeface="Arial MT"/>
            </a:endParaRPr>
          </a:p>
          <a:p>
            <a:pPr marL="31115">
              <a:lnSpc>
                <a:spcPct val="100000"/>
              </a:lnSpc>
              <a:spcBef>
                <a:spcPts val="3190"/>
              </a:spcBef>
            </a:pPr>
            <a:r>
              <a:rPr sz="2500" spc="-130" dirty="0">
                <a:latin typeface="Arial MT"/>
                <a:cs typeface="Arial MT"/>
              </a:rPr>
              <a:t>Team</a:t>
            </a:r>
            <a:r>
              <a:rPr sz="2500" spc="-45" dirty="0">
                <a:latin typeface="Arial MT"/>
                <a:cs typeface="Arial MT"/>
              </a:rPr>
              <a:t> </a:t>
            </a:r>
            <a:r>
              <a:rPr sz="2500" spc="-25" dirty="0">
                <a:latin typeface="Arial MT"/>
                <a:cs typeface="Arial MT"/>
              </a:rPr>
              <a:t>Size:</a:t>
            </a:r>
            <a:r>
              <a:rPr sz="2500" spc="-120" dirty="0">
                <a:latin typeface="Arial MT"/>
                <a:cs typeface="Arial MT"/>
              </a:rPr>
              <a:t> </a:t>
            </a:r>
            <a:r>
              <a:rPr sz="2500" spc="-385" dirty="0">
                <a:latin typeface="Arial MT"/>
                <a:cs typeface="Arial MT"/>
              </a:rPr>
              <a:t>X</a:t>
            </a:r>
            <a:r>
              <a:rPr sz="2500" spc="6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members</a:t>
            </a:r>
            <a:endParaRPr sz="25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700" spc="-150" dirty="0">
                <a:latin typeface="Arial MT"/>
                <a:cs typeface="Arial MT"/>
              </a:rPr>
              <a:t>New</a:t>
            </a:r>
            <a:r>
              <a:rPr sz="2700" spc="-40" dirty="0">
                <a:latin typeface="Arial MT"/>
                <a:cs typeface="Arial MT"/>
              </a:rPr>
              <a:t> </a:t>
            </a:r>
            <a:r>
              <a:rPr sz="2700" spc="-85" dirty="0">
                <a:latin typeface="Arial MT"/>
                <a:cs typeface="Arial MT"/>
              </a:rPr>
              <a:t>Additions:</a:t>
            </a:r>
            <a:r>
              <a:rPr sz="2700" spc="-5" dirty="0">
                <a:latin typeface="Arial MT"/>
                <a:cs typeface="Arial MT"/>
              </a:rPr>
              <a:t> </a:t>
            </a:r>
            <a:r>
              <a:rPr sz="2700" spc="-415" dirty="0">
                <a:latin typeface="Arial MT"/>
                <a:cs typeface="Arial MT"/>
              </a:rPr>
              <a:t>X</a:t>
            </a:r>
            <a:r>
              <a:rPr sz="2700" spc="-110" dirty="0">
                <a:latin typeface="Arial MT"/>
                <a:cs typeface="Arial MT"/>
              </a:rPr>
              <a:t> </a:t>
            </a:r>
            <a:r>
              <a:rPr sz="2700" spc="-204" dirty="0">
                <a:latin typeface="Arial MT"/>
                <a:cs typeface="Arial MT"/>
              </a:rPr>
              <a:t>new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spc="-20" dirty="0">
                <a:latin typeface="Arial MT"/>
                <a:cs typeface="Arial MT"/>
              </a:rPr>
              <a:t>team</a:t>
            </a:r>
            <a:endParaRPr sz="2700">
              <a:latin typeface="Arial MT"/>
              <a:cs typeface="Arial MT"/>
            </a:endParaRPr>
          </a:p>
          <a:p>
            <a:pPr marL="29845">
              <a:lnSpc>
                <a:spcPct val="100000"/>
              </a:lnSpc>
              <a:spcBef>
                <a:spcPts val="60"/>
              </a:spcBef>
            </a:pPr>
            <a:r>
              <a:rPr sz="2550" spc="-80" dirty="0">
                <a:latin typeface="Arial MT"/>
                <a:cs typeface="Arial MT"/>
              </a:rPr>
              <a:t>members</a:t>
            </a:r>
            <a:r>
              <a:rPr sz="2550" spc="-70" dirty="0">
                <a:latin typeface="Arial MT"/>
                <a:cs typeface="Arial MT"/>
              </a:rPr>
              <a:t> </a:t>
            </a:r>
            <a:r>
              <a:rPr sz="2550" spc="-10" dirty="0">
                <a:latin typeface="Arial MT"/>
                <a:cs typeface="Arial MT"/>
              </a:rPr>
              <a:t>onboarded</a:t>
            </a:r>
            <a:endParaRPr sz="2550">
              <a:latin typeface="Arial MT"/>
              <a:cs typeface="Arial MT"/>
            </a:endParaRPr>
          </a:p>
          <a:p>
            <a:pPr marL="26035" marR="5080" indent="-13335">
              <a:lnSpc>
                <a:spcPct val="105000"/>
              </a:lnSpc>
              <a:spcBef>
                <a:spcPts val="645"/>
              </a:spcBef>
            </a:pPr>
            <a:r>
              <a:rPr sz="2550" dirty="0">
                <a:latin typeface="Arial MT"/>
                <a:cs typeface="Arial MT"/>
              </a:rPr>
              <a:t>Upskilling:</a:t>
            </a:r>
            <a:r>
              <a:rPr sz="2550" spc="-165" dirty="0">
                <a:latin typeface="Arial MT"/>
                <a:cs typeface="Arial MT"/>
              </a:rPr>
              <a:t> </a:t>
            </a:r>
            <a:r>
              <a:rPr sz="2550" spc="-425" dirty="0">
                <a:latin typeface="Arial MT"/>
                <a:cs typeface="Arial MT"/>
              </a:rPr>
              <a:t>X</a:t>
            </a:r>
            <a:r>
              <a:rPr sz="2550" spc="-30" dirty="0">
                <a:latin typeface="Arial MT"/>
                <a:cs typeface="Arial MT"/>
              </a:rPr>
              <a:t> </a:t>
            </a:r>
            <a:r>
              <a:rPr sz="2550" spc="-10" dirty="0">
                <a:latin typeface="Arial MT"/>
                <a:cs typeface="Arial MT"/>
              </a:rPr>
              <a:t>training</a:t>
            </a:r>
            <a:r>
              <a:rPr sz="2550" spc="-15" dirty="0">
                <a:latin typeface="Arial MT"/>
                <a:cs typeface="Arial MT"/>
              </a:rPr>
              <a:t> </a:t>
            </a:r>
            <a:r>
              <a:rPr sz="2550" spc="-90" dirty="0">
                <a:latin typeface="Arial MT"/>
                <a:cs typeface="Arial MT"/>
              </a:rPr>
              <a:t>sessions </a:t>
            </a:r>
            <a:r>
              <a:rPr sz="2550" spc="-10" dirty="0">
                <a:latin typeface="Arial MT"/>
                <a:cs typeface="Arial MT"/>
              </a:rPr>
              <a:t>conducted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85024" y="5759450"/>
            <a:ext cx="4199890" cy="2592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sz="3750" spc="-45" dirty="0">
                <a:latin typeface="Arial MT"/>
                <a:cs typeface="Arial MT"/>
              </a:rPr>
              <a:t>Cultural</a:t>
            </a:r>
            <a:r>
              <a:rPr sz="3750" spc="-185" dirty="0">
                <a:latin typeface="Arial MT"/>
                <a:cs typeface="Arial MT"/>
              </a:rPr>
              <a:t> </a:t>
            </a:r>
            <a:r>
              <a:rPr sz="3750" spc="-10" dirty="0">
                <a:latin typeface="Arial MT"/>
                <a:cs typeface="Arial MT"/>
              </a:rPr>
              <a:t>Health</a:t>
            </a:r>
            <a:endParaRPr sz="3750">
              <a:latin typeface="Arial MT"/>
              <a:cs typeface="Arial MT"/>
            </a:endParaRPr>
          </a:p>
          <a:p>
            <a:pPr marL="15240" marR="5080" indent="-3175">
              <a:lnSpc>
                <a:spcPct val="103000"/>
              </a:lnSpc>
              <a:spcBef>
                <a:spcPts val="3040"/>
              </a:spcBef>
            </a:pPr>
            <a:r>
              <a:rPr sz="2550" spc="-85" dirty="0">
                <a:latin typeface="Arial MT"/>
                <a:cs typeface="Arial MT"/>
              </a:rPr>
              <a:t>Observed</a:t>
            </a:r>
            <a:r>
              <a:rPr sz="2550" spc="-105" dirty="0">
                <a:latin typeface="Arial MT"/>
                <a:cs typeface="Arial MT"/>
              </a:rPr>
              <a:t> </a:t>
            </a:r>
            <a:r>
              <a:rPr sz="2550" spc="-70" dirty="0">
                <a:latin typeface="Arial MT"/>
                <a:cs typeface="Arial MT"/>
              </a:rPr>
              <a:t>improvements</a:t>
            </a:r>
            <a:r>
              <a:rPr sz="2550" spc="60" dirty="0">
                <a:latin typeface="Arial MT"/>
                <a:cs typeface="Arial MT"/>
              </a:rPr>
              <a:t> </a:t>
            </a:r>
            <a:r>
              <a:rPr sz="2550" spc="-25" dirty="0">
                <a:latin typeface="Arial MT"/>
                <a:cs typeface="Arial MT"/>
              </a:rPr>
              <a:t>in </a:t>
            </a:r>
            <a:r>
              <a:rPr sz="2550" spc="-35" dirty="0">
                <a:latin typeface="Arial MT"/>
                <a:cs typeface="Arial MT"/>
              </a:rPr>
              <a:t>cross-</a:t>
            </a:r>
            <a:r>
              <a:rPr sz="2550" spc="-30" dirty="0">
                <a:latin typeface="Arial MT"/>
                <a:cs typeface="Arial MT"/>
              </a:rPr>
              <a:t>functional</a:t>
            </a:r>
            <a:r>
              <a:rPr sz="2550" spc="-65" dirty="0">
                <a:latin typeface="Arial MT"/>
                <a:cs typeface="Arial MT"/>
              </a:rPr>
              <a:t> </a:t>
            </a:r>
            <a:r>
              <a:rPr sz="2550" spc="-30" dirty="0">
                <a:latin typeface="Arial MT"/>
                <a:cs typeface="Arial MT"/>
              </a:rPr>
              <a:t>collaboration, </a:t>
            </a:r>
            <a:r>
              <a:rPr sz="2550" spc="-45" dirty="0">
                <a:latin typeface="Arial MT"/>
                <a:cs typeface="Arial MT"/>
              </a:rPr>
              <a:t>clear</a:t>
            </a:r>
            <a:r>
              <a:rPr sz="2550" spc="-105" dirty="0">
                <a:latin typeface="Arial MT"/>
                <a:cs typeface="Arial MT"/>
              </a:rPr>
              <a:t> </a:t>
            </a:r>
            <a:r>
              <a:rPr sz="2550" spc="-30" dirty="0">
                <a:latin typeface="Arial MT"/>
                <a:cs typeface="Arial MT"/>
              </a:rPr>
              <a:t>task</a:t>
            </a:r>
            <a:r>
              <a:rPr sz="2550" spc="-145" dirty="0">
                <a:latin typeface="Arial MT"/>
                <a:cs typeface="Arial MT"/>
              </a:rPr>
              <a:t> </a:t>
            </a:r>
            <a:r>
              <a:rPr sz="2550" spc="-55" dirty="0">
                <a:latin typeface="Arial MT"/>
                <a:cs typeface="Arial MT"/>
              </a:rPr>
              <a:t>ownership,</a:t>
            </a:r>
            <a:r>
              <a:rPr sz="2550" spc="-105" dirty="0">
                <a:latin typeface="Arial MT"/>
                <a:cs typeface="Arial MT"/>
              </a:rPr>
              <a:t> </a:t>
            </a:r>
            <a:r>
              <a:rPr sz="2550" spc="-25" dirty="0">
                <a:latin typeface="Arial MT"/>
                <a:cs typeface="Arial MT"/>
              </a:rPr>
              <a:t>and </a:t>
            </a:r>
            <a:r>
              <a:rPr sz="2550" spc="-45" dirty="0">
                <a:latin typeface="Arial MT"/>
                <a:cs typeface="Arial MT"/>
              </a:rPr>
              <a:t>proactive</a:t>
            </a:r>
            <a:r>
              <a:rPr sz="2550" spc="-100" dirty="0">
                <a:latin typeface="Arial MT"/>
                <a:cs typeface="Arial MT"/>
              </a:rPr>
              <a:t> </a:t>
            </a:r>
            <a:r>
              <a:rPr sz="2550" spc="-10" dirty="0">
                <a:latin typeface="Arial MT"/>
                <a:cs typeface="Arial MT"/>
              </a:rPr>
              <a:t>communication.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108139" y="3729919"/>
            <a:ext cx="2183765" cy="586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50" dirty="0">
                <a:latin typeface="Arial MT"/>
                <a:cs typeface="Arial MT"/>
              </a:rPr>
              <a:t>The</a:t>
            </a:r>
            <a:r>
              <a:rPr sz="3650" spc="-204" dirty="0">
                <a:latin typeface="Arial MT"/>
                <a:cs typeface="Arial MT"/>
              </a:rPr>
              <a:t> </a:t>
            </a:r>
            <a:r>
              <a:rPr sz="3650" spc="-70" dirty="0">
                <a:latin typeface="Arial MT"/>
                <a:cs typeface="Arial MT"/>
              </a:rPr>
              <a:t>Result</a:t>
            </a:r>
            <a:endParaRPr sz="365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17879" y="7261930"/>
            <a:ext cx="4059554" cy="162179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1750" marR="5080" indent="-19685" algn="just">
              <a:lnSpc>
                <a:spcPct val="103000"/>
              </a:lnSpc>
              <a:spcBef>
                <a:spcPts val="30"/>
              </a:spcBef>
            </a:pPr>
            <a:r>
              <a:rPr sz="2550" spc="-135" dirty="0">
                <a:solidFill>
                  <a:srgbClr val="444444"/>
                </a:solidFill>
                <a:latin typeface="Arial MT"/>
                <a:cs typeface="Arial MT"/>
              </a:rPr>
              <a:t>Average</a:t>
            </a:r>
            <a:r>
              <a:rPr sz="2550" spc="-4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2550" dirty="0">
                <a:solidFill>
                  <a:srgbClr val="3F3F3F"/>
                </a:solidFill>
                <a:latin typeface="Arial MT"/>
                <a:cs typeface="Arial MT"/>
              </a:rPr>
              <a:t>productivity</a:t>
            </a:r>
            <a:r>
              <a:rPr sz="2550" spc="-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2550" spc="-80" dirty="0">
                <a:solidFill>
                  <a:srgbClr val="464646"/>
                </a:solidFill>
                <a:latin typeface="Arial MT"/>
                <a:cs typeface="Arial MT"/>
              </a:rPr>
              <a:t>increase </a:t>
            </a:r>
            <a:r>
              <a:rPr sz="2600" spc="-20" dirty="0">
                <a:solidFill>
                  <a:srgbClr val="3F3F3F"/>
                </a:solidFill>
                <a:latin typeface="Arial MT"/>
                <a:cs typeface="Arial MT"/>
              </a:rPr>
              <a:t>this</a:t>
            </a:r>
            <a:r>
              <a:rPr sz="2600" spc="-16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2600" spc="-75" dirty="0">
                <a:solidFill>
                  <a:srgbClr val="494949"/>
                </a:solidFill>
                <a:latin typeface="Arial MT"/>
                <a:cs typeface="Arial MT"/>
              </a:rPr>
              <a:t>quarter,</a:t>
            </a:r>
            <a:r>
              <a:rPr sz="2600" spc="-105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2600" spc="-30" dirty="0">
                <a:solidFill>
                  <a:srgbClr val="4F4F4F"/>
                </a:solidFill>
                <a:latin typeface="Arial MT"/>
                <a:cs typeface="Arial MT"/>
              </a:rPr>
              <a:t>directly</a:t>
            </a:r>
            <a:r>
              <a:rPr sz="2600" spc="-1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2600" spc="-80" dirty="0">
                <a:solidFill>
                  <a:srgbClr val="494949"/>
                </a:solidFill>
                <a:latin typeface="Arial MT"/>
                <a:cs typeface="Arial MT"/>
              </a:rPr>
              <a:t>linked</a:t>
            </a:r>
            <a:r>
              <a:rPr sz="2600" spc="-10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2600" spc="-25" dirty="0">
                <a:solidFill>
                  <a:srgbClr val="4B4B4B"/>
                </a:solidFill>
                <a:latin typeface="Arial MT"/>
                <a:cs typeface="Arial MT"/>
              </a:rPr>
              <a:t>to </a:t>
            </a:r>
            <a:r>
              <a:rPr sz="2500" spc="-20" dirty="0">
                <a:solidFill>
                  <a:srgbClr val="3F3F3F"/>
                </a:solidFill>
                <a:latin typeface="Arial MT"/>
                <a:cs typeface="Arial MT"/>
              </a:rPr>
              <a:t>team</a:t>
            </a:r>
            <a:r>
              <a:rPr sz="2500" spc="-14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2500" spc="-20" dirty="0">
                <a:solidFill>
                  <a:srgbClr val="444444"/>
                </a:solidFill>
                <a:latin typeface="Arial MT"/>
                <a:cs typeface="Arial MT"/>
              </a:rPr>
              <a:t>upskilling</a:t>
            </a:r>
            <a:r>
              <a:rPr sz="2500" spc="-4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2500" spc="-45" dirty="0">
                <a:solidFill>
                  <a:srgbClr val="494949"/>
                </a:solidFill>
                <a:latin typeface="Arial MT"/>
                <a:cs typeface="Arial MT"/>
              </a:rPr>
              <a:t>and</a:t>
            </a:r>
            <a:r>
              <a:rPr sz="2500" spc="-13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424242"/>
                </a:solidFill>
                <a:latin typeface="Arial MT"/>
                <a:cs typeface="Arial MT"/>
              </a:rPr>
              <a:t>improved</a:t>
            </a:r>
            <a:endParaRPr sz="2500">
              <a:latin typeface="Arial MT"/>
              <a:cs typeface="Arial MT"/>
            </a:endParaRPr>
          </a:p>
          <a:p>
            <a:pPr marL="1130300">
              <a:lnSpc>
                <a:spcPct val="100000"/>
              </a:lnSpc>
              <a:spcBef>
                <a:spcPts val="200"/>
              </a:spcBef>
            </a:pPr>
            <a:r>
              <a:rPr sz="2500" spc="-10" dirty="0">
                <a:solidFill>
                  <a:srgbClr val="494949"/>
                </a:solidFill>
                <a:latin typeface="Arial MT"/>
                <a:cs typeface="Arial MT"/>
              </a:rPr>
              <a:t>engagement.</a:t>
            </a:r>
            <a:endParaRPr sz="2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42433" y="2489200"/>
          <a:ext cx="15807690" cy="6666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4300"/>
                <a:gridCol w="1379854"/>
                <a:gridCol w="7865109"/>
              </a:tblGrid>
              <a:tr h="711200"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2900" dirty="0">
                          <a:latin typeface="Arial MT"/>
                          <a:cs typeface="Arial MT"/>
                        </a:rPr>
                        <a:t>Challenge</a:t>
                      </a:r>
                      <a:r>
                        <a:rPr sz="29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0" dirty="0">
                          <a:latin typeface="Arial MT"/>
                          <a:cs typeface="Arial MT"/>
                        </a:rPr>
                        <a:t>Encountered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956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2900" dirty="0">
                          <a:latin typeface="Arial MT"/>
                          <a:cs typeface="Arial MT"/>
                        </a:rPr>
                        <a:t>What</a:t>
                      </a:r>
                      <a:r>
                        <a:rPr sz="29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65" dirty="0">
                          <a:latin typeface="Arial MT"/>
                          <a:cs typeface="Arial MT"/>
                        </a:rPr>
                        <a:t>We</a:t>
                      </a:r>
                      <a:r>
                        <a:rPr sz="2900" spc="-1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dirty="0">
                          <a:latin typeface="Arial MT"/>
                          <a:cs typeface="Arial MT"/>
                        </a:rPr>
                        <a:t>Learned</a:t>
                      </a:r>
                      <a:r>
                        <a:rPr sz="2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dirty="0">
                          <a:latin typeface="Arial MT"/>
                          <a:cs typeface="Arial MT"/>
                        </a:rPr>
                        <a:t>&amp;</a:t>
                      </a:r>
                      <a:r>
                        <a:rPr sz="2900" spc="-1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dirty="0">
                          <a:latin typeface="Arial MT"/>
                          <a:cs typeface="Arial MT"/>
                        </a:rPr>
                        <a:t>How</a:t>
                      </a:r>
                      <a:r>
                        <a:rPr sz="2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90" dirty="0">
                          <a:latin typeface="Arial MT"/>
                          <a:cs typeface="Arial MT"/>
                        </a:rPr>
                        <a:t>We</a:t>
                      </a:r>
                      <a:r>
                        <a:rPr sz="290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dirty="0">
                          <a:latin typeface="Arial MT"/>
                          <a:cs typeface="Arial MT"/>
                        </a:rPr>
                        <a:t>Will</a:t>
                      </a:r>
                      <a:r>
                        <a:rPr sz="290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0" dirty="0">
                          <a:latin typeface="Arial MT"/>
                          <a:cs typeface="Arial MT"/>
                        </a:rPr>
                        <a:t>Adapt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marL="229870" marR="636270" indent="8255">
                        <a:lnSpc>
                          <a:spcPts val="2800"/>
                        </a:lnSpc>
                        <a:spcBef>
                          <a:spcPts val="2825"/>
                        </a:spcBef>
                      </a:pPr>
                      <a:r>
                        <a:rPr sz="2550" spc="-125" dirty="0">
                          <a:latin typeface="Arial MT"/>
                          <a:cs typeface="Arial MT"/>
                        </a:rPr>
                        <a:t>Resource</a:t>
                      </a:r>
                      <a:r>
                        <a:rPr sz="255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40" dirty="0">
                          <a:latin typeface="Arial MT"/>
                          <a:cs typeface="Arial MT"/>
                        </a:rPr>
                        <a:t>constraints</a:t>
                      </a:r>
                      <a:r>
                        <a:rPr sz="255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25" dirty="0">
                          <a:latin typeface="Arial MT"/>
                          <a:cs typeface="Arial MT"/>
                        </a:rPr>
                        <a:t>during</a:t>
                      </a:r>
                      <a:r>
                        <a:rPr sz="255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100" dirty="0">
                          <a:latin typeface="Arial MT"/>
                          <a:cs typeface="Arial MT"/>
                        </a:rPr>
                        <a:t>peak</a:t>
                      </a:r>
                      <a:r>
                        <a:rPr sz="255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10" dirty="0">
                          <a:latin typeface="Arial MT"/>
                          <a:cs typeface="Arial MT"/>
                        </a:rPr>
                        <a:t>project periods.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T="358775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1940" marR="596900" indent="-14605">
                        <a:lnSpc>
                          <a:spcPts val="2800"/>
                        </a:lnSpc>
                        <a:spcBef>
                          <a:spcPts val="2425"/>
                        </a:spcBef>
                      </a:pPr>
                      <a:r>
                        <a:rPr sz="2850" spc="-180" dirty="0">
                          <a:latin typeface="Arial MT"/>
                          <a:cs typeface="Arial MT"/>
                        </a:rPr>
                        <a:t>Learning:</a:t>
                      </a:r>
                      <a:r>
                        <a:rPr sz="285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75" dirty="0">
                          <a:latin typeface="Arial MT"/>
                          <a:cs typeface="Arial MT"/>
                        </a:rPr>
                        <a:t>Better</a:t>
                      </a:r>
                      <a:r>
                        <a:rPr sz="285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50" dirty="0">
                          <a:latin typeface="Arial MT"/>
                          <a:cs typeface="Arial MT"/>
                        </a:rPr>
                        <a:t>workload</a:t>
                      </a:r>
                      <a:r>
                        <a:rPr sz="2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65" dirty="0">
                          <a:latin typeface="Arial MT"/>
                          <a:cs typeface="Arial MT"/>
                        </a:rPr>
                        <a:t>distribution</a:t>
                      </a:r>
                      <a:r>
                        <a:rPr sz="2850" spc="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95" dirty="0">
                          <a:latin typeface="Arial MT"/>
                          <a:cs typeface="Arial MT"/>
                        </a:rPr>
                        <a:t>is</a:t>
                      </a:r>
                      <a:r>
                        <a:rPr sz="2850" spc="-1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0" dirty="0">
                          <a:latin typeface="Arial MT"/>
                          <a:cs typeface="Arial MT"/>
                        </a:rPr>
                        <a:t>critical. </a:t>
                      </a:r>
                      <a:r>
                        <a:rPr sz="2850" spc="-130" dirty="0">
                          <a:latin typeface="Arial MT"/>
                          <a:cs typeface="Arial MT"/>
                        </a:rPr>
                        <a:t>Action:</a:t>
                      </a:r>
                      <a:r>
                        <a:rPr sz="2850" spc="-1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75" dirty="0">
                          <a:latin typeface="Arial MT"/>
                          <a:cs typeface="Arial MT"/>
                        </a:rPr>
                        <a:t>Implement</a:t>
                      </a:r>
                      <a:r>
                        <a:rPr sz="2850" spc="1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80" dirty="0">
                          <a:latin typeface="Arial MT"/>
                          <a:cs typeface="Arial MT"/>
                        </a:rPr>
                        <a:t>more</a:t>
                      </a:r>
                      <a:r>
                        <a:rPr sz="285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20" dirty="0">
                          <a:latin typeface="Arial MT"/>
                          <a:cs typeface="Arial MT"/>
                        </a:rPr>
                        <a:t>rigorous</a:t>
                      </a:r>
                      <a:r>
                        <a:rPr sz="285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10" dirty="0">
                          <a:latin typeface="Arial MT"/>
                          <a:cs typeface="Arial MT"/>
                        </a:rPr>
                        <a:t>capacity</a:t>
                      </a:r>
                      <a:r>
                        <a:rPr sz="2850" spc="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170" dirty="0">
                          <a:latin typeface="Arial MT"/>
                          <a:cs typeface="Arial MT"/>
                        </a:rPr>
                        <a:t>planning </a:t>
                      </a:r>
                      <a:r>
                        <a:rPr sz="2850" spc="-185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285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850" spc="-290" dirty="0">
                          <a:latin typeface="Arial MT"/>
                          <a:cs typeface="Arial MT"/>
                        </a:rPr>
                        <a:t>Q4.</a:t>
                      </a:r>
                      <a:endParaRPr sz="2850">
                        <a:latin typeface="Arial MT"/>
                        <a:cs typeface="Arial MT"/>
                      </a:endParaRPr>
                    </a:p>
                  </a:txBody>
                  <a:tcPr marL="0" marR="0" marT="307975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</a:tr>
              <a:tr h="1489710">
                <a:tc>
                  <a:txBody>
                    <a:bodyPr/>
                    <a:lstStyle/>
                    <a:p>
                      <a:pPr marL="228600" marR="474345" indent="8255">
                        <a:lnSpc>
                          <a:spcPts val="2800"/>
                        </a:lnSpc>
                        <a:spcBef>
                          <a:spcPts val="2725"/>
                        </a:spcBef>
                      </a:pPr>
                      <a:r>
                        <a:rPr sz="2700" spc="-165" dirty="0">
                          <a:latin typeface="Arial MT"/>
                          <a:cs typeface="Arial MT"/>
                        </a:rPr>
                        <a:t>External</a:t>
                      </a:r>
                      <a:r>
                        <a:rPr sz="27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50" dirty="0">
                          <a:latin typeface="Arial MT"/>
                          <a:cs typeface="Arial MT"/>
                        </a:rPr>
                        <a:t>dependencies</a:t>
                      </a:r>
                      <a:r>
                        <a:rPr sz="27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9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70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00" dirty="0">
                          <a:latin typeface="Arial MT"/>
                          <a:cs typeface="Arial MT"/>
                        </a:rPr>
                        <a:t>partner</a:t>
                      </a:r>
                      <a:r>
                        <a:rPr sz="27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45" dirty="0">
                          <a:latin typeface="Arial MT"/>
                          <a:cs typeface="Arial MT"/>
                        </a:rPr>
                        <a:t>delays </a:t>
                      </a:r>
                      <a:r>
                        <a:rPr sz="2700" spc="-114" dirty="0">
                          <a:latin typeface="Arial MT"/>
                          <a:cs typeface="Arial MT"/>
                        </a:rPr>
                        <a:t>impacting</a:t>
                      </a:r>
                      <a:r>
                        <a:rPr sz="27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45" dirty="0">
                          <a:latin typeface="Arial MT"/>
                          <a:cs typeface="Arial MT"/>
                        </a:rPr>
                        <a:t>timelines.</a:t>
                      </a:r>
                      <a:endParaRPr sz="2700">
                        <a:latin typeface="Arial MT"/>
                        <a:cs typeface="Arial MT"/>
                      </a:endParaRPr>
                    </a:p>
                  </a:txBody>
                  <a:tcPr marL="0" marR="0" marT="346075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 marR="211455" indent="-15875">
                        <a:lnSpc>
                          <a:spcPts val="2800"/>
                        </a:lnSpc>
                        <a:spcBef>
                          <a:spcPts val="1425"/>
                        </a:spcBef>
                      </a:pPr>
                      <a:r>
                        <a:rPr sz="2750" spc="-114" dirty="0">
                          <a:latin typeface="Arial MT"/>
                          <a:cs typeface="Arial MT"/>
                        </a:rPr>
                        <a:t>Learning:</a:t>
                      </a:r>
                      <a:r>
                        <a:rPr sz="275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225" dirty="0">
                          <a:latin typeface="Arial MT"/>
                          <a:cs typeface="Arial MT"/>
                        </a:rPr>
                        <a:t>Early</a:t>
                      </a:r>
                      <a:r>
                        <a:rPr sz="275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21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75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55" dirty="0">
                          <a:latin typeface="Arial MT"/>
                          <a:cs typeface="Arial MT"/>
                        </a:rPr>
                        <a:t>continuous</a:t>
                      </a:r>
                      <a:r>
                        <a:rPr sz="275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80" dirty="0">
                          <a:latin typeface="Arial MT"/>
                          <a:cs typeface="Arial MT"/>
                        </a:rPr>
                        <a:t>communication</a:t>
                      </a:r>
                      <a:r>
                        <a:rPr sz="2750" spc="1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95" dirty="0">
                          <a:latin typeface="Arial MT"/>
                          <a:cs typeface="Arial MT"/>
                        </a:rPr>
                        <a:t>is</a:t>
                      </a:r>
                      <a:r>
                        <a:rPr sz="2750" spc="-1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50" spc="-155" dirty="0">
                          <a:latin typeface="Arial MT"/>
                          <a:cs typeface="Arial MT"/>
                        </a:rPr>
                        <a:t>key. </a:t>
                      </a:r>
                      <a:r>
                        <a:rPr sz="2700" spc="-65" dirty="0">
                          <a:latin typeface="Arial MT"/>
                          <a:cs typeface="Arial MT"/>
                        </a:rPr>
                        <a:t>Action:</a:t>
                      </a:r>
                      <a:r>
                        <a:rPr sz="2700" spc="-1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70" dirty="0">
                          <a:latin typeface="Arial MT"/>
                          <a:cs typeface="Arial MT"/>
                        </a:rPr>
                        <a:t>Schedule</a:t>
                      </a:r>
                      <a:r>
                        <a:rPr sz="27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35" dirty="0">
                          <a:latin typeface="Arial MT"/>
                          <a:cs typeface="Arial MT"/>
                        </a:rPr>
                        <a:t>earlier</a:t>
                      </a:r>
                      <a:r>
                        <a:rPr sz="27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45" dirty="0">
                          <a:latin typeface="Arial MT"/>
                          <a:cs typeface="Arial MT"/>
                        </a:rPr>
                        <a:t>alignment</a:t>
                      </a:r>
                      <a:r>
                        <a:rPr sz="27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30" dirty="0">
                          <a:latin typeface="Arial MT"/>
                          <a:cs typeface="Arial MT"/>
                        </a:rPr>
                        <a:t>meetings</a:t>
                      </a:r>
                      <a:r>
                        <a:rPr sz="27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20" dirty="0">
                          <a:latin typeface="Arial MT"/>
                          <a:cs typeface="Arial MT"/>
                        </a:rPr>
                        <a:t>with </a:t>
                      </a:r>
                      <a:r>
                        <a:rPr sz="2550" spc="-10" dirty="0">
                          <a:latin typeface="Arial MT"/>
                          <a:cs typeface="Arial MT"/>
                        </a:rPr>
                        <a:t>stakeholders.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T="180975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</a:tr>
              <a:tr h="1485900">
                <a:tc>
                  <a:txBody>
                    <a:bodyPr/>
                    <a:lstStyle/>
                    <a:p>
                      <a:pPr marL="240665" marR="220345" indent="3175">
                        <a:lnSpc>
                          <a:spcPts val="2800"/>
                        </a:lnSpc>
                        <a:spcBef>
                          <a:spcPts val="2690"/>
                        </a:spcBef>
                      </a:pPr>
                      <a:r>
                        <a:rPr sz="2550" spc="-105" dirty="0">
                          <a:latin typeface="Arial MT"/>
                          <a:cs typeface="Arial MT"/>
                        </a:rPr>
                        <a:t>Technical</a:t>
                      </a:r>
                      <a:r>
                        <a:rPr sz="255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35" dirty="0">
                          <a:latin typeface="Arial MT"/>
                          <a:cs typeface="Arial MT"/>
                        </a:rPr>
                        <a:t>bottlenecks</a:t>
                      </a:r>
                      <a:r>
                        <a:rPr sz="255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65" dirty="0">
                          <a:latin typeface="Arial MT"/>
                          <a:cs typeface="Arial MT"/>
                        </a:rPr>
                        <a:t>discovered</a:t>
                      </a:r>
                      <a:r>
                        <a:rPr sz="2550" spc="1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65" dirty="0">
                          <a:latin typeface="Arial MT"/>
                          <a:cs typeface="Arial MT"/>
                        </a:rPr>
                        <a:t>late</a:t>
                      </a:r>
                      <a:r>
                        <a:rPr sz="2550" spc="-114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2550" spc="-1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25" dirty="0">
                          <a:latin typeface="Arial MT"/>
                          <a:cs typeface="Arial MT"/>
                        </a:rPr>
                        <a:t>the </a:t>
                      </a:r>
                      <a:r>
                        <a:rPr sz="2550" spc="-70" dirty="0">
                          <a:latin typeface="Arial MT"/>
                          <a:cs typeface="Arial MT"/>
                        </a:rPr>
                        <a:t>development</a:t>
                      </a:r>
                      <a:r>
                        <a:rPr sz="255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50" spc="-10" dirty="0">
                          <a:latin typeface="Arial MT"/>
                          <a:cs typeface="Arial MT"/>
                        </a:rPr>
                        <a:t>cycle.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T="34163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4640" marR="313055" indent="-27940">
                        <a:lnSpc>
                          <a:spcPts val="2800"/>
                        </a:lnSpc>
                        <a:spcBef>
                          <a:spcPts val="2690"/>
                        </a:spcBef>
                      </a:pPr>
                      <a:r>
                        <a:rPr sz="2900" spc="-190" dirty="0">
                          <a:latin typeface="Arial MT"/>
                          <a:cs typeface="Arial MT"/>
                        </a:rPr>
                        <a:t>Learning:</a:t>
                      </a:r>
                      <a:r>
                        <a:rPr sz="2900" spc="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70" dirty="0">
                          <a:latin typeface="Arial MT"/>
                          <a:cs typeface="Arial MT"/>
                        </a:rPr>
                        <a:t>Automation</a:t>
                      </a:r>
                      <a:r>
                        <a:rPr sz="2900" spc="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320" dirty="0">
                          <a:latin typeface="Arial MT"/>
                          <a:cs typeface="Arial MT"/>
                        </a:rPr>
                        <a:t>saves</a:t>
                      </a:r>
                      <a:r>
                        <a:rPr sz="29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29" dirty="0">
                          <a:latin typeface="Arial MT"/>
                          <a:cs typeface="Arial MT"/>
                        </a:rPr>
                        <a:t>time</a:t>
                      </a:r>
                      <a:r>
                        <a:rPr sz="29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95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9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80" dirty="0">
                          <a:latin typeface="Arial MT"/>
                          <a:cs typeface="Arial MT"/>
                        </a:rPr>
                        <a:t>reduces</a:t>
                      </a:r>
                      <a:r>
                        <a:rPr sz="2900" spc="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65" dirty="0">
                          <a:latin typeface="Arial MT"/>
                          <a:cs typeface="Arial MT"/>
                        </a:rPr>
                        <a:t>errors. </a:t>
                      </a:r>
                      <a:r>
                        <a:rPr sz="2900" spc="-160" dirty="0">
                          <a:latin typeface="Arial MT"/>
                          <a:cs typeface="Arial MT"/>
                        </a:rPr>
                        <a:t>Action:</a:t>
                      </a:r>
                      <a:r>
                        <a:rPr sz="2900" spc="-1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70" dirty="0">
                          <a:latin typeface="Arial MT"/>
                          <a:cs typeface="Arial MT"/>
                        </a:rPr>
                        <a:t>Continue</a:t>
                      </a:r>
                      <a:r>
                        <a:rPr sz="29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3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2900" spc="-2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35" dirty="0">
                          <a:latin typeface="Arial MT"/>
                          <a:cs typeface="Arial MT"/>
                        </a:rPr>
                        <a:t>invest</a:t>
                      </a:r>
                      <a:r>
                        <a:rPr sz="2900" spc="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95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2900" spc="-1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265" dirty="0">
                          <a:latin typeface="Arial MT"/>
                          <a:cs typeface="Arial MT"/>
                        </a:rPr>
                        <a:t>process</a:t>
                      </a:r>
                      <a:r>
                        <a:rPr sz="29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900" spc="-135" dirty="0">
                          <a:latin typeface="Arial MT"/>
                          <a:cs typeface="Arial MT"/>
                        </a:rPr>
                        <a:t>automation.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T="34163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</a:tr>
              <a:tr h="1481455">
                <a:tc>
                  <a:txBody>
                    <a:bodyPr/>
                    <a:lstStyle/>
                    <a:p>
                      <a:pPr marL="230505" marR="671830" indent="5080">
                        <a:lnSpc>
                          <a:spcPts val="2800"/>
                        </a:lnSpc>
                        <a:spcBef>
                          <a:spcPts val="2690"/>
                        </a:spcBef>
                      </a:pPr>
                      <a:r>
                        <a:rPr sz="2500" spc="-50" dirty="0">
                          <a:latin typeface="Arial MT"/>
                          <a:cs typeface="Arial MT"/>
                        </a:rPr>
                        <a:t>Changing</a:t>
                      </a:r>
                      <a:r>
                        <a:rPr sz="25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40" dirty="0">
                          <a:latin typeface="Arial MT"/>
                          <a:cs typeface="Arial MT"/>
                        </a:rPr>
                        <a:t>requirements</a:t>
                      </a:r>
                      <a:r>
                        <a:rPr sz="25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2500" spc="-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35" dirty="0">
                          <a:latin typeface="Arial MT"/>
                          <a:cs typeface="Arial MT"/>
                        </a:rPr>
                        <a:t>scope</a:t>
                      </a:r>
                      <a:r>
                        <a:rPr sz="2500" spc="-1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35" dirty="0">
                          <a:latin typeface="Arial MT"/>
                          <a:cs typeface="Arial MT"/>
                        </a:rPr>
                        <a:t>creep </a:t>
                      </a:r>
                      <a:r>
                        <a:rPr sz="2500" spc="-10" dirty="0">
                          <a:latin typeface="Arial MT"/>
                          <a:cs typeface="Arial MT"/>
                        </a:rPr>
                        <a:t>post-kickoff.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T="34163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1940" marR="506095" indent="-13335">
                        <a:lnSpc>
                          <a:spcPts val="2800"/>
                        </a:lnSpc>
                        <a:spcBef>
                          <a:spcPts val="1290"/>
                        </a:spcBef>
                      </a:pPr>
                      <a:r>
                        <a:rPr sz="2700" spc="-95" dirty="0">
                          <a:latin typeface="Arial MT"/>
                          <a:cs typeface="Arial MT"/>
                        </a:rPr>
                        <a:t>Learning:</a:t>
                      </a:r>
                      <a:r>
                        <a:rPr sz="27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75" dirty="0">
                          <a:latin typeface="Arial MT"/>
                          <a:cs typeface="Arial MT"/>
                        </a:rPr>
                        <a:t>Early</a:t>
                      </a:r>
                      <a:r>
                        <a:rPr sz="2700" spc="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35" dirty="0">
                          <a:latin typeface="Arial MT"/>
                          <a:cs typeface="Arial MT"/>
                        </a:rPr>
                        <a:t>risk</a:t>
                      </a:r>
                      <a:r>
                        <a:rPr sz="27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85" dirty="0">
                          <a:latin typeface="Arial MT"/>
                          <a:cs typeface="Arial MT"/>
                        </a:rPr>
                        <a:t>identification</a:t>
                      </a:r>
                      <a:r>
                        <a:rPr sz="2700" spc="-1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20" dirty="0">
                          <a:latin typeface="Arial MT"/>
                          <a:cs typeface="Arial MT"/>
                        </a:rPr>
                        <a:t>is</a:t>
                      </a:r>
                      <a:r>
                        <a:rPr sz="27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20" dirty="0">
                          <a:latin typeface="Arial MT"/>
                          <a:cs typeface="Arial MT"/>
                        </a:rPr>
                        <a:t>non-</a:t>
                      </a:r>
                      <a:r>
                        <a:rPr sz="2700" spc="-80" dirty="0">
                          <a:latin typeface="Arial MT"/>
                          <a:cs typeface="Arial MT"/>
                        </a:rPr>
                        <a:t>negotiable. </a:t>
                      </a:r>
                      <a:r>
                        <a:rPr sz="2700" spc="-55" dirty="0">
                          <a:latin typeface="Arial MT"/>
                          <a:cs typeface="Arial MT"/>
                        </a:rPr>
                        <a:t>Action:</a:t>
                      </a:r>
                      <a:r>
                        <a:rPr sz="2700" spc="-1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85" dirty="0">
                          <a:latin typeface="Arial MT"/>
                          <a:cs typeface="Arial MT"/>
                        </a:rPr>
                        <a:t>Institute</a:t>
                      </a:r>
                      <a:r>
                        <a:rPr sz="27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95" dirty="0">
                          <a:latin typeface="Arial MT"/>
                          <a:cs typeface="Arial MT"/>
                        </a:rPr>
                        <a:t>more</a:t>
                      </a:r>
                      <a:r>
                        <a:rPr sz="27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14" dirty="0">
                          <a:latin typeface="Arial MT"/>
                          <a:cs typeface="Arial MT"/>
                        </a:rPr>
                        <a:t>proactive</a:t>
                      </a:r>
                      <a:r>
                        <a:rPr sz="27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95" dirty="0">
                          <a:latin typeface="Arial MT"/>
                          <a:cs typeface="Arial MT"/>
                        </a:rPr>
                        <a:t>risk</a:t>
                      </a:r>
                      <a:r>
                        <a:rPr sz="27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0" dirty="0">
                          <a:latin typeface="Arial MT"/>
                          <a:cs typeface="Arial MT"/>
                        </a:rPr>
                        <a:t>identification </a:t>
                      </a:r>
                      <a:r>
                        <a:rPr sz="2700" spc="-155" dirty="0">
                          <a:latin typeface="Arial MT"/>
                          <a:cs typeface="Arial MT"/>
                        </a:rPr>
                        <a:t>workshops</a:t>
                      </a:r>
                      <a:r>
                        <a:rPr sz="27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75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270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95" dirty="0">
                          <a:latin typeface="Arial MT"/>
                          <a:cs typeface="Arial MT"/>
                        </a:rPr>
                        <a:t>the </a:t>
                      </a:r>
                      <a:r>
                        <a:rPr sz="2700" spc="-40" dirty="0">
                          <a:latin typeface="Arial MT"/>
                          <a:cs typeface="Arial MT"/>
                        </a:rPr>
                        <a:t>start</a:t>
                      </a:r>
                      <a:r>
                        <a:rPr sz="2700" spc="-1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35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27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45" dirty="0">
                          <a:latin typeface="Arial MT"/>
                          <a:cs typeface="Arial MT"/>
                        </a:rPr>
                        <a:t>all</a:t>
                      </a:r>
                      <a:r>
                        <a:rPr sz="2700" spc="-1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700" spc="-180" dirty="0">
                          <a:latin typeface="Arial MT"/>
                          <a:cs typeface="Arial MT"/>
                        </a:rPr>
                        <a:t>new</a:t>
                      </a:r>
                      <a:r>
                        <a:rPr sz="2700" spc="-10" dirty="0">
                          <a:latin typeface="Arial MT"/>
                          <a:cs typeface="Arial MT"/>
                        </a:rPr>
                        <a:t> projects.</a:t>
                      </a:r>
                      <a:endParaRPr sz="2700">
                        <a:latin typeface="Arial MT"/>
                        <a:cs typeface="Arial MT"/>
                      </a:endParaRPr>
                    </a:p>
                  </a:txBody>
                  <a:tcPr marL="0" marR="0" marT="163830" marB="0">
                    <a:lnL w="28575">
                      <a:solidFill>
                        <a:srgbClr val="6B6B67"/>
                      </a:solidFill>
                      <a:prstDash val="solid"/>
                    </a:lnL>
                    <a:lnR w="28575">
                      <a:solidFill>
                        <a:srgbClr val="6B6B67"/>
                      </a:solidFill>
                      <a:prstDash val="solid"/>
                    </a:lnR>
                    <a:lnT w="28575">
                      <a:solidFill>
                        <a:srgbClr val="6B6B67"/>
                      </a:solidFill>
                      <a:prstDash val="solid"/>
                    </a:lnT>
                    <a:lnB w="28575">
                      <a:solidFill>
                        <a:srgbClr val="6B6B6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64815" y="486833"/>
            <a:ext cx="9872980" cy="154305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4765" marR="5080" indent="-12700">
              <a:lnSpc>
                <a:spcPts val="5450"/>
              </a:lnSpc>
              <a:spcBef>
                <a:spcPts val="1155"/>
              </a:spcBef>
            </a:pPr>
            <a:r>
              <a:rPr sz="5400" dirty="0">
                <a:latin typeface="Times New Roman" panose="02020603050405020304"/>
                <a:cs typeface="Times New Roman" panose="02020603050405020304"/>
              </a:rPr>
              <a:t>Growth</a:t>
            </a:r>
            <a:r>
              <a:rPr sz="54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70" dirty="0">
                <a:latin typeface="Times New Roman" panose="02020603050405020304"/>
                <a:cs typeface="Times New Roman" panose="02020603050405020304"/>
              </a:rPr>
              <a:t>Pains</a:t>
            </a:r>
            <a:r>
              <a:rPr sz="5400" spc="-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5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420" dirty="0">
                <a:latin typeface="Times New Roman" panose="02020603050405020304"/>
                <a:cs typeface="Times New Roman" panose="02020603050405020304"/>
              </a:rPr>
              <a:t>Key</a:t>
            </a:r>
            <a:r>
              <a:rPr sz="540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10" dirty="0">
                <a:latin typeface="Times New Roman" panose="02020603050405020304"/>
                <a:cs typeface="Times New Roman" panose="02020603050405020304"/>
              </a:rPr>
              <a:t>Learnings: </a:t>
            </a:r>
            <a:r>
              <a:rPr sz="5400" spc="-220" dirty="0">
                <a:latin typeface="Times New Roman" panose="02020603050405020304"/>
                <a:cs typeface="Times New Roman" panose="02020603050405020304"/>
              </a:rPr>
              <a:t>How</a:t>
            </a:r>
            <a:r>
              <a:rPr sz="5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380" dirty="0">
                <a:latin typeface="Times New Roman" panose="02020603050405020304"/>
                <a:cs typeface="Times New Roman" panose="02020603050405020304"/>
              </a:rPr>
              <a:t>We</a:t>
            </a:r>
            <a:r>
              <a:rPr sz="5400" spc="-1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20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5400"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85" dirty="0">
                <a:latin typeface="Times New Roman" panose="02020603050405020304"/>
                <a:cs typeface="Times New Roman" panose="02020603050405020304"/>
              </a:rPr>
              <a:t>Adapting</a:t>
            </a:r>
            <a:r>
              <a:rPr sz="54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95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5400" spc="-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8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54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 spc="-25" dirty="0">
                <a:latin typeface="Times New Roman" panose="02020603050405020304"/>
                <a:cs typeface="Times New Roman" panose="02020603050405020304"/>
              </a:rPr>
              <a:t>Future</a:t>
            </a:r>
            <a:endParaRPr sz="5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77900" y="8559800"/>
            <a:ext cx="3594100" cy="254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0" y="8559800"/>
            <a:ext cx="3594100" cy="2540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28100" y="8559800"/>
            <a:ext cx="3594100" cy="254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15900" y="8559800"/>
            <a:ext cx="3581400" cy="2540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7900" y="3581400"/>
            <a:ext cx="3594100" cy="3175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53000" y="3581400"/>
            <a:ext cx="3594100" cy="3175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28100" y="3581400"/>
            <a:ext cx="3594100" cy="3175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03200" y="3581400"/>
            <a:ext cx="3594100" cy="317500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2311400" y="4521200"/>
            <a:ext cx="914400" cy="292100"/>
          </a:xfrm>
          <a:custGeom>
            <a:avLst/>
            <a:gdLst/>
            <a:ahLst/>
            <a:cxnLst/>
            <a:rect l="l" t="t" r="r" b="b"/>
            <a:pathLst>
              <a:path w="914400" h="292100">
                <a:moveTo>
                  <a:pt x="9144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914400" y="0"/>
                </a:lnTo>
                <a:lnTo>
                  <a:pt x="914400" y="292100"/>
                </a:lnTo>
                <a:close/>
              </a:path>
            </a:pathLst>
          </a:custGeom>
          <a:solidFill>
            <a:srgbClr val="0821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057400" y="4940300"/>
            <a:ext cx="1422400" cy="292100"/>
          </a:xfrm>
          <a:custGeom>
            <a:avLst/>
            <a:gdLst/>
            <a:ahLst/>
            <a:cxnLst/>
            <a:rect l="l" t="t" r="r" b="b"/>
            <a:pathLst>
              <a:path w="1422400" h="292100">
                <a:moveTo>
                  <a:pt x="14224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1422400" y="0"/>
                </a:lnTo>
                <a:lnTo>
                  <a:pt x="1422400" y="292100"/>
                </a:lnTo>
                <a:close/>
              </a:path>
            </a:pathLst>
          </a:custGeom>
          <a:solidFill>
            <a:srgbClr val="03213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549400" y="5562600"/>
            <a:ext cx="2438400" cy="558800"/>
          </a:xfrm>
          <a:custGeom>
            <a:avLst/>
            <a:gdLst/>
            <a:ahLst/>
            <a:cxnLst/>
            <a:rect l="l" t="t" r="r" b="b"/>
            <a:pathLst>
              <a:path w="2438400" h="558800">
                <a:moveTo>
                  <a:pt x="2438400" y="558800"/>
                </a:moveTo>
                <a:lnTo>
                  <a:pt x="0" y="558800"/>
                </a:lnTo>
                <a:lnTo>
                  <a:pt x="0" y="0"/>
                </a:lnTo>
                <a:lnTo>
                  <a:pt x="2438400" y="0"/>
                </a:lnTo>
                <a:lnTo>
                  <a:pt x="2438400" y="558800"/>
                </a:lnTo>
                <a:close/>
              </a:path>
            </a:pathLst>
          </a:custGeom>
          <a:solidFill>
            <a:srgbClr val="051C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574800" y="6616700"/>
            <a:ext cx="2374900" cy="825500"/>
          </a:xfrm>
          <a:custGeom>
            <a:avLst/>
            <a:gdLst/>
            <a:ahLst/>
            <a:cxnLst/>
            <a:rect l="l" t="t" r="r" b="b"/>
            <a:pathLst>
              <a:path w="2374900" h="825500">
                <a:moveTo>
                  <a:pt x="2374900" y="825500"/>
                </a:moveTo>
                <a:lnTo>
                  <a:pt x="0" y="825500"/>
                </a:lnTo>
                <a:lnTo>
                  <a:pt x="0" y="0"/>
                </a:lnTo>
                <a:lnTo>
                  <a:pt x="2374900" y="0"/>
                </a:lnTo>
                <a:lnTo>
                  <a:pt x="2374900" y="825500"/>
                </a:lnTo>
                <a:close/>
              </a:path>
            </a:pathLst>
          </a:custGeom>
          <a:solidFill>
            <a:srgbClr val="01213B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176866" y="3992033"/>
          <a:ext cx="3213100" cy="4520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/>
              </a:tblGrid>
              <a:tr h="2224405">
                <a:tc>
                  <a:txBody>
                    <a:bodyPr/>
                    <a:lstStyle/>
                    <a:p>
                      <a:pPr marL="33655" algn="ctr">
                        <a:lnSpc>
                          <a:spcPts val="3520"/>
                        </a:lnSpc>
                        <a:spcBef>
                          <a:spcPts val="3115"/>
                        </a:spcBef>
                      </a:pPr>
                      <a:r>
                        <a:rPr sz="3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Scale</a:t>
                      </a:r>
                      <a:endParaRPr sz="3200">
                        <a:latin typeface="Arial MT"/>
                        <a:cs typeface="Arial MT"/>
                      </a:endParaRPr>
                    </a:p>
                    <a:p>
                      <a:pPr marL="19050" algn="ctr">
                        <a:lnSpc>
                          <a:spcPts val="3640"/>
                        </a:lnSpc>
                      </a:pPr>
                      <a:r>
                        <a:rPr sz="33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Success</a:t>
                      </a:r>
                      <a:endParaRPr sz="3300">
                        <a:latin typeface="Arial MT"/>
                        <a:cs typeface="Arial MT"/>
                      </a:endParaRPr>
                    </a:p>
                    <a:p>
                      <a:pPr marL="360045" marR="330200" indent="1905" algn="ctr">
                        <a:lnSpc>
                          <a:spcPts val="2600"/>
                        </a:lnSpc>
                        <a:spcBef>
                          <a:spcPts val="1660"/>
                        </a:spcBef>
                      </a:pPr>
                      <a:r>
                        <a:rPr sz="2500" spc="-110" dirty="0">
                          <a:solidFill>
                            <a:srgbClr val="EDEDED"/>
                          </a:solidFill>
                          <a:latin typeface="Arial MT"/>
                          <a:cs typeface="Arial MT"/>
                        </a:rPr>
                        <a:t>Identify</a:t>
                      </a:r>
                      <a:r>
                        <a:rPr sz="2500" spc="-20" dirty="0">
                          <a:solidFill>
                            <a:srgbClr val="EDEDE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95" dirty="0">
                          <a:solidFill>
                            <a:srgbClr val="E6E6E6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2500" spc="20" dirty="0">
                          <a:solidFill>
                            <a:srgbClr val="E6E6E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2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scale </a:t>
                      </a:r>
                      <a:r>
                        <a:rPr sz="2500" spc="-165" dirty="0">
                          <a:solidFill>
                            <a:srgbClr val="D8D8D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2500" spc="5" dirty="0">
                          <a:solidFill>
                            <a:srgbClr val="D8D8D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21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most</a:t>
                      </a:r>
                      <a:r>
                        <a:rPr sz="2500" spc="3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7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successful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T="395605" marB="0">
                    <a:lnL w="12700">
                      <a:solidFill>
                        <a:srgbClr val="3F4F5B"/>
                      </a:solidFill>
                      <a:prstDash val="solid"/>
                    </a:lnL>
                    <a:lnR w="12700">
                      <a:solidFill>
                        <a:srgbClr val="3F4F5B"/>
                      </a:solidFill>
                      <a:prstDash val="solid"/>
                    </a:lnR>
                    <a:lnT w="12700">
                      <a:solidFill>
                        <a:srgbClr val="3F4F5B"/>
                      </a:solidFill>
                      <a:prstDash val="solid"/>
                    </a:lnT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3F4F5B"/>
                      </a:solidFill>
                      <a:prstDash val="solid"/>
                    </a:lnL>
                  </a:tcPr>
                </a:tc>
              </a:tr>
              <a:tr h="2067560">
                <a:tc>
                  <a:txBody>
                    <a:bodyPr/>
                    <a:lstStyle/>
                    <a:p>
                      <a:pPr marL="384810" marR="345440" indent="-3810" algn="ctr">
                        <a:lnSpc>
                          <a:spcPct val="88000"/>
                        </a:lnSpc>
                        <a:spcBef>
                          <a:spcPts val="440"/>
                        </a:spcBef>
                      </a:pPr>
                      <a:r>
                        <a:rPr sz="24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process </a:t>
                      </a:r>
                      <a:r>
                        <a:rPr sz="2300" spc="-6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improvements</a:t>
                      </a:r>
                      <a:r>
                        <a:rPr sz="2300" spc="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300" spc="-40" dirty="0">
                          <a:solidFill>
                            <a:srgbClr val="011624"/>
                          </a:solidFill>
                          <a:latin typeface="Arial MT"/>
                          <a:cs typeface="Arial MT"/>
                        </a:rPr>
                        <a:t>from </a:t>
                      </a:r>
                      <a:r>
                        <a:rPr sz="2550" spc="-33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O3.</a:t>
                      </a:r>
                      <a:endParaRPr sz="255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3F4F5B"/>
                      </a:solidFill>
                      <a:prstDash val="solid"/>
                    </a:lnL>
                    <a:lnR w="12700">
                      <a:solidFill>
                        <a:srgbClr val="3F4F5B"/>
                      </a:solidFill>
                      <a:prstDash val="solid"/>
                    </a:lnR>
                    <a:lnB w="12700">
                      <a:solidFill>
                        <a:srgbClr val="3F4F5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943100" y="6235700"/>
            <a:ext cx="1651000" cy="21590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93800" y="6223000"/>
            <a:ext cx="3162300" cy="241300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6311900" y="4521200"/>
            <a:ext cx="863600" cy="292100"/>
          </a:xfrm>
          <a:custGeom>
            <a:avLst/>
            <a:gdLst/>
            <a:ahLst/>
            <a:cxnLst/>
            <a:rect l="l" t="t" r="r" b="b"/>
            <a:pathLst>
              <a:path w="863600" h="292100">
                <a:moveTo>
                  <a:pt x="8636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863600" y="0"/>
                </a:lnTo>
                <a:lnTo>
                  <a:pt x="863600" y="292100"/>
                </a:lnTo>
                <a:close/>
              </a:path>
            </a:pathLst>
          </a:custGeom>
          <a:solidFill>
            <a:srgbClr val="01162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918200" y="4927600"/>
            <a:ext cx="1663700" cy="381000"/>
          </a:xfrm>
          <a:custGeom>
            <a:avLst/>
            <a:gdLst/>
            <a:ahLst/>
            <a:cxnLst/>
            <a:rect l="l" t="t" r="r" b="b"/>
            <a:pathLst>
              <a:path w="1663700" h="381000">
                <a:moveTo>
                  <a:pt x="1663700" y="381000"/>
                </a:moveTo>
                <a:lnTo>
                  <a:pt x="0" y="381000"/>
                </a:lnTo>
                <a:lnTo>
                  <a:pt x="0" y="0"/>
                </a:lnTo>
                <a:lnTo>
                  <a:pt x="1663700" y="0"/>
                </a:lnTo>
                <a:lnTo>
                  <a:pt x="1663700" y="381000"/>
                </a:lnTo>
                <a:close/>
              </a:path>
            </a:pathLst>
          </a:custGeom>
          <a:solidFill>
            <a:srgbClr val="0121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702300" y="6223000"/>
            <a:ext cx="2082800" cy="1270000"/>
          </a:xfrm>
          <a:custGeom>
            <a:avLst/>
            <a:gdLst/>
            <a:ahLst/>
            <a:cxnLst/>
            <a:rect l="l" t="t" r="r" b="b"/>
            <a:pathLst>
              <a:path w="2082800" h="1270000">
                <a:moveTo>
                  <a:pt x="2082800" y="1270000"/>
                </a:moveTo>
                <a:lnTo>
                  <a:pt x="0" y="1270000"/>
                </a:lnTo>
                <a:lnTo>
                  <a:pt x="0" y="0"/>
                </a:lnTo>
                <a:lnTo>
                  <a:pt x="2082800" y="0"/>
                </a:lnTo>
                <a:lnTo>
                  <a:pt x="2082800" y="1270000"/>
                </a:lnTo>
                <a:close/>
              </a:path>
            </a:pathLst>
          </a:custGeom>
          <a:solidFill>
            <a:srgbClr val="001D36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5151966" y="3992033"/>
          <a:ext cx="3213100" cy="4519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/>
              </a:tblGrid>
              <a:tr h="1564005">
                <a:tc>
                  <a:txBody>
                    <a:bodyPr/>
                    <a:lstStyle/>
                    <a:p>
                      <a:pPr marL="33655" algn="ctr">
                        <a:lnSpc>
                          <a:spcPts val="3575"/>
                        </a:lnSpc>
                        <a:spcBef>
                          <a:spcPts val="3065"/>
                        </a:spcBef>
                      </a:pPr>
                      <a:r>
                        <a:rPr sz="325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Drive</a:t>
                      </a:r>
                      <a:endParaRPr sz="3250">
                        <a:latin typeface="Arial MT"/>
                        <a:cs typeface="Arial MT"/>
                      </a:endParaRPr>
                    </a:p>
                    <a:p>
                      <a:pPr marL="1905" algn="ctr">
                        <a:lnSpc>
                          <a:spcPts val="3635"/>
                        </a:lnSpc>
                      </a:pPr>
                      <a:r>
                        <a:rPr sz="33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Efficiency</a:t>
                      </a:r>
                      <a:endParaRPr sz="3300">
                        <a:latin typeface="Arial MT"/>
                        <a:cs typeface="Arial MT"/>
                      </a:endParaRPr>
                    </a:p>
                  </a:txBody>
                  <a:tcPr marL="0" marR="0" marT="389255" marB="0">
                    <a:lnL w="12700">
                      <a:solidFill>
                        <a:srgbClr val="3F4F57"/>
                      </a:solidFill>
                      <a:prstDash val="solid"/>
                    </a:lnL>
                    <a:lnR w="12700">
                      <a:solidFill>
                        <a:srgbClr val="3F4F57"/>
                      </a:solidFill>
                      <a:prstDash val="solid"/>
                    </a:lnR>
                    <a:lnT w="12700">
                      <a:solidFill>
                        <a:srgbClr val="3F4F57"/>
                      </a:solidFill>
                      <a:prstDash val="solid"/>
                    </a:lnT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31115" algn="ctr">
                        <a:lnSpc>
                          <a:spcPts val="2000"/>
                        </a:lnSpc>
                      </a:pPr>
                      <a:r>
                        <a:rPr sz="2500" spc="-240" dirty="0">
                          <a:solidFill>
                            <a:srgbClr val="E8E8E8"/>
                          </a:solidFill>
                          <a:latin typeface="Arial MT"/>
                          <a:cs typeface="Arial MT"/>
                        </a:rPr>
                        <a:t>Deepen</a:t>
                      </a:r>
                      <a:r>
                        <a:rPr sz="2500" spc="80" dirty="0">
                          <a:solidFill>
                            <a:srgbClr val="E8E8E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9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our</a:t>
                      </a:r>
                      <a:r>
                        <a:rPr sz="2500" spc="1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focus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3F4F57"/>
                      </a:solidFill>
                      <a:prstDash val="solid"/>
                    </a:lnL>
                    <a:solidFill>
                      <a:srgbClr val="01132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3F4F57"/>
                      </a:solidFill>
                      <a:prstDash val="solid"/>
                    </a:lnL>
                    <a:lnR w="12700">
                      <a:solidFill>
                        <a:srgbClr val="3F4F57"/>
                      </a:solidFill>
                      <a:prstDash val="solid"/>
                    </a:lnR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33655" algn="ctr">
                        <a:lnSpc>
                          <a:spcPts val="1500"/>
                        </a:lnSpc>
                      </a:pPr>
                      <a:r>
                        <a:rPr sz="1850" spc="-484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OFF</a:t>
                      </a:r>
                      <a:r>
                        <a:rPr sz="1850" spc="3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20" dirty="0">
                          <a:solidFill>
                            <a:srgbClr val="EBEBEB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3F4F57"/>
                      </a:solidFill>
                      <a:prstDash val="solid"/>
                    </a:lnL>
                    <a:solidFill>
                      <a:srgbClr val="031524"/>
                    </a:solidFill>
                  </a:tcPr>
                </a:tc>
              </a:tr>
              <a:tr h="2397760">
                <a:tc>
                  <a:txBody>
                    <a:bodyPr/>
                    <a:lstStyle/>
                    <a:p>
                      <a:pPr marL="535305" marR="493395" indent="22225" algn="ctr">
                        <a:lnSpc>
                          <a:spcPct val="89000"/>
                        </a:lnSpc>
                        <a:spcBef>
                          <a:spcPts val="445"/>
                        </a:spcBef>
                      </a:pPr>
                      <a:r>
                        <a:rPr sz="2350" spc="-7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optimisation</a:t>
                      </a:r>
                      <a:r>
                        <a:rPr sz="2350" spc="2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350" spc="-5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235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operational </a:t>
                      </a:r>
                      <a:r>
                        <a:rPr sz="2350" spc="-4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efficiency</a:t>
                      </a:r>
                      <a:r>
                        <a:rPr sz="2350" spc="-5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350" spc="-25" dirty="0">
                          <a:solidFill>
                            <a:srgbClr val="596B77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2500" spc="-23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impro've</a:t>
                      </a:r>
                      <a:r>
                        <a:rPr sz="2500" spc="8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9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margins.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3F4F57"/>
                      </a:solidFill>
                      <a:prstDash val="solid"/>
                    </a:lnL>
                    <a:lnR w="12700">
                      <a:solidFill>
                        <a:srgbClr val="3F4F57"/>
                      </a:solidFill>
                      <a:prstDash val="solid"/>
                    </a:lnR>
                    <a:lnB w="12700">
                      <a:solidFill>
                        <a:srgbClr val="3F4F5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1" name="object 21"/>
          <p:cNvSpPr/>
          <p:nvPr/>
        </p:nvSpPr>
        <p:spPr>
          <a:xfrm>
            <a:off x="9766300" y="4521200"/>
            <a:ext cx="1892300" cy="787400"/>
          </a:xfrm>
          <a:custGeom>
            <a:avLst/>
            <a:gdLst/>
            <a:ahLst/>
            <a:cxnLst/>
            <a:rect l="l" t="t" r="r" b="b"/>
            <a:pathLst>
              <a:path w="1892300" h="787400">
                <a:moveTo>
                  <a:pt x="1892300" y="787400"/>
                </a:moveTo>
                <a:lnTo>
                  <a:pt x="0" y="787400"/>
                </a:lnTo>
                <a:lnTo>
                  <a:pt x="0" y="0"/>
                </a:lnTo>
                <a:lnTo>
                  <a:pt x="1892300" y="0"/>
                </a:lnTo>
                <a:lnTo>
                  <a:pt x="1892300" y="787400"/>
                </a:lnTo>
                <a:close/>
              </a:path>
            </a:pathLst>
          </a:custGeom>
          <a:solidFill>
            <a:srgbClr val="0121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9664700" y="5575300"/>
            <a:ext cx="2108200" cy="876300"/>
          </a:xfrm>
          <a:custGeom>
            <a:avLst/>
            <a:gdLst/>
            <a:ahLst/>
            <a:cxnLst/>
            <a:rect l="l" t="t" r="r" b="b"/>
            <a:pathLst>
              <a:path w="2108200" h="876300">
                <a:moveTo>
                  <a:pt x="2108200" y="876300"/>
                </a:moveTo>
                <a:lnTo>
                  <a:pt x="0" y="876300"/>
                </a:lnTo>
                <a:lnTo>
                  <a:pt x="0" y="0"/>
                </a:lnTo>
                <a:lnTo>
                  <a:pt x="2108200" y="0"/>
                </a:lnTo>
                <a:lnTo>
                  <a:pt x="2108200" y="876300"/>
                </a:lnTo>
                <a:close/>
              </a:path>
            </a:pathLst>
          </a:custGeom>
          <a:solidFill>
            <a:srgbClr val="0321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9410700" y="6553200"/>
            <a:ext cx="2603500" cy="558800"/>
          </a:xfrm>
          <a:custGeom>
            <a:avLst/>
            <a:gdLst/>
            <a:ahLst/>
            <a:cxnLst/>
            <a:rect l="l" t="t" r="r" b="b"/>
            <a:pathLst>
              <a:path w="2603500" h="558800">
                <a:moveTo>
                  <a:pt x="2603500" y="558800"/>
                </a:moveTo>
                <a:lnTo>
                  <a:pt x="0" y="558800"/>
                </a:lnTo>
                <a:lnTo>
                  <a:pt x="0" y="0"/>
                </a:lnTo>
                <a:lnTo>
                  <a:pt x="2603500" y="0"/>
                </a:lnTo>
                <a:lnTo>
                  <a:pt x="2603500" y="558800"/>
                </a:lnTo>
                <a:close/>
              </a:path>
            </a:pathLst>
          </a:custGeom>
          <a:solidFill>
            <a:srgbClr val="031F3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9146116" y="3998383"/>
            <a:ext cx="3111500" cy="4521200"/>
          </a:xfrm>
          <a:prstGeom prst="rect">
            <a:avLst/>
          </a:prstGeom>
          <a:ln w="12700">
            <a:solidFill>
              <a:srgbClr val="3F4F5B"/>
            </a:solidFill>
          </a:ln>
        </p:spPr>
        <p:txBody>
          <a:bodyPr vert="horz" wrap="square" lIns="0" tIns="466725" rIns="0" bIns="0" rtlCol="0">
            <a:spAutoFit/>
          </a:bodyPr>
          <a:lstStyle/>
          <a:p>
            <a:pPr marL="613410" marR="605790" algn="ctr">
              <a:lnSpc>
                <a:spcPts val="3300"/>
              </a:lnSpc>
              <a:spcBef>
                <a:spcPts val="3675"/>
              </a:spcBef>
            </a:pPr>
            <a:r>
              <a:rPr sz="3300" spc="-145" dirty="0">
                <a:solidFill>
                  <a:srgbClr val="FFFFFF"/>
                </a:solidFill>
                <a:latin typeface="Arial MT"/>
                <a:cs typeface="Arial MT"/>
              </a:rPr>
              <a:t>Strengthen </a:t>
            </a:r>
            <a:r>
              <a:rPr sz="3300" spc="-20" dirty="0">
                <a:solidFill>
                  <a:srgbClr val="FFFFFF"/>
                </a:solidFill>
                <a:latin typeface="Arial MT"/>
                <a:cs typeface="Arial MT"/>
              </a:rPr>
              <a:t>Quality</a:t>
            </a:r>
            <a:endParaRPr sz="3300">
              <a:latin typeface="Arial MT"/>
              <a:cs typeface="Arial MT"/>
            </a:endParaRPr>
          </a:p>
          <a:p>
            <a:pPr marL="358775" marR="336550" indent="-13970" algn="ctr">
              <a:lnSpc>
                <a:spcPts val="2600"/>
              </a:lnSpc>
              <a:spcBef>
                <a:spcPts val="1660"/>
              </a:spcBef>
            </a:pPr>
            <a:r>
              <a:rPr sz="2500" spc="-114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Implement </a:t>
            </a:r>
            <a:r>
              <a:rPr sz="2500" spc="-105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enhanced</a:t>
            </a:r>
            <a:r>
              <a:rPr sz="2500" spc="40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500" spc="-35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quality </a:t>
            </a:r>
            <a:r>
              <a:rPr sz="2500" spc="-135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control</a:t>
            </a:r>
            <a:r>
              <a:rPr sz="2500" spc="10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500" spc="-25" dirty="0">
                <a:solidFill>
                  <a:srgbClr val="F9F9F9"/>
                </a:solidFill>
                <a:latin typeface="Cambria" panose="02040503050406030204"/>
                <a:cs typeface="Cambria" panose="02040503050406030204"/>
              </a:rPr>
              <a:t>and </a:t>
            </a:r>
            <a:r>
              <a:rPr sz="2350" spc="-65" dirty="0">
                <a:solidFill>
                  <a:srgbClr val="F9F9F9"/>
                </a:solidFill>
                <a:latin typeface="Arial MT"/>
                <a:cs typeface="Arial MT"/>
              </a:rPr>
              <a:t>monitoring</a:t>
            </a:r>
            <a:r>
              <a:rPr sz="2350" spc="5" dirty="0">
                <a:solidFill>
                  <a:srgbClr val="F9F9F9"/>
                </a:solidFill>
                <a:latin typeface="Arial MT"/>
                <a:cs typeface="Arial MT"/>
              </a:rPr>
              <a:t> </a:t>
            </a:r>
            <a:r>
              <a:rPr sz="2350" spc="-110" dirty="0">
                <a:solidFill>
                  <a:srgbClr val="F9F9F9"/>
                </a:solidFill>
                <a:latin typeface="Arial MT"/>
                <a:cs typeface="Arial MT"/>
              </a:rPr>
              <a:t>systems</a:t>
            </a:r>
            <a:endParaRPr sz="2350">
              <a:latin typeface="Arial MT"/>
              <a:cs typeface="Arial MT"/>
            </a:endParaRPr>
          </a:p>
          <a:p>
            <a:pPr marL="24130" algn="ctr">
              <a:lnSpc>
                <a:spcPts val="2410"/>
              </a:lnSpc>
            </a:pPr>
            <a:r>
              <a:rPr sz="2150" dirty="0">
                <a:solidFill>
                  <a:srgbClr val="081C2D"/>
                </a:solidFill>
                <a:latin typeface="Arial MT"/>
                <a:cs typeface="Arial MT"/>
              </a:rPr>
              <a:t>to</a:t>
            </a:r>
            <a:r>
              <a:rPr sz="2150" spc="-10" dirty="0">
                <a:solidFill>
                  <a:srgbClr val="081C2D"/>
                </a:solidFill>
                <a:latin typeface="Arial MT"/>
                <a:cs typeface="Arial MT"/>
              </a:rPr>
              <a:t> </a:t>
            </a:r>
            <a:r>
              <a:rPr sz="2150" dirty="0">
                <a:solidFill>
                  <a:srgbClr val="F9F9F9"/>
                </a:solidFill>
                <a:latin typeface="Arial MT"/>
                <a:cs typeface="Arial MT"/>
              </a:rPr>
              <a:t>ensure</a:t>
            </a:r>
            <a:r>
              <a:rPr sz="2150" spc="70" dirty="0">
                <a:solidFill>
                  <a:srgbClr val="F9F9F9"/>
                </a:solidFill>
                <a:latin typeface="Arial MT"/>
                <a:cs typeface="Arial MT"/>
              </a:rPr>
              <a:t> </a:t>
            </a:r>
            <a:r>
              <a:rPr sz="2150" spc="-10" dirty="0">
                <a:solidFill>
                  <a:srgbClr val="FFFFFF"/>
                </a:solidFill>
                <a:latin typeface="Arial MT"/>
                <a:cs typeface="Arial MT"/>
              </a:rPr>
              <a:t>excellence.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3639800" y="4521200"/>
            <a:ext cx="1219200" cy="292100"/>
          </a:xfrm>
          <a:custGeom>
            <a:avLst/>
            <a:gdLst/>
            <a:ahLst/>
            <a:cxnLst/>
            <a:rect l="l" t="t" r="r" b="b"/>
            <a:pathLst>
              <a:path w="1219200" h="292100">
                <a:moveTo>
                  <a:pt x="12192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1219200" y="0"/>
                </a:lnTo>
                <a:lnTo>
                  <a:pt x="1219200" y="292100"/>
                </a:lnTo>
                <a:close/>
              </a:path>
            </a:pathLst>
          </a:custGeom>
          <a:solidFill>
            <a:srgbClr val="03182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5011400" y="4521200"/>
            <a:ext cx="749300" cy="292100"/>
          </a:xfrm>
          <a:custGeom>
            <a:avLst/>
            <a:gdLst/>
            <a:ahLst/>
            <a:cxnLst/>
            <a:rect l="l" t="t" r="r" b="b"/>
            <a:pathLst>
              <a:path w="749300" h="292100">
                <a:moveTo>
                  <a:pt x="7493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749300" y="0"/>
                </a:lnTo>
                <a:lnTo>
                  <a:pt x="749300" y="292100"/>
                </a:lnTo>
                <a:close/>
              </a:path>
            </a:pathLst>
          </a:custGeom>
          <a:solidFill>
            <a:srgbClr val="081C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4224000" y="4940300"/>
            <a:ext cx="939800" cy="292100"/>
          </a:xfrm>
          <a:custGeom>
            <a:avLst/>
            <a:gdLst/>
            <a:ahLst/>
            <a:cxnLst/>
            <a:rect l="l" t="t" r="r" b="b"/>
            <a:pathLst>
              <a:path w="939800" h="292100">
                <a:moveTo>
                  <a:pt x="9398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939800" y="0"/>
                </a:lnTo>
                <a:lnTo>
                  <a:pt x="939800" y="292100"/>
                </a:lnTo>
                <a:close/>
              </a:path>
            </a:pathLst>
          </a:custGeom>
          <a:solidFill>
            <a:srgbClr val="011F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3538200" y="5575300"/>
            <a:ext cx="2324100" cy="876300"/>
          </a:xfrm>
          <a:custGeom>
            <a:avLst/>
            <a:gdLst/>
            <a:ahLst/>
            <a:cxnLst/>
            <a:rect l="l" t="t" r="r" b="b"/>
            <a:pathLst>
              <a:path w="2324100" h="876300">
                <a:moveTo>
                  <a:pt x="2324100" y="876300"/>
                </a:moveTo>
                <a:lnTo>
                  <a:pt x="0" y="876300"/>
                </a:lnTo>
                <a:lnTo>
                  <a:pt x="0" y="0"/>
                </a:lnTo>
                <a:lnTo>
                  <a:pt x="2324100" y="0"/>
                </a:lnTo>
                <a:lnTo>
                  <a:pt x="2324100" y="876300"/>
                </a:lnTo>
                <a:close/>
              </a:path>
            </a:pathLst>
          </a:custGeom>
          <a:solidFill>
            <a:srgbClr val="011F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3525500" y="6553200"/>
            <a:ext cx="2349500" cy="558800"/>
          </a:xfrm>
          <a:custGeom>
            <a:avLst/>
            <a:gdLst/>
            <a:ahLst/>
            <a:cxnLst/>
            <a:rect l="l" t="t" r="r" b="b"/>
            <a:pathLst>
              <a:path w="2349500" h="558800">
                <a:moveTo>
                  <a:pt x="2349500" y="558800"/>
                </a:moveTo>
                <a:lnTo>
                  <a:pt x="0" y="558800"/>
                </a:lnTo>
                <a:lnTo>
                  <a:pt x="0" y="0"/>
                </a:lnTo>
                <a:lnTo>
                  <a:pt x="2349500" y="0"/>
                </a:lnTo>
                <a:lnTo>
                  <a:pt x="2349500" y="558800"/>
                </a:lnTo>
                <a:close/>
              </a:path>
            </a:pathLst>
          </a:custGeom>
          <a:solidFill>
            <a:srgbClr val="01213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13102170" y="3992033"/>
          <a:ext cx="3213100" cy="4520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/>
              </a:tblGrid>
              <a:tr h="3215005">
                <a:tc>
                  <a:txBody>
                    <a:bodyPr/>
                    <a:lstStyle/>
                    <a:p>
                      <a:pPr marL="28575" algn="ctr">
                        <a:lnSpc>
                          <a:spcPts val="3575"/>
                        </a:lnSpc>
                        <a:spcBef>
                          <a:spcPts val="3065"/>
                        </a:spcBef>
                      </a:pPr>
                      <a:r>
                        <a:rPr sz="3250" spc="-1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Launch</a:t>
                      </a:r>
                      <a:r>
                        <a:rPr sz="3250" spc="-9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3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New</a:t>
                      </a:r>
                      <a:endParaRPr sz="3200">
                        <a:latin typeface="Arial MT"/>
                        <a:cs typeface="Arial MT"/>
                      </a:endParaRPr>
                    </a:p>
                    <a:p>
                      <a:pPr marL="48260" algn="ctr">
                        <a:lnSpc>
                          <a:spcPts val="3635"/>
                        </a:lnSpc>
                      </a:pPr>
                      <a:r>
                        <a:rPr sz="3300" spc="-2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Value</a:t>
                      </a:r>
                      <a:endParaRPr sz="3300">
                        <a:latin typeface="Arial MT"/>
                        <a:cs typeface="Arial MT"/>
                      </a:endParaRPr>
                    </a:p>
                    <a:p>
                      <a:pPr marL="419100" marR="372110" algn="ctr">
                        <a:lnSpc>
                          <a:spcPct val="89000"/>
                        </a:lnSpc>
                        <a:spcBef>
                          <a:spcPts val="1560"/>
                        </a:spcBef>
                      </a:pPr>
                      <a:r>
                        <a:rPr sz="2500" spc="-22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Begin</a:t>
                      </a:r>
                      <a:r>
                        <a:rPr sz="2500" spc="4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6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2500" spc="5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220" dirty="0">
                          <a:solidFill>
                            <a:srgbClr val="E8E8E8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2500" spc="-140" dirty="0">
                          <a:solidFill>
                            <a:srgbClr val="E8E8E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204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new </a:t>
                      </a:r>
                      <a:r>
                        <a:rPr sz="2500" spc="-12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strategic</a:t>
                      </a:r>
                      <a:r>
                        <a:rPr sz="2500" spc="-5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10" dirty="0">
                          <a:solidFill>
                            <a:srgbClr val="EBEBEB"/>
                          </a:solidFill>
                          <a:latin typeface="Arial MT"/>
                          <a:cs typeface="Arial MT"/>
                        </a:rPr>
                        <a:t>projects </a:t>
                      </a:r>
                      <a:r>
                        <a:rPr sz="2500" spc="-2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2500" spc="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5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features </a:t>
                      </a:r>
                      <a:r>
                        <a:rPr sz="22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designed</a:t>
                      </a:r>
                      <a:r>
                        <a:rPr sz="2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200" spc="70" dirty="0">
                          <a:solidFill>
                            <a:srgbClr val="8EA0AA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2200" spc="-114" dirty="0">
                          <a:solidFill>
                            <a:srgbClr val="8EA0A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2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deliver </a:t>
                      </a:r>
                      <a:r>
                        <a:rPr sz="2400" spc="-1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measu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400" spc="-21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ab</a:t>
                      </a:r>
                      <a:r>
                        <a:rPr sz="2400" spc="-70" dirty="0">
                          <a:solidFill>
                            <a:srgbClr val="F9F9F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400" spc="-50" dirty="0">
                          <a:solidFill>
                            <a:srgbClr val="071A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endParaRPr sz="2400">
                        <a:latin typeface="Arial MT"/>
                        <a:cs typeface="Arial MT"/>
                      </a:endParaRPr>
                    </a:p>
                  </a:txBody>
                  <a:tcPr marL="0" marR="0" marT="389255" marB="0">
                    <a:lnL w="12700">
                      <a:solidFill>
                        <a:srgbClr val="3F4F57"/>
                      </a:solidFill>
                      <a:prstDash val="solid"/>
                    </a:lnL>
                    <a:lnR w="12700">
                      <a:solidFill>
                        <a:srgbClr val="3F4F57"/>
                      </a:solidFill>
                      <a:prstDash val="solid"/>
                    </a:lnR>
                    <a:lnT w="12700">
                      <a:solidFill>
                        <a:srgbClr val="3F4F57"/>
                      </a:solidFill>
                      <a:prstDash val="solid"/>
                    </a:lnT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548640">
                        <a:lnSpc>
                          <a:spcPts val="2000"/>
                        </a:lnSpc>
                      </a:pPr>
                      <a:r>
                        <a:rPr sz="2400" spc="-1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business</a:t>
                      </a:r>
                      <a:r>
                        <a:rPr sz="24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4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impact.</a:t>
                      </a:r>
                      <a:endParaRPr sz="2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3F4F57"/>
                      </a:solidFill>
                      <a:prstDash val="solid"/>
                    </a:lnL>
                    <a:solidFill>
                      <a:srgbClr val="011121"/>
                    </a:solidFill>
                  </a:tcPr>
                </a:tc>
              </a:tr>
              <a:tr h="1038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3F4F57"/>
                      </a:solidFill>
                      <a:prstDash val="solid"/>
                    </a:lnL>
                    <a:lnR w="12700">
                      <a:solidFill>
                        <a:srgbClr val="3F4F57"/>
                      </a:solidFill>
                      <a:prstDash val="solid"/>
                    </a:lnR>
                    <a:lnB w="12700">
                      <a:solidFill>
                        <a:srgbClr val="3F4F5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948575" y="711905"/>
            <a:ext cx="15118715" cy="234950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28575" marR="1203960" indent="-16510">
              <a:lnSpc>
                <a:spcPts val="6150"/>
              </a:lnSpc>
              <a:spcBef>
                <a:spcPts val="875"/>
              </a:spcBef>
            </a:pPr>
            <a:r>
              <a:rPr sz="5700" spc="55" dirty="0">
                <a:solidFill>
                  <a:srgbClr val="1C1C1C"/>
                </a:solidFill>
              </a:rPr>
              <a:t>Our</a:t>
            </a:r>
            <a:r>
              <a:rPr sz="5700" spc="-315" dirty="0">
                <a:solidFill>
                  <a:srgbClr val="1C1C1C"/>
                </a:solidFill>
              </a:rPr>
              <a:t> </a:t>
            </a:r>
            <a:r>
              <a:rPr sz="5700" spc="270" dirty="0">
                <a:solidFill>
                  <a:srgbClr val="262626"/>
                </a:solidFill>
              </a:rPr>
              <a:t>Q4</a:t>
            </a:r>
            <a:r>
              <a:rPr sz="5700" spc="-350" dirty="0">
                <a:solidFill>
                  <a:srgbClr val="262626"/>
                </a:solidFill>
              </a:rPr>
              <a:t> </a:t>
            </a:r>
            <a:r>
              <a:rPr sz="5700" spc="-65" dirty="0">
                <a:solidFill>
                  <a:srgbClr val="181818"/>
                </a:solidFill>
              </a:rPr>
              <a:t>Blueprint:</a:t>
            </a:r>
            <a:r>
              <a:rPr sz="5700" spc="-235" dirty="0">
                <a:solidFill>
                  <a:srgbClr val="181818"/>
                </a:solidFill>
              </a:rPr>
              <a:t> </a:t>
            </a:r>
            <a:r>
              <a:rPr sz="5700" spc="-95" dirty="0">
                <a:solidFill>
                  <a:srgbClr val="1A1A1A"/>
                </a:solidFill>
              </a:rPr>
              <a:t>Leveraging</a:t>
            </a:r>
            <a:r>
              <a:rPr sz="5700" spc="30" dirty="0">
                <a:solidFill>
                  <a:srgbClr val="1A1A1A"/>
                </a:solidFill>
              </a:rPr>
              <a:t> </a:t>
            </a:r>
            <a:r>
              <a:rPr sz="5700" spc="55" dirty="0">
                <a:solidFill>
                  <a:srgbClr val="1D1D1D"/>
                </a:solidFill>
              </a:rPr>
              <a:t>Our</a:t>
            </a:r>
            <a:r>
              <a:rPr sz="5700" spc="-305" dirty="0">
                <a:solidFill>
                  <a:srgbClr val="1D1D1D"/>
                </a:solidFill>
              </a:rPr>
              <a:t> </a:t>
            </a:r>
            <a:r>
              <a:rPr sz="5700" spc="-20" dirty="0">
                <a:solidFill>
                  <a:srgbClr val="1C1C1C"/>
                </a:solidFill>
              </a:rPr>
              <a:t>Foundation </a:t>
            </a:r>
            <a:r>
              <a:rPr sz="5700" dirty="0">
                <a:solidFill>
                  <a:srgbClr val="1F1F1F"/>
                </a:solidFill>
              </a:rPr>
              <a:t>to</a:t>
            </a:r>
            <a:r>
              <a:rPr sz="5700" spc="-315" dirty="0">
                <a:solidFill>
                  <a:srgbClr val="1F1F1F"/>
                </a:solidFill>
              </a:rPr>
              <a:t> </a:t>
            </a:r>
            <a:r>
              <a:rPr sz="5700" spc="-60" dirty="0">
                <a:solidFill>
                  <a:srgbClr val="1A1A1A"/>
                </a:solidFill>
              </a:rPr>
              <a:t>Accelerate</a:t>
            </a:r>
            <a:r>
              <a:rPr sz="5700" spc="-5" dirty="0">
                <a:solidFill>
                  <a:srgbClr val="1A1A1A"/>
                </a:solidFill>
              </a:rPr>
              <a:t> </a:t>
            </a:r>
            <a:r>
              <a:rPr sz="5700" spc="-10" dirty="0">
                <a:solidFill>
                  <a:srgbClr val="1A1A1A"/>
                </a:solidFill>
              </a:rPr>
              <a:t>Growth</a:t>
            </a:r>
            <a:endParaRPr sz="5700"/>
          </a:p>
          <a:p>
            <a:pPr marL="44450">
              <a:lnSpc>
                <a:spcPct val="100000"/>
              </a:lnSpc>
              <a:spcBef>
                <a:spcPts val="1320"/>
              </a:spcBef>
            </a:pPr>
            <a:r>
              <a:rPr sz="3250" spc="-235" dirty="0">
                <a:solidFill>
                  <a:srgbClr val="464646"/>
                </a:solidFill>
                <a:latin typeface="Arial MT"/>
                <a:cs typeface="Arial MT"/>
              </a:rPr>
              <a:t>To</a:t>
            </a:r>
            <a:r>
              <a:rPr sz="3250" spc="1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3250" spc="-45" dirty="0">
                <a:solidFill>
                  <a:srgbClr val="444444"/>
                </a:solidFill>
                <a:latin typeface="Arial MT"/>
                <a:cs typeface="Arial MT"/>
              </a:rPr>
              <a:t>achieve</a:t>
            </a:r>
            <a:r>
              <a:rPr sz="3250" spc="-3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3250" spc="-10" dirty="0">
                <a:solidFill>
                  <a:srgbClr val="444444"/>
                </a:solidFill>
                <a:latin typeface="Arial MT"/>
                <a:cs typeface="Arial MT"/>
              </a:rPr>
              <a:t>stronger</a:t>
            </a:r>
            <a:r>
              <a:rPr sz="3250" spc="7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494949"/>
                </a:solidFill>
                <a:latin typeface="Arial MT"/>
                <a:cs typeface="Arial MT"/>
              </a:rPr>
              <a:t>growth</a:t>
            </a:r>
            <a:r>
              <a:rPr sz="3250" spc="8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494949"/>
                </a:solidFill>
                <a:latin typeface="Arial MT"/>
                <a:cs typeface="Arial MT"/>
              </a:rPr>
              <a:t>with</a:t>
            </a:r>
            <a:r>
              <a:rPr sz="3250" spc="-10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3250" spc="-10" dirty="0">
                <a:solidFill>
                  <a:srgbClr val="464646"/>
                </a:solidFill>
                <a:latin typeface="Arial MT"/>
                <a:cs typeface="Arial MT"/>
              </a:rPr>
              <a:t>higher</a:t>
            </a:r>
            <a:r>
              <a:rPr sz="3250" spc="6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464646"/>
                </a:solidFill>
                <a:latin typeface="Arial MT"/>
                <a:cs typeface="Arial MT"/>
              </a:rPr>
              <a:t>predictability</a:t>
            </a:r>
            <a:r>
              <a:rPr sz="3250" spc="-10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494949"/>
                </a:solidFill>
                <a:latin typeface="Arial MT"/>
                <a:cs typeface="Arial MT"/>
              </a:rPr>
              <a:t>by</a:t>
            </a:r>
            <a:r>
              <a:rPr sz="3250" spc="2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464646"/>
                </a:solidFill>
                <a:latin typeface="Arial MT"/>
                <a:cs typeface="Arial MT"/>
              </a:rPr>
              <a:t>building</a:t>
            </a:r>
            <a:r>
              <a:rPr sz="3250" spc="-1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3250" dirty="0">
                <a:solidFill>
                  <a:srgbClr val="4F4F4F"/>
                </a:solidFill>
                <a:latin typeface="Arial MT"/>
                <a:cs typeface="Arial MT"/>
              </a:rPr>
              <a:t>on</a:t>
            </a:r>
            <a:r>
              <a:rPr sz="3250" spc="-15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3250" spc="-125" dirty="0">
                <a:solidFill>
                  <a:srgbClr val="464646"/>
                </a:solidFill>
                <a:latin typeface="Arial MT"/>
                <a:cs typeface="Arial MT"/>
              </a:rPr>
              <a:t>Q3’s</a:t>
            </a:r>
            <a:r>
              <a:rPr sz="3250" spc="-8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3250" spc="-45" dirty="0">
                <a:solidFill>
                  <a:srgbClr val="3F3F3F"/>
                </a:solidFill>
                <a:latin typeface="Arial MT"/>
                <a:cs typeface="Arial MT"/>
              </a:rPr>
              <a:t>successes.</a:t>
            </a:r>
            <a:endParaRPr sz="3250">
              <a:latin typeface="Arial MT"/>
              <a:cs typeface="Arial M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663950" y="9422341"/>
            <a:ext cx="133350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50" dirty="0">
                <a:latin typeface="Cambria" panose="02040503050406030204"/>
                <a:cs typeface="Cambria" panose="02040503050406030204"/>
              </a:rPr>
              <a:t>G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828800" y="6273800"/>
            <a:ext cx="1422400" cy="5461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7600" y="6273800"/>
            <a:ext cx="1435100" cy="5461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01100" y="6273800"/>
            <a:ext cx="482600" cy="5461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20500" y="6273800"/>
            <a:ext cx="1016000" cy="5461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325600" y="6248400"/>
            <a:ext cx="914400" cy="635000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77900" y="2838450"/>
            <a:ext cx="15532100" cy="0"/>
          </a:xfrm>
          <a:custGeom>
            <a:avLst/>
            <a:gdLst/>
            <a:ahLst/>
            <a:cxnLst/>
            <a:rect l="l" t="t" r="r" b="b"/>
            <a:pathLst>
              <a:path w="15532100">
                <a:moveTo>
                  <a:pt x="0" y="0"/>
                </a:moveTo>
                <a:lnTo>
                  <a:pt x="1553210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49700" y="1123950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948181" y="904874"/>
            <a:ext cx="7549515" cy="882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600" dirty="0">
                <a:solidFill>
                  <a:srgbClr val="151515"/>
                </a:solidFill>
                <a:latin typeface="Arial MT"/>
                <a:cs typeface="Arial MT"/>
              </a:rPr>
              <a:t>Defining</a:t>
            </a:r>
            <a:r>
              <a:rPr sz="5600" spc="-260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5600" dirty="0">
                <a:solidFill>
                  <a:srgbClr val="161616"/>
                </a:solidFill>
                <a:latin typeface="Arial MT"/>
                <a:cs typeface="Arial MT"/>
              </a:rPr>
              <a:t>Success</a:t>
            </a:r>
            <a:r>
              <a:rPr sz="5600" spc="-390" dirty="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sz="5600" dirty="0">
                <a:solidFill>
                  <a:srgbClr val="151515"/>
                </a:solidFill>
                <a:latin typeface="Arial MT"/>
                <a:cs typeface="Arial MT"/>
              </a:rPr>
              <a:t>in</a:t>
            </a:r>
            <a:r>
              <a:rPr sz="5600" spc="-145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5600" spc="-25" dirty="0">
                <a:solidFill>
                  <a:srgbClr val="131313"/>
                </a:solidFill>
                <a:latin typeface="Arial MT"/>
                <a:cs typeface="Arial MT"/>
              </a:rPr>
              <a:t>Q4:</a:t>
            </a:r>
            <a:endParaRPr sz="5600">
              <a:latin typeface="Arial MT"/>
              <a:cs typeface="Arial M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55211" y="1642885"/>
            <a:ext cx="11085195" cy="904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750" spc="-135" dirty="0">
                <a:solidFill>
                  <a:srgbClr val="151515"/>
                </a:solidFill>
                <a:latin typeface="Arial MT"/>
                <a:cs typeface="Arial MT"/>
              </a:rPr>
              <a:t>Our</a:t>
            </a:r>
            <a:r>
              <a:rPr sz="5750" spc="-335" dirty="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sz="5750" spc="-175" dirty="0">
                <a:solidFill>
                  <a:srgbClr val="131313"/>
                </a:solidFill>
                <a:latin typeface="Arial MT"/>
                <a:cs typeface="Arial MT"/>
              </a:rPr>
              <a:t>Key</a:t>
            </a:r>
            <a:r>
              <a:rPr sz="5750" spc="-320" dirty="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sz="5750" spc="-90" dirty="0">
                <a:solidFill>
                  <a:srgbClr val="161616"/>
                </a:solidFill>
                <a:latin typeface="Arial MT"/>
                <a:cs typeface="Arial MT"/>
              </a:rPr>
              <a:t>Targets</a:t>
            </a:r>
            <a:r>
              <a:rPr sz="5750" spc="-395" dirty="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sz="5750" spc="-10" dirty="0">
                <a:solidFill>
                  <a:srgbClr val="1A1A1A"/>
                </a:solidFill>
                <a:latin typeface="Arial MT"/>
                <a:cs typeface="Arial MT"/>
              </a:rPr>
              <a:t>and</a:t>
            </a:r>
            <a:r>
              <a:rPr sz="5750" spc="-570" dirty="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sz="5750" spc="-20" dirty="0">
                <a:solidFill>
                  <a:srgbClr val="131313"/>
                </a:solidFill>
                <a:latin typeface="Arial MT"/>
                <a:cs typeface="Arial MT"/>
              </a:rPr>
              <a:t>Commitments</a:t>
            </a:r>
            <a:endParaRPr sz="575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90661" y="5193241"/>
            <a:ext cx="1250950" cy="809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170"/>
              </a:lnSpc>
              <a:spcBef>
                <a:spcPts val="105"/>
              </a:spcBef>
            </a:pPr>
            <a:r>
              <a:rPr sz="2700" spc="-165" dirty="0">
                <a:solidFill>
                  <a:srgbClr val="424242"/>
                </a:solidFill>
                <a:latin typeface="Arial MT"/>
                <a:cs typeface="Arial MT"/>
              </a:rPr>
              <a:t>Revenue</a:t>
            </a:r>
            <a:endParaRPr sz="2700">
              <a:latin typeface="Arial MT"/>
              <a:cs typeface="Arial MT"/>
            </a:endParaRPr>
          </a:p>
          <a:p>
            <a:pPr marL="98425">
              <a:lnSpc>
                <a:spcPts val="2990"/>
              </a:lnSpc>
            </a:pPr>
            <a:r>
              <a:rPr sz="2550" spc="-10" dirty="0">
                <a:solidFill>
                  <a:srgbClr val="464646"/>
                </a:solidFill>
                <a:latin typeface="Arial MT"/>
                <a:cs typeface="Arial MT"/>
              </a:rPr>
              <a:t>Growth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52575" y="5173133"/>
            <a:ext cx="1900555" cy="8369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93980">
              <a:lnSpc>
                <a:spcPts val="3215"/>
              </a:lnSpc>
              <a:spcBef>
                <a:spcPts val="115"/>
              </a:spcBef>
            </a:pPr>
            <a:r>
              <a:rPr sz="2900" spc="-75" dirty="0">
                <a:solidFill>
                  <a:srgbClr val="383838"/>
                </a:solidFill>
                <a:latin typeface="Arial MT"/>
                <a:cs typeface="Arial MT"/>
              </a:rPr>
              <a:t>Productivity</a:t>
            </a:r>
            <a:endParaRPr sz="2900">
              <a:latin typeface="Arial MT"/>
              <a:cs typeface="Arial MT"/>
            </a:endParaRPr>
          </a:p>
          <a:p>
            <a:pPr marL="12700">
              <a:lnSpc>
                <a:spcPts val="3155"/>
              </a:lnSpc>
            </a:pPr>
            <a:r>
              <a:rPr sz="2850" spc="-175" dirty="0">
                <a:solidFill>
                  <a:srgbClr val="3D3D3D"/>
                </a:solidFill>
                <a:latin typeface="Arial MT"/>
                <a:cs typeface="Arial MT"/>
              </a:rPr>
              <a:t>Improvement</a:t>
            </a:r>
            <a:endParaRPr sz="285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85112" y="5181952"/>
            <a:ext cx="1045210" cy="1776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275">
              <a:lnSpc>
                <a:spcPts val="3335"/>
              </a:lnSpc>
              <a:spcBef>
                <a:spcPts val="95"/>
              </a:spcBef>
            </a:pPr>
            <a:r>
              <a:rPr sz="2850" spc="-155" dirty="0">
                <a:solidFill>
                  <a:srgbClr val="424242"/>
                </a:solidFill>
                <a:latin typeface="Arial MT"/>
                <a:cs typeface="Arial MT"/>
              </a:rPr>
              <a:t>Quality</a:t>
            </a:r>
            <a:endParaRPr sz="2850">
              <a:latin typeface="Arial MT"/>
              <a:cs typeface="Arial MT"/>
            </a:endParaRPr>
          </a:p>
          <a:p>
            <a:pPr marL="131445">
              <a:lnSpc>
                <a:spcPts val="2915"/>
              </a:lnSpc>
            </a:pPr>
            <a:r>
              <a:rPr sz="2500" spc="-10" dirty="0">
                <a:solidFill>
                  <a:srgbClr val="484848"/>
                </a:solidFill>
                <a:latin typeface="Arial MT"/>
                <a:cs typeface="Arial MT"/>
              </a:rPr>
              <a:t>Score</a:t>
            </a:r>
            <a:endParaRPr sz="25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5700" i="1" spc="45" dirty="0">
                <a:solidFill>
                  <a:srgbClr val="161616"/>
                </a:solidFill>
                <a:latin typeface="Arial" panose="020B0604020202020204"/>
                <a:cs typeface="Arial" panose="020B0604020202020204"/>
              </a:rPr>
              <a:t>a</a:t>
            </a:r>
            <a:endParaRPr sz="57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895460" y="5199591"/>
            <a:ext cx="1864995" cy="1758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170"/>
              </a:lnSpc>
              <a:spcBef>
                <a:spcPts val="105"/>
              </a:spcBef>
            </a:pPr>
            <a:r>
              <a:rPr sz="2700" spc="-50" dirty="0">
                <a:solidFill>
                  <a:srgbClr val="414141"/>
                </a:solidFill>
                <a:latin typeface="Arial MT"/>
                <a:cs typeface="Arial MT"/>
              </a:rPr>
              <a:t>Delivery </a:t>
            </a:r>
            <a:r>
              <a:rPr sz="2700" spc="-215" dirty="0">
                <a:solidFill>
                  <a:srgbClr val="494949"/>
                </a:solidFill>
                <a:latin typeface="Arial MT"/>
                <a:cs typeface="Arial MT"/>
              </a:rPr>
              <a:t>SLA</a:t>
            </a:r>
            <a:endParaRPr sz="2700">
              <a:latin typeface="Arial MT"/>
              <a:cs typeface="Arial MT"/>
            </a:endParaRPr>
          </a:p>
          <a:p>
            <a:pPr marL="86360">
              <a:lnSpc>
                <a:spcPts val="2930"/>
              </a:lnSpc>
            </a:pPr>
            <a:r>
              <a:rPr sz="2500" spc="-10" dirty="0">
                <a:solidFill>
                  <a:srgbClr val="3F3F3F"/>
                </a:solidFill>
                <a:latin typeface="Arial MT"/>
                <a:cs typeface="Arial MT"/>
              </a:rPr>
              <a:t>Compliance</a:t>
            </a:r>
            <a:endParaRPr sz="2500">
              <a:latin typeface="Arial MT"/>
              <a:cs typeface="Arial MT"/>
            </a:endParaRPr>
          </a:p>
          <a:p>
            <a:pPr marL="121285">
              <a:lnSpc>
                <a:spcPct val="100000"/>
              </a:lnSpc>
              <a:spcBef>
                <a:spcPts val="700"/>
              </a:spcBef>
            </a:pPr>
            <a:r>
              <a:rPr sz="5700" i="1" spc="45" dirty="0">
                <a:solidFill>
                  <a:srgbClr val="181818"/>
                </a:solidFill>
                <a:latin typeface="Arial" panose="020B0604020202020204"/>
                <a:cs typeface="Arial" panose="020B0604020202020204"/>
              </a:rPr>
              <a:t>a</a:t>
            </a:r>
            <a:endParaRPr sz="57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709611" y="5199591"/>
            <a:ext cx="2482215" cy="175895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71475" marR="413385" indent="-635" algn="ctr">
              <a:lnSpc>
                <a:spcPts val="2900"/>
              </a:lnSpc>
              <a:spcBef>
                <a:spcPts val="485"/>
              </a:spcBef>
            </a:pPr>
            <a:r>
              <a:rPr sz="2700" spc="-10" dirty="0">
                <a:solidFill>
                  <a:srgbClr val="424242"/>
                </a:solidFill>
                <a:latin typeface="Arial MT"/>
                <a:cs typeface="Arial MT"/>
              </a:rPr>
              <a:t>Customer </a:t>
            </a:r>
            <a:r>
              <a:rPr sz="2700" spc="-65" dirty="0">
                <a:solidFill>
                  <a:srgbClr val="444444"/>
                </a:solidFill>
                <a:latin typeface="Arial MT"/>
                <a:cs typeface="Arial MT"/>
              </a:rPr>
              <a:t>Satisfaction</a:t>
            </a:r>
            <a:endParaRPr sz="27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620"/>
              </a:spcBef>
              <a:tabLst>
                <a:tab pos="1603375" algn="l"/>
              </a:tabLst>
            </a:pPr>
            <a:r>
              <a:rPr sz="5700" i="1" spc="45" dirty="0">
                <a:solidFill>
                  <a:srgbClr val="161616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5700" i="1" dirty="0">
                <a:solidFill>
                  <a:srgbClr val="161616"/>
                </a:solidFill>
                <a:latin typeface="Arial" panose="020B0604020202020204"/>
                <a:cs typeface="Arial" panose="020B0604020202020204"/>
              </a:rPr>
              <a:t>	</a:t>
            </a:r>
            <a:r>
              <a:rPr sz="5700" spc="125" dirty="0">
                <a:solidFill>
                  <a:srgbClr val="161616"/>
                </a:solidFill>
                <a:latin typeface="Arial MT"/>
                <a:cs typeface="Arial MT"/>
              </a:rPr>
              <a:t>10</a:t>
            </a:r>
            <a:endParaRPr sz="57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13265" y="7766050"/>
            <a:ext cx="10791190" cy="802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500" i="1" spc="-10" dirty="0">
                <a:latin typeface="Arial" panose="020B0604020202020204"/>
                <a:cs typeface="Arial" panose="020B0604020202020204"/>
              </a:rPr>
              <a:t>These</a:t>
            </a:r>
            <a:r>
              <a:rPr sz="2500" i="1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500" dirty="0">
                <a:latin typeface="Arial MT"/>
                <a:cs typeface="Arial MT"/>
              </a:rPr>
              <a:t>targets</a:t>
            </a:r>
            <a:r>
              <a:rPr sz="2500" spc="-95" dirty="0">
                <a:latin typeface="Arial MT"/>
                <a:cs typeface="Arial MT"/>
              </a:rPr>
              <a:t> </a:t>
            </a:r>
            <a:r>
              <a:rPr sz="2500" i="1" spc="-20" dirty="0">
                <a:latin typeface="Arial" panose="020B0604020202020204"/>
                <a:cs typeface="Arial" panose="020B0604020202020204"/>
              </a:rPr>
              <a:t>represent</a:t>
            </a:r>
            <a:r>
              <a:rPr sz="2500" i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2500" i="1" dirty="0">
                <a:latin typeface="Arial" panose="020B0604020202020204"/>
                <a:cs typeface="Arial" panose="020B0604020202020204"/>
              </a:rPr>
              <a:t>a</a:t>
            </a:r>
            <a:r>
              <a:rPr sz="2500" i="1" spc="-160" dirty="0">
                <a:latin typeface="Arial" panose="020B0604020202020204"/>
                <a:cs typeface="Arial" panose="020B0604020202020204"/>
              </a:rPr>
              <a:t> </a:t>
            </a:r>
            <a:r>
              <a:rPr sz="2500" dirty="0">
                <a:latin typeface="Arial MT"/>
                <a:cs typeface="Arial MT"/>
              </a:rPr>
              <a:t>de/iberate</a:t>
            </a:r>
            <a:r>
              <a:rPr sz="2500" spc="-80" dirty="0">
                <a:latin typeface="Arial MT"/>
                <a:cs typeface="Arial MT"/>
              </a:rPr>
              <a:t> </a:t>
            </a:r>
            <a:r>
              <a:rPr sz="2500" i="1" dirty="0">
                <a:latin typeface="Arial" panose="020B0604020202020204"/>
                <a:cs typeface="Arial" panose="020B0604020202020204"/>
              </a:rPr>
              <a:t>step-up</a:t>
            </a:r>
            <a:r>
              <a:rPr sz="2500" i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500" i="1" spc="-190" dirty="0">
                <a:latin typeface="Arial" panose="020B0604020202020204"/>
                <a:cs typeface="Arial" panose="020B0604020202020204"/>
              </a:rPr>
              <a:t>frOm</a:t>
            </a:r>
            <a:r>
              <a:rPr sz="2500" i="1" spc="15" dirty="0">
                <a:latin typeface="Arial" panose="020B0604020202020204"/>
                <a:cs typeface="Arial" panose="020B0604020202020204"/>
              </a:rPr>
              <a:t> </a:t>
            </a:r>
            <a:r>
              <a:rPr sz="2500" i="1" dirty="0">
                <a:latin typeface="Arial" panose="020B0604020202020204"/>
                <a:cs typeface="Arial" panose="020B0604020202020204"/>
              </a:rPr>
              <a:t>Q3</a:t>
            </a:r>
            <a:r>
              <a:rPr sz="2500" i="1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500" i="1" spc="-75" dirty="0">
                <a:latin typeface="Arial" panose="020B0604020202020204"/>
                <a:cs typeface="Arial" panose="020B0604020202020204"/>
              </a:rPr>
              <a:t>perfOrmance,</a:t>
            </a:r>
            <a:r>
              <a:rPr sz="2500" i="1" spc="40" dirty="0">
                <a:latin typeface="Arial" panose="020B0604020202020204"/>
                <a:cs typeface="Arial" panose="020B0604020202020204"/>
              </a:rPr>
              <a:t> </a:t>
            </a:r>
            <a:r>
              <a:rPr sz="2500" i="1" spc="-10" dirty="0">
                <a:latin typeface="Arial" panose="020B0604020202020204"/>
                <a:cs typeface="Arial" panose="020B0604020202020204"/>
              </a:rPr>
              <a:t>reflecting</a:t>
            </a:r>
            <a:endParaRPr sz="2500">
              <a:latin typeface="Arial" panose="020B0604020202020204"/>
              <a:cs typeface="Arial" panose="020B0604020202020204"/>
            </a:endParaRPr>
          </a:p>
          <a:p>
            <a:pPr marL="13335" algn="ctr">
              <a:lnSpc>
                <a:spcPct val="100000"/>
              </a:lnSpc>
              <a:spcBef>
                <a:spcPts val="50"/>
              </a:spcBef>
              <a:tabLst>
                <a:tab pos="6899275" algn="l"/>
              </a:tabLst>
            </a:pPr>
            <a:r>
              <a:rPr sz="2550" i="1" spc="-40" dirty="0">
                <a:latin typeface="Arial" panose="020B0604020202020204"/>
                <a:cs typeface="Arial" panose="020B0604020202020204"/>
              </a:rPr>
              <a:t>our</a:t>
            </a:r>
            <a:r>
              <a:rPr sz="2550" i="1" spc="-150" dirty="0">
                <a:latin typeface="Arial" panose="020B0604020202020204"/>
                <a:cs typeface="Arial" panose="020B0604020202020204"/>
              </a:rPr>
              <a:t> </a:t>
            </a:r>
            <a:r>
              <a:rPr sz="2550" i="1" dirty="0">
                <a:latin typeface="Arial" panose="020B0604020202020204"/>
                <a:cs typeface="Arial" panose="020B0604020202020204"/>
              </a:rPr>
              <a:t>confidence</a:t>
            </a:r>
            <a:r>
              <a:rPr sz="2550" i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550" i="1" dirty="0">
                <a:latin typeface="Arial" panose="020B0604020202020204"/>
                <a:cs typeface="Arial" panose="020B0604020202020204"/>
              </a:rPr>
              <a:t>in</a:t>
            </a:r>
            <a:r>
              <a:rPr sz="2550" i="1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550" dirty="0">
                <a:latin typeface="Arial MT"/>
                <a:cs typeface="Arial MT"/>
              </a:rPr>
              <a:t>the</a:t>
            </a:r>
            <a:r>
              <a:rPr sz="2550" spc="-160" dirty="0">
                <a:latin typeface="Arial MT"/>
                <a:cs typeface="Arial MT"/>
              </a:rPr>
              <a:t> </a:t>
            </a:r>
            <a:r>
              <a:rPr sz="2550" i="1" spc="-30" dirty="0">
                <a:latin typeface="Arial" panose="020B0604020202020204"/>
                <a:cs typeface="Arial" panose="020B0604020202020204"/>
              </a:rPr>
              <a:t>foundational</a:t>
            </a:r>
            <a:r>
              <a:rPr sz="2550" i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550" i="1" spc="-10" dirty="0">
                <a:latin typeface="Arial" panose="020B0604020202020204"/>
                <a:cs typeface="Arial" panose="020B0604020202020204"/>
              </a:rPr>
              <a:t>improvements</a:t>
            </a:r>
            <a:r>
              <a:rPr sz="2550" i="1" dirty="0">
                <a:latin typeface="Arial" panose="020B0604020202020204"/>
                <a:cs typeface="Arial" panose="020B0604020202020204"/>
              </a:rPr>
              <a:t>	we</a:t>
            </a:r>
            <a:r>
              <a:rPr sz="2550" i="1" spc="-85" dirty="0">
                <a:latin typeface="Arial" panose="020B0604020202020204"/>
                <a:cs typeface="Arial" panose="020B0604020202020204"/>
              </a:rPr>
              <a:t> </a:t>
            </a:r>
            <a:r>
              <a:rPr sz="2550" i="1" spc="-105" dirty="0">
                <a:latin typeface="Arial" panose="020B0604020202020204"/>
                <a:cs typeface="Arial" panose="020B0604020202020204"/>
              </a:rPr>
              <a:t>have</a:t>
            </a:r>
            <a:r>
              <a:rPr sz="2550" i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550" i="1" spc="-10" dirty="0">
                <a:latin typeface="Arial" panose="020B0604020202020204"/>
                <a:cs typeface="Arial" panose="020B0604020202020204"/>
              </a:rPr>
              <a:t>made.</a:t>
            </a:r>
            <a:endParaRPr sz="255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24300" y="9495366"/>
            <a:ext cx="715645" cy="144145"/>
          </a:xfrm>
          <a:custGeom>
            <a:avLst/>
            <a:gdLst/>
            <a:ahLst/>
            <a:cxnLst/>
            <a:rect l="l" t="t" r="r" b="b"/>
            <a:pathLst>
              <a:path w="715644" h="144145">
                <a:moveTo>
                  <a:pt x="715433" y="143933"/>
                </a:moveTo>
                <a:lnTo>
                  <a:pt x="0" y="143933"/>
                </a:lnTo>
                <a:lnTo>
                  <a:pt x="0" y="0"/>
                </a:lnTo>
                <a:lnTo>
                  <a:pt x="715433" y="0"/>
                </a:lnTo>
                <a:lnTo>
                  <a:pt x="715433" y="143933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7886700"/>
            <a:ext cx="825500" cy="9271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500" y="5588000"/>
            <a:ext cx="254000" cy="2159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0300" y="3530600"/>
            <a:ext cx="1765300" cy="17780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68900" y="3454400"/>
            <a:ext cx="1892300" cy="18669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80500" y="3530600"/>
            <a:ext cx="1765300" cy="17780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954000" y="3416300"/>
            <a:ext cx="2019300" cy="20193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87900" y="1130300"/>
            <a:ext cx="1104900" cy="635000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573616" y="872067"/>
            <a:ext cx="0" cy="7814945"/>
          </a:xfrm>
          <a:custGeom>
            <a:avLst/>
            <a:gdLst/>
            <a:ahLst/>
            <a:cxnLst/>
            <a:rect l="l" t="t" r="r" b="b"/>
            <a:pathLst>
              <a:path h="7814945">
                <a:moveTo>
                  <a:pt x="0" y="78147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76300" y="0"/>
            <a:ext cx="4445" cy="9740900"/>
          </a:xfrm>
          <a:custGeom>
            <a:avLst/>
            <a:gdLst/>
            <a:ahLst/>
            <a:cxnLst/>
            <a:rect l="l" t="t" r="r" b="b"/>
            <a:pathLst>
              <a:path w="4444" h="9740900">
                <a:moveTo>
                  <a:pt x="4233" y="9740900"/>
                </a:moveTo>
                <a:lnTo>
                  <a:pt x="0" y="9740900"/>
                </a:lnTo>
                <a:lnTo>
                  <a:pt x="0" y="0"/>
                </a:lnTo>
                <a:lnTo>
                  <a:pt x="4233" y="0"/>
                </a:lnTo>
                <a:lnTo>
                  <a:pt x="4233" y="9740900"/>
                </a:lnTo>
                <a:close/>
              </a:path>
            </a:pathLst>
          </a:custGeom>
          <a:solidFill>
            <a:srgbClr val="6B70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6624300" y="0"/>
            <a:ext cx="4445" cy="9740900"/>
          </a:xfrm>
          <a:custGeom>
            <a:avLst/>
            <a:gdLst/>
            <a:ahLst/>
            <a:cxnLst/>
            <a:rect l="l" t="t" r="r" b="b"/>
            <a:pathLst>
              <a:path w="4444" h="9740900">
                <a:moveTo>
                  <a:pt x="4233" y="9740900"/>
                </a:moveTo>
                <a:lnTo>
                  <a:pt x="0" y="9740900"/>
                </a:lnTo>
                <a:lnTo>
                  <a:pt x="0" y="0"/>
                </a:lnTo>
                <a:lnTo>
                  <a:pt x="4233" y="0"/>
                </a:lnTo>
                <a:lnTo>
                  <a:pt x="4233" y="9740900"/>
                </a:lnTo>
                <a:close/>
              </a:path>
            </a:pathLst>
          </a:custGeom>
          <a:solidFill>
            <a:srgbClr val="6B70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6905816" y="872067"/>
            <a:ext cx="0" cy="7929245"/>
          </a:xfrm>
          <a:custGeom>
            <a:avLst/>
            <a:gdLst/>
            <a:ahLst/>
            <a:cxnLst/>
            <a:rect l="l" t="t" r="r" b="b"/>
            <a:pathLst>
              <a:path h="7929245">
                <a:moveTo>
                  <a:pt x="0" y="79290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68816" y="2713567"/>
            <a:ext cx="0" cy="3204845"/>
          </a:xfrm>
          <a:custGeom>
            <a:avLst/>
            <a:gdLst/>
            <a:ahLst/>
            <a:cxnLst/>
            <a:rect l="l" t="t" r="r" b="b"/>
            <a:pathLst>
              <a:path h="3204845">
                <a:moveTo>
                  <a:pt x="0" y="32046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5" name="object 15"/>
          <p:cNvGrpSpPr/>
          <p:nvPr/>
        </p:nvGrpSpPr>
        <p:grpSpPr>
          <a:xfrm>
            <a:off x="1587500" y="4008966"/>
            <a:ext cx="29845" cy="804545"/>
            <a:chOff x="1587500" y="4008966"/>
            <a:chExt cx="29845" cy="804545"/>
          </a:xfrm>
        </p:grpSpPr>
        <p:sp>
          <p:nvSpPr>
            <p:cNvPr id="16" name="object 16"/>
            <p:cNvSpPr/>
            <p:nvPr/>
          </p:nvSpPr>
          <p:spPr>
            <a:xfrm>
              <a:off x="1589616" y="4008966"/>
              <a:ext cx="0" cy="791845"/>
            </a:xfrm>
            <a:custGeom>
              <a:avLst/>
              <a:gdLst/>
              <a:ahLst/>
              <a:cxnLst/>
              <a:rect l="l" t="t" r="r" b="b"/>
              <a:pathLst>
                <a:path h="791845">
                  <a:moveTo>
                    <a:pt x="0" y="7916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615016" y="4008966"/>
              <a:ext cx="0" cy="804545"/>
            </a:xfrm>
            <a:custGeom>
              <a:avLst/>
              <a:gdLst/>
              <a:ahLst/>
              <a:cxnLst/>
              <a:rect l="l" t="t" r="r" b="b"/>
              <a:pathLst>
                <a:path h="804545">
                  <a:moveTo>
                    <a:pt x="0" y="8043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/>
          <p:nvPr/>
        </p:nvSpPr>
        <p:spPr>
          <a:xfrm>
            <a:off x="2808816" y="4047066"/>
            <a:ext cx="0" cy="715645"/>
          </a:xfrm>
          <a:custGeom>
            <a:avLst/>
            <a:gdLst/>
            <a:ahLst/>
            <a:cxnLst/>
            <a:rect l="l" t="t" r="r" b="b"/>
            <a:pathLst>
              <a:path h="715645">
                <a:moveTo>
                  <a:pt x="0" y="7154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790016" y="3539066"/>
            <a:ext cx="0" cy="1744345"/>
          </a:xfrm>
          <a:custGeom>
            <a:avLst/>
            <a:gdLst/>
            <a:ahLst/>
            <a:cxnLst/>
            <a:rect l="l" t="t" r="r" b="b"/>
            <a:pathLst>
              <a:path h="1744345">
                <a:moveTo>
                  <a:pt x="0" y="17441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790016" y="5939366"/>
            <a:ext cx="0" cy="2595245"/>
          </a:xfrm>
          <a:custGeom>
            <a:avLst/>
            <a:gdLst/>
            <a:ahLst/>
            <a:cxnLst/>
            <a:rect l="l" t="t" r="r" b="b"/>
            <a:pathLst>
              <a:path h="2595245">
                <a:moveTo>
                  <a:pt x="0" y="25950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1" name="object 21"/>
          <p:cNvGrpSpPr/>
          <p:nvPr/>
        </p:nvGrpSpPr>
        <p:grpSpPr>
          <a:xfrm>
            <a:off x="5156200" y="3704166"/>
            <a:ext cx="42545" cy="1566545"/>
            <a:chOff x="5156200" y="3704166"/>
            <a:chExt cx="42545" cy="1566545"/>
          </a:xfrm>
        </p:grpSpPr>
        <p:sp>
          <p:nvSpPr>
            <p:cNvPr id="22" name="object 22"/>
            <p:cNvSpPr/>
            <p:nvPr/>
          </p:nvSpPr>
          <p:spPr>
            <a:xfrm>
              <a:off x="5158316" y="3729566"/>
              <a:ext cx="0" cy="1503045"/>
            </a:xfrm>
            <a:custGeom>
              <a:avLst/>
              <a:gdLst/>
              <a:ahLst/>
              <a:cxnLst/>
              <a:rect l="l" t="t" r="r" b="b"/>
              <a:pathLst>
                <a:path h="1503045">
                  <a:moveTo>
                    <a:pt x="0" y="15028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196416" y="3704166"/>
              <a:ext cx="0" cy="1566545"/>
            </a:xfrm>
            <a:custGeom>
              <a:avLst/>
              <a:gdLst/>
              <a:ahLst/>
              <a:cxnLst/>
              <a:rect l="l" t="t" r="r" b="b"/>
              <a:pathLst>
                <a:path h="1566545">
                  <a:moveTo>
                    <a:pt x="0" y="15663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/>
          <p:nvPr/>
        </p:nvSpPr>
        <p:spPr>
          <a:xfrm>
            <a:off x="5933016" y="4174066"/>
            <a:ext cx="0" cy="639445"/>
          </a:xfrm>
          <a:custGeom>
            <a:avLst/>
            <a:gdLst/>
            <a:ahLst/>
            <a:cxnLst/>
            <a:rect l="l" t="t" r="r" b="b"/>
            <a:pathLst>
              <a:path h="639445">
                <a:moveTo>
                  <a:pt x="0" y="6392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5" name="object 25"/>
          <p:cNvGrpSpPr/>
          <p:nvPr/>
        </p:nvGrpSpPr>
        <p:grpSpPr>
          <a:xfrm>
            <a:off x="6680200" y="4466166"/>
            <a:ext cx="55244" cy="817244"/>
            <a:chOff x="6680200" y="4466166"/>
            <a:chExt cx="55244" cy="817244"/>
          </a:xfrm>
        </p:grpSpPr>
        <p:sp>
          <p:nvSpPr>
            <p:cNvPr id="26" name="object 26"/>
            <p:cNvSpPr/>
            <p:nvPr/>
          </p:nvSpPr>
          <p:spPr>
            <a:xfrm>
              <a:off x="6682316" y="4466166"/>
              <a:ext cx="0" cy="817244"/>
            </a:xfrm>
            <a:custGeom>
              <a:avLst/>
              <a:gdLst/>
              <a:ahLst/>
              <a:cxnLst/>
              <a:rect l="l" t="t" r="r" b="b"/>
              <a:pathLst>
                <a:path h="817245">
                  <a:moveTo>
                    <a:pt x="0" y="8170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720416" y="4466166"/>
              <a:ext cx="0" cy="791845"/>
            </a:xfrm>
            <a:custGeom>
              <a:avLst/>
              <a:gdLst/>
              <a:ahLst/>
              <a:cxnLst/>
              <a:rect l="l" t="t" r="r" b="b"/>
              <a:pathLst>
                <a:path h="791845">
                  <a:moveTo>
                    <a:pt x="0" y="7916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733116" y="4478866"/>
              <a:ext cx="0" cy="728345"/>
            </a:xfrm>
            <a:custGeom>
              <a:avLst/>
              <a:gdLst/>
              <a:ahLst/>
              <a:cxnLst/>
              <a:rect l="l" t="t" r="r" b="b"/>
              <a:pathLst>
                <a:path h="728345">
                  <a:moveTo>
                    <a:pt x="0" y="7281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/>
          <p:nvPr/>
        </p:nvSpPr>
        <p:spPr>
          <a:xfrm>
            <a:off x="8752416" y="5939366"/>
            <a:ext cx="0" cy="2633345"/>
          </a:xfrm>
          <a:custGeom>
            <a:avLst/>
            <a:gdLst/>
            <a:ahLst/>
            <a:cxnLst/>
            <a:rect l="l" t="t" r="r" b="b"/>
            <a:pathLst>
              <a:path h="2633345">
                <a:moveTo>
                  <a:pt x="0" y="26331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8752416" y="3539066"/>
            <a:ext cx="0" cy="1744345"/>
          </a:xfrm>
          <a:custGeom>
            <a:avLst/>
            <a:gdLst/>
            <a:ahLst/>
            <a:cxnLst/>
            <a:rect l="l" t="t" r="r" b="b"/>
            <a:pathLst>
              <a:path h="1744345">
                <a:moveTo>
                  <a:pt x="0" y="17441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9171516" y="4059766"/>
            <a:ext cx="0" cy="639445"/>
          </a:xfrm>
          <a:custGeom>
            <a:avLst/>
            <a:gdLst/>
            <a:ahLst/>
            <a:cxnLst/>
            <a:rect l="l" t="t" r="r" b="b"/>
            <a:pathLst>
              <a:path h="639445">
                <a:moveTo>
                  <a:pt x="0" y="6392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0784416" y="4034366"/>
            <a:ext cx="0" cy="728345"/>
          </a:xfrm>
          <a:custGeom>
            <a:avLst/>
            <a:gdLst/>
            <a:ahLst/>
            <a:cxnLst/>
            <a:rect l="l" t="t" r="r" b="b"/>
            <a:pathLst>
              <a:path h="728345">
                <a:moveTo>
                  <a:pt x="0" y="7281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2702116" y="5939366"/>
            <a:ext cx="0" cy="2633345"/>
          </a:xfrm>
          <a:custGeom>
            <a:avLst/>
            <a:gdLst/>
            <a:ahLst/>
            <a:cxnLst/>
            <a:rect l="l" t="t" r="r" b="b"/>
            <a:pathLst>
              <a:path h="2633345">
                <a:moveTo>
                  <a:pt x="0" y="26331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2702116" y="3539066"/>
            <a:ext cx="0" cy="1744345"/>
          </a:xfrm>
          <a:custGeom>
            <a:avLst/>
            <a:gdLst/>
            <a:ahLst/>
            <a:cxnLst/>
            <a:rect l="l" t="t" r="r" b="b"/>
            <a:pathLst>
              <a:path h="1744345">
                <a:moveTo>
                  <a:pt x="0" y="17441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42896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44420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4543616" y="4085166"/>
            <a:ext cx="0" cy="639445"/>
          </a:xfrm>
          <a:custGeom>
            <a:avLst/>
            <a:gdLst/>
            <a:ahLst/>
            <a:cxnLst/>
            <a:rect l="l" t="t" r="r" b="b"/>
            <a:pathLst>
              <a:path h="639445">
                <a:moveTo>
                  <a:pt x="0" y="6392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45817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9" name="object 39"/>
          <p:cNvGrpSpPr/>
          <p:nvPr/>
        </p:nvGrpSpPr>
        <p:grpSpPr>
          <a:xfrm>
            <a:off x="14706600" y="4047066"/>
            <a:ext cx="4445" cy="715645"/>
            <a:chOff x="14706600" y="4047066"/>
            <a:chExt cx="4445" cy="715645"/>
          </a:xfrm>
        </p:grpSpPr>
        <p:sp>
          <p:nvSpPr>
            <p:cNvPr id="40" name="object 40"/>
            <p:cNvSpPr/>
            <p:nvPr/>
          </p:nvSpPr>
          <p:spPr>
            <a:xfrm>
              <a:off x="14708716" y="4047066"/>
              <a:ext cx="0" cy="715645"/>
            </a:xfrm>
            <a:custGeom>
              <a:avLst/>
              <a:gdLst/>
              <a:ahLst/>
              <a:cxnLst/>
              <a:rect l="l" t="t" r="r" b="b"/>
              <a:pathLst>
                <a:path h="715645">
                  <a:moveTo>
                    <a:pt x="0" y="7154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4708716" y="4072466"/>
              <a:ext cx="0" cy="664845"/>
            </a:xfrm>
            <a:custGeom>
              <a:avLst/>
              <a:gdLst/>
              <a:ahLst/>
              <a:cxnLst/>
              <a:rect l="l" t="t" r="r" b="b"/>
              <a:pathLst>
                <a:path h="664845">
                  <a:moveTo>
                    <a:pt x="0" y="6646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/>
          <p:cNvSpPr/>
          <p:nvPr/>
        </p:nvSpPr>
        <p:spPr>
          <a:xfrm>
            <a:off x="148738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51659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53056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54580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55977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5750116" y="8949266"/>
            <a:ext cx="0" cy="791845"/>
          </a:xfrm>
          <a:custGeom>
            <a:avLst/>
            <a:gdLst/>
            <a:ahLst/>
            <a:cxnLst/>
            <a:rect l="l" t="t" r="r" b="b"/>
            <a:pathLst>
              <a:path h="791845">
                <a:moveTo>
                  <a:pt x="0" y="7916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58898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6169216" y="8860366"/>
            <a:ext cx="0" cy="753745"/>
          </a:xfrm>
          <a:custGeom>
            <a:avLst/>
            <a:gdLst/>
            <a:ahLst/>
            <a:cxnLst/>
            <a:rect l="l" t="t" r="r" b="b"/>
            <a:pathLst>
              <a:path h="753745">
                <a:moveTo>
                  <a:pt x="0" y="753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6321616" y="8860366"/>
            <a:ext cx="0" cy="880744"/>
          </a:xfrm>
          <a:custGeom>
            <a:avLst/>
            <a:gdLst/>
            <a:ahLst/>
            <a:cxnLst/>
            <a:rect l="l" t="t" r="r" b="b"/>
            <a:pathLst>
              <a:path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6321616" y="872067"/>
            <a:ext cx="0" cy="4703445"/>
          </a:xfrm>
          <a:custGeom>
            <a:avLst/>
            <a:gdLst/>
            <a:ahLst/>
            <a:cxnLst/>
            <a:rect l="l" t="t" r="r" b="b"/>
            <a:pathLst>
              <a:path h="4703445">
                <a:moveTo>
                  <a:pt x="0" y="4703233"/>
                </a:moveTo>
                <a:lnTo>
                  <a:pt x="0" y="0"/>
                </a:lnTo>
              </a:path>
            </a:pathLst>
          </a:custGeom>
          <a:ln w="4233">
            <a:solidFill>
              <a:srgbClr val="6B70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2" name="object 52"/>
          <p:cNvGrpSpPr/>
          <p:nvPr/>
        </p:nvGrpSpPr>
        <p:grpSpPr>
          <a:xfrm>
            <a:off x="12700" y="5634566"/>
            <a:ext cx="17462500" cy="3192145"/>
            <a:chOff x="12700" y="5634566"/>
            <a:chExt cx="17462500" cy="3192145"/>
          </a:xfrm>
        </p:grpSpPr>
        <p:sp>
          <p:nvSpPr>
            <p:cNvPr id="53" name="object 53"/>
            <p:cNvSpPr/>
            <p:nvPr/>
          </p:nvSpPr>
          <p:spPr>
            <a:xfrm>
              <a:off x="16321616" y="5634566"/>
              <a:ext cx="0" cy="3166745"/>
            </a:xfrm>
            <a:custGeom>
              <a:avLst/>
              <a:gdLst/>
              <a:ahLst/>
              <a:cxnLst/>
              <a:rect l="l" t="t" r="r" b="b"/>
              <a:pathLst>
                <a:path h="3166745">
                  <a:moveTo>
                    <a:pt x="0" y="3166533"/>
                  </a:moveTo>
                  <a:lnTo>
                    <a:pt x="0" y="0"/>
                  </a:lnTo>
                </a:path>
              </a:pathLst>
            </a:custGeom>
            <a:ln w="4233">
              <a:solidFill>
                <a:srgbClr val="6B70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12700" y="8822266"/>
              <a:ext cx="17462500" cy="4445"/>
            </a:xfrm>
            <a:custGeom>
              <a:avLst/>
              <a:gdLst/>
              <a:ahLst/>
              <a:cxnLst/>
              <a:rect l="l" t="t" r="r" b="b"/>
              <a:pathLst>
                <a:path w="17462500" h="4445">
                  <a:moveTo>
                    <a:pt x="17462500" y="4233"/>
                  </a:moveTo>
                  <a:lnTo>
                    <a:pt x="0" y="4233"/>
                  </a:lnTo>
                  <a:lnTo>
                    <a:pt x="0" y="0"/>
                  </a:lnTo>
                  <a:lnTo>
                    <a:pt x="17462500" y="0"/>
                  </a:lnTo>
                  <a:lnTo>
                    <a:pt x="17462500" y="4233"/>
                  </a:lnTo>
                  <a:close/>
                </a:path>
              </a:pathLst>
            </a:custGeom>
            <a:solidFill>
              <a:srgbClr val="6B706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5" name="object 55"/>
          <p:cNvSpPr/>
          <p:nvPr/>
        </p:nvSpPr>
        <p:spPr>
          <a:xfrm>
            <a:off x="12700" y="833966"/>
            <a:ext cx="17462500" cy="4445"/>
          </a:xfrm>
          <a:custGeom>
            <a:avLst/>
            <a:gdLst/>
            <a:ahLst/>
            <a:cxnLst/>
            <a:rect l="l" t="t" r="r" b="b"/>
            <a:pathLst>
              <a:path w="17462500" h="4444">
                <a:moveTo>
                  <a:pt x="17462500" y="4233"/>
                </a:moveTo>
                <a:lnTo>
                  <a:pt x="0" y="4233"/>
                </a:lnTo>
                <a:lnTo>
                  <a:pt x="0" y="0"/>
                </a:lnTo>
                <a:lnTo>
                  <a:pt x="17462500" y="0"/>
                </a:lnTo>
                <a:lnTo>
                  <a:pt x="17462500" y="4233"/>
                </a:lnTo>
                <a:close/>
              </a:path>
            </a:pathLst>
          </a:custGeom>
          <a:solidFill>
            <a:srgbClr val="6B70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2700" y="78083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2700" y="76686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2700" y="75162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2700" y="73765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2700" y="70844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12700" y="67923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2700" y="65002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12700" y="62081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2700" y="6068483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>
                <a:moveTo>
                  <a:pt x="0" y="0"/>
                </a:moveTo>
                <a:lnTo>
                  <a:pt x="537633" y="0"/>
                </a:lnTo>
              </a:path>
            </a:pathLst>
          </a:custGeom>
          <a:ln w="4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168400" y="5598583"/>
            <a:ext cx="3255645" cy="0"/>
          </a:xfrm>
          <a:custGeom>
            <a:avLst/>
            <a:gdLst/>
            <a:ahLst/>
            <a:cxnLst/>
            <a:rect l="l" t="t" r="r" b="b"/>
            <a:pathLst>
              <a:path w="3255645">
                <a:moveTo>
                  <a:pt x="0" y="0"/>
                </a:moveTo>
                <a:lnTo>
                  <a:pt x="3255433" y="0"/>
                </a:lnTo>
              </a:path>
            </a:pathLst>
          </a:custGeom>
          <a:ln w="296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5130800" y="5598583"/>
            <a:ext cx="3255645" cy="0"/>
          </a:xfrm>
          <a:custGeom>
            <a:avLst/>
            <a:gdLst/>
            <a:ahLst/>
            <a:cxnLst/>
            <a:rect l="l" t="t" r="r" b="b"/>
            <a:pathLst>
              <a:path w="3255645">
                <a:moveTo>
                  <a:pt x="0" y="0"/>
                </a:moveTo>
                <a:lnTo>
                  <a:pt x="3255433" y="0"/>
                </a:lnTo>
              </a:path>
            </a:pathLst>
          </a:custGeom>
          <a:ln w="296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9105900" y="5598583"/>
            <a:ext cx="3255645" cy="0"/>
          </a:xfrm>
          <a:custGeom>
            <a:avLst/>
            <a:gdLst/>
            <a:ahLst/>
            <a:cxnLst/>
            <a:rect l="l" t="t" r="r" b="b"/>
            <a:pathLst>
              <a:path w="3255645">
                <a:moveTo>
                  <a:pt x="0" y="0"/>
                </a:moveTo>
                <a:lnTo>
                  <a:pt x="3255433" y="0"/>
                </a:lnTo>
              </a:path>
            </a:pathLst>
          </a:custGeom>
          <a:ln w="296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3068300" y="5598583"/>
            <a:ext cx="3255645" cy="0"/>
          </a:xfrm>
          <a:custGeom>
            <a:avLst/>
            <a:gdLst/>
            <a:ahLst/>
            <a:cxnLst/>
            <a:rect l="l" t="t" r="r" b="b"/>
            <a:pathLst>
              <a:path w="3255644">
                <a:moveTo>
                  <a:pt x="0" y="0"/>
                </a:moveTo>
                <a:lnTo>
                  <a:pt x="3255433" y="0"/>
                </a:lnTo>
              </a:path>
            </a:pathLst>
          </a:custGeom>
          <a:ln w="296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 txBox="1">
            <a:spLocks noGrp="1"/>
          </p:cNvSpPr>
          <p:nvPr>
            <p:ph type="title"/>
          </p:nvPr>
        </p:nvSpPr>
        <p:spPr>
          <a:xfrm>
            <a:off x="1073229" y="379881"/>
            <a:ext cx="14102715" cy="2200910"/>
          </a:xfrm>
          <a:prstGeom prst="rect">
            <a:avLst/>
          </a:prstGeom>
        </p:spPr>
        <p:txBody>
          <a:bodyPr vert="horz" wrap="square" lIns="0" tIns="49593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5"/>
              </a:spcBef>
              <a:tabLst>
                <a:tab pos="5022850" algn="l"/>
              </a:tabLst>
            </a:pPr>
            <a:r>
              <a:rPr sz="6950" spc="-10" dirty="0">
                <a:solidFill>
                  <a:srgbClr val="1A1A1A"/>
                </a:solidFill>
                <a:latin typeface="Arial MT"/>
                <a:cs typeface="Arial MT"/>
              </a:rPr>
              <a:t>Enablers</a:t>
            </a:r>
            <a:r>
              <a:rPr sz="6950" dirty="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sz="6950" spc="-35" dirty="0">
                <a:solidFill>
                  <a:srgbClr val="1D1D1D"/>
                </a:solidFill>
                <a:latin typeface="Arial MT"/>
                <a:cs typeface="Arial MT"/>
              </a:rPr>
              <a:t>Q4</a:t>
            </a:r>
            <a:r>
              <a:rPr sz="6950" spc="-445" dirty="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sz="6950" spc="-10" dirty="0">
                <a:solidFill>
                  <a:srgbClr val="1A1A1A"/>
                </a:solidFill>
                <a:latin typeface="Arial MT"/>
                <a:cs typeface="Arial MT"/>
              </a:rPr>
              <a:t>Success</a:t>
            </a:r>
            <a:endParaRPr sz="6950">
              <a:latin typeface="Arial MT"/>
              <a:cs typeface="Arial MT"/>
            </a:endParaRPr>
          </a:p>
          <a:p>
            <a:pPr marL="35560">
              <a:lnSpc>
                <a:spcPct val="100000"/>
              </a:lnSpc>
              <a:spcBef>
                <a:spcPts val="1560"/>
              </a:spcBef>
              <a:tabLst>
                <a:tab pos="12007215" algn="l"/>
              </a:tabLst>
            </a:pPr>
            <a:r>
              <a:rPr sz="2850" spc="-25" dirty="0">
                <a:solidFill>
                  <a:srgbClr val="313131"/>
                </a:solidFill>
                <a:latin typeface="Arial MT"/>
                <a:cs typeface="Arial MT"/>
              </a:rPr>
              <a:t>To</a:t>
            </a:r>
            <a:r>
              <a:rPr sz="2850" spc="135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2F2F2F"/>
                </a:solidFill>
                <a:latin typeface="Arial MT"/>
                <a:cs typeface="Arial MT"/>
              </a:rPr>
              <a:t>achieve</a:t>
            </a:r>
            <a:r>
              <a:rPr sz="2850" spc="26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383838"/>
                </a:solidFill>
                <a:latin typeface="Arial MT"/>
                <a:cs typeface="Arial MT"/>
              </a:rPr>
              <a:t>our</a:t>
            </a:r>
            <a:r>
              <a:rPr sz="2850" spc="9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313131"/>
                </a:solidFill>
                <a:latin typeface="Arial MT"/>
                <a:cs typeface="Arial MT"/>
              </a:rPr>
              <a:t>ambitious</a:t>
            </a:r>
            <a:r>
              <a:rPr sz="2850" spc="220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313131"/>
                </a:solidFill>
                <a:latin typeface="Arial MT"/>
                <a:cs typeface="Arial MT"/>
              </a:rPr>
              <a:t>Q4</a:t>
            </a:r>
            <a:r>
              <a:rPr sz="2850" spc="10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2F2F2F"/>
                </a:solidFill>
                <a:latin typeface="Arial MT"/>
                <a:cs typeface="Arial MT"/>
              </a:rPr>
              <a:t>goals,</a:t>
            </a:r>
            <a:r>
              <a:rPr sz="2850" spc="17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2D2D2D"/>
                </a:solidFill>
                <a:latin typeface="Arial MT"/>
                <a:cs typeface="Arial MT"/>
              </a:rPr>
              <a:t>we</a:t>
            </a:r>
            <a:r>
              <a:rPr sz="2850" spc="60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2B2B2B"/>
                </a:solidFill>
                <a:latin typeface="Arial MT"/>
                <a:cs typeface="Arial MT"/>
              </a:rPr>
              <a:t>require</a:t>
            </a:r>
            <a:r>
              <a:rPr sz="2850" spc="155" dirty="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2D2D2D"/>
                </a:solidFill>
                <a:latin typeface="Arial MT"/>
                <a:cs typeface="Arial MT"/>
              </a:rPr>
              <a:t>the</a:t>
            </a:r>
            <a:r>
              <a:rPr sz="2850" spc="85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rgbClr val="2F2F2F"/>
                </a:solidFill>
                <a:latin typeface="Arial MT"/>
                <a:cs typeface="Arial MT"/>
              </a:rPr>
              <a:t>following</a:t>
            </a:r>
            <a:r>
              <a:rPr sz="2850" spc="9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2850" spc="-10" dirty="0">
                <a:solidFill>
                  <a:srgbClr val="2D2D2D"/>
                </a:solidFill>
                <a:latin typeface="Arial MT"/>
                <a:cs typeface="Arial MT"/>
              </a:rPr>
              <a:t>partnership</a:t>
            </a:r>
            <a:r>
              <a:rPr sz="2850" dirty="0">
                <a:solidFill>
                  <a:srgbClr val="2D2D2D"/>
                </a:solidFill>
                <a:latin typeface="Arial MT"/>
                <a:cs typeface="Arial MT"/>
              </a:rPr>
              <a:t>	</a:t>
            </a:r>
            <a:r>
              <a:rPr sz="2850" dirty="0">
                <a:solidFill>
                  <a:srgbClr val="363636"/>
                </a:solidFill>
                <a:latin typeface="Arial MT"/>
                <a:cs typeface="Arial MT"/>
              </a:rPr>
              <a:t>and</a:t>
            </a:r>
            <a:r>
              <a:rPr sz="2850" spc="10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2850" spc="-10" dirty="0">
                <a:solidFill>
                  <a:srgbClr val="333333"/>
                </a:solidFill>
                <a:latin typeface="Arial MT"/>
                <a:cs typeface="Arial MT"/>
              </a:rPr>
              <a:t>support:</a:t>
            </a:r>
            <a:endParaRPr sz="2850">
              <a:latin typeface="Arial MT"/>
              <a:cs typeface="Arial MT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127800" y="5842352"/>
            <a:ext cx="2999740" cy="2350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0">
              <a:lnSpc>
                <a:spcPts val="3310"/>
              </a:lnSpc>
              <a:spcBef>
                <a:spcPts val="95"/>
              </a:spcBef>
            </a:pPr>
            <a:r>
              <a:rPr sz="2850" spc="-10" dirty="0">
                <a:latin typeface="Arial MT"/>
                <a:cs typeface="Arial MT"/>
              </a:rPr>
              <a:t>Timely</a:t>
            </a:r>
            <a:endParaRPr sz="2850">
              <a:latin typeface="Arial MT"/>
              <a:cs typeface="Arial MT"/>
            </a:endParaRPr>
          </a:p>
          <a:p>
            <a:pPr marL="12700">
              <a:lnSpc>
                <a:spcPts val="3310"/>
              </a:lnSpc>
            </a:pPr>
            <a:r>
              <a:rPr sz="2850" dirty="0">
                <a:latin typeface="Arial MT"/>
                <a:cs typeface="Arial MT"/>
              </a:rPr>
              <a:t>Decision-</a:t>
            </a:r>
            <a:r>
              <a:rPr sz="2850" spc="45" dirty="0">
                <a:latin typeface="Arial MT"/>
                <a:cs typeface="Arial MT"/>
              </a:rPr>
              <a:t>Making</a:t>
            </a:r>
            <a:endParaRPr sz="2850">
              <a:latin typeface="Arial MT"/>
              <a:cs typeface="Arial MT"/>
            </a:endParaRPr>
          </a:p>
          <a:p>
            <a:pPr marL="20955" marR="5080" indent="-635">
              <a:lnSpc>
                <a:spcPct val="97000"/>
              </a:lnSpc>
              <a:spcBef>
                <a:spcPts val="1025"/>
              </a:spcBef>
            </a:pPr>
            <a:r>
              <a:rPr sz="2300" spc="-20" dirty="0">
                <a:latin typeface="Arial MT"/>
                <a:cs typeface="Arial MT"/>
              </a:rPr>
              <a:t>To</a:t>
            </a:r>
            <a:r>
              <a:rPr sz="2300" spc="-12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ensure</a:t>
            </a:r>
            <a:r>
              <a:rPr sz="2300" spc="-5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our</a:t>
            </a:r>
            <a:r>
              <a:rPr sz="2300" spc="-65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new </a:t>
            </a:r>
            <a:r>
              <a:rPr sz="2300" dirty="0">
                <a:latin typeface="Arial MT"/>
                <a:cs typeface="Arial MT"/>
              </a:rPr>
              <a:t>projects</a:t>
            </a:r>
            <a:r>
              <a:rPr sz="2300" spc="135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can</a:t>
            </a:r>
            <a:r>
              <a:rPr sz="2300" spc="-1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launch</a:t>
            </a:r>
            <a:r>
              <a:rPr sz="2300" spc="130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on </a:t>
            </a:r>
            <a:r>
              <a:rPr sz="2300" dirty="0">
                <a:latin typeface="Arial MT"/>
                <a:cs typeface="Arial MT"/>
              </a:rPr>
              <a:t>schedule</a:t>
            </a:r>
            <a:r>
              <a:rPr sz="2300" spc="55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and</a:t>
            </a:r>
            <a:r>
              <a:rPr sz="2300" spc="-9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maintain momentum.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101460" y="5846233"/>
            <a:ext cx="3290570" cy="234632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3365"/>
              </a:lnSpc>
              <a:spcBef>
                <a:spcPts val="115"/>
              </a:spcBef>
            </a:pPr>
            <a:r>
              <a:rPr sz="2900" dirty="0">
                <a:latin typeface="Arial MT"/>
                <a:cs typeface="Arial MT"/>
              </a:rPr>
              <a:t>Strategic</a:t>
            </a:r>
            <a:r>
              <a:rPr sz="2900" spc="80" dirty="0">
                <a:latin typeface="Arial MT"/>
                <a:cs typeface="Arial MT"/>
              </a:rPr>
              <a:t> </a:t>
            </a:r>
            <a:r>
              <a:rPr sz="2900" spc="-10" dirty="0">
                <a:latin typeface="Arial MT"/>
                <a:cs typeface="Arial MT"/>
              </a:rPr>
              <a:t>Resource</a:t>
            </a:r>
            <a:endParaRPr sz="2900">
              <a:latin typeface="Arial MT"/>
              <a:cs typeface="Arial MT"/>
            </a:endParaRPr>
          </a:p>
          <a:p>
            <a:pPr marL="29845">
              <a:lnSpc>
                <a:spcPts val="3185"/>
              </a:lnSpc>
            </a:pPr>
            <a:r>
              <a:rPr sz="2750" spc="65" dirty="0">
                <a:latin typeface="Arial MT"/>
                <a:cs typeface="Arial MT"/>
              </a:rPr>
              <a:t>Alignment</a:t>
            </a:r>
            <a:endParaRPr sz="2750">
              <a:latin typeface="Arial MT"/>
              <a:cs typeface="Arial MT"/>
            </a:endParaRPr>
          </a:p>
          <a:p>
            <a:pPr marL="22225" marR="5080" indent="-635">
              <a:lnSpc>
                <a:spcPct val="97000"/>
              </a:lnSpc>
              <a:spcBef>
                <a:spcPts val="1045"/>
              </a:spcBef>
            </a:pPr>
            <a:r>
              <a:rPr sz="2300" spc="-10" dirty="0">
                <a:latin typeface="Arial MT"/>
                <a:cs typeface="Arial MT"/>
              </a:rPr>
              <a:t>To</a:t>
            </a:r>
            <a:r>
              <a:rPr sz="2300" spc="3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support</a:t>
            </a:r>
            <a:r>
              <a:rPr sz="2300" spc="10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the</a:t>
            </a:r>
            <a:r>
              <a:rPr sz="2300" spc="25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scaling</a:t>
            </a:r>
            <a:r>
              <a:rPr sz="2300" spc="170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of </a:t>
            </a:r>
            <a:r>
              <a:rPr sz="2300" dirty="0">
                <a:latin typeface="Arial MT"/>
                <a:cs typeface="Arial MT"/>
              </a:rPr>
              <a:t>successful</a:t>
            </a:r>
            <a:r>
              <a:rPr sz="2300" spc="12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Q3</a:t>
            </a:r>
            <a:r>
              <a:rPr sz="2300" spc="-125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initiatives </a:t>
            </a:r>
            <a:r>
              <a:rPr sz="2300" dirty="0">
                <a:latin typeface="Arial MT"/>
                <a:cs typeface="Arial MT"/>
              </a:rPr>
              <a:t>without</a:t>
            </a:r>
            <a:r>
              <a:rPr sz="2300" spc="29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impacting</a:t>
            </a:r>
            <a:r>
              <a:rPr sz="2300" spc="350" dirty="0">
                <a:latin typeface="Arial MT"/>
                <a:cs typeface="Arial MT"/>
              </a:rPr>
              <a:t> </a:t>
            </a:r>
            <a:r>
              <a:rPr sz="2300" spc="-20" dirty="0">
                <a:latin typeface="Arial MT"/>
                <a:cs typeface="Arial MT"/>
              </a:rPr>
              <a:t>core </a:t>
            </a:r>
            <a:r>
              <a:rPr sz="2300" dirty="0">
                <a:latin typeface="Arial MT"/>
                <a:cs typeface="Arial MT"/>
              </a:rPr>
              <a:t>impacting</a:t>
            </a:r>
            <a:r>
              <a:rPr sz="2300" spc="185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core</a:t>
            </a:r>
            <a:r>
              <a:rPr sz="2300" spc="145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delivery.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077474" y="5822244"/>
            <a:ext cx="3244215" cy="237045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 marR="5080" indent="8890">
              <a:lnSpc>
                <a:spcPts val="3150"/>
              </a:lnSpc>
              <a:spcBef>
                <a:spcPts val="635"/>
              </a:spcBef>
            </a:pPr>
            <a:r>
              <a:rPr sz="3050" spc="-10" dirty="0">
                <a:latin typeface="Arial MT"/>
                <a:cs typeface="Arial MT"/>
              </a:rPr>
              <a:t>Continued </a:t>
            </a:r>
            <a:r>
              <a:rPr sz="3050" spc="-80" dirty="0">
                <a:latin typeface="Arial MT"/>
                <a:cs typeface="Arial MT"/>
              </a:rPr>
              <a:t>Leadership</a:t>
            </a:r>
            <a:r>
              <a:rPr sz="3050" spc="-125" dirty="0">
                <a:latin typeface="Arial MT"/>
                <a:cs typeface="Arial MT"/>
              </a:rPr>
              <a:t> </a:t>
            </a:r>
            <a:r>
              <a:rPr sz="3050" spc="-70" dirty="0">
                <a:latin typeface="Arial MT"/>
                <a:cs typeface="Arial MT"/>
              </a:rPr>
              <a:t>Support</a:t>
            </a:r>
            <a:endParaRPr sz="3050">
              <a:latin typeface="Arial MT"/>
              <a:cs typeface="Arial MT"/>
            </a:endParaRPr>
          </a:p>
          <a:p>
            <a:pPr marL="29845" marR="243840" indent="3810">
              <a:lnSpc>
                <a:spcPct val="97000"/>
              </a:lnSpc>
              <a:spcBef>
                <a:spcPts val="965"/>
              </a:spcBef>
            </a:pPr>
            <a:r>
              <a:rPr sz="2300" spc="-90" dirty="0">
                <a:latin typeface="Arial MT"/>
                <a:cs typeface="Arial MT"/>
              </a:rPr>
              <a:t>To</a:t>
            </a:r>
            <a:r>
              <a:rPr sz="2300" spc="-1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help</a:t>
            </a:r>
            <a:r>
              <a:rPr sz="2300" spc="-9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navigate </a:t>
            </a:r>
            <a:r>
              <a:rPr sz="2300" dirty="0">
                <a:latin typeface="Arial MT"/>
                <a:cs typeface="Arial MT"/>
              </a:rPr>
              <a:t>external</a:t>
            </a:r>
            <a:r>
              <a:rPr sz="2300" spc="-5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dependencies </a:t>
            </a:r>
            <a:r>
              <a:rPr sz="2300" dirty="0">
                <a:latin typeface="Arial MT"/>
                <a:cs typeface="Arial MT"/>
              </a:rPr>
              <a:t>and</a:t>
            </a:r>
            <a:r>
              <a:rPr sz="2300" spc="-3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unblock</a:t>
            </a:r>
            <a:r>
              <a:rPr sz="2300" spc="9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cross- </a:t>
            </a:r>
            <a:r>
              <a:rPr sz="2300" dirty="0">
                <a:latin typeface="Arial MT"/>
                <a:cs typeface="Arial MT"/>
              </a:rPr>
              <a:t>departmental</a:t>
            </a:r>
            <a:r>
              <a:rPr sz="2300" spc="32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hurdles.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3112470" y="5822244"/>
            <a:ext cx="3131185" cy="2713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455"/>
              </a:lnSpc>
              <a:spcBef>
                <a:spcPts val="105"/>
              </a:spcBef>
            </a:pPr>
            <a:r>
              <a:rPr sz="3050" spc="-110" dirty="0">
                <a:latin typeface="Arial MT"/>
                <a:cs typeface="Arial MT"/>
              </a:rPr>
              <a:t>Clear</a:t>
            </a:r>
            <a:r>
              <a:rPr sz="3050" spc="-125" dirty="0">
                <a:latin typeface="Arial MT"/>
                <a:cs typeface="Arial MT"/>
              </a:rPr>
              <a:t> </a:t>
            </a:r>
            <a:r>
              <a:rPr sz="3050" spc="-10" dirty="0">
                <a:latin typeface="Arial MT"/>
                <a:cs typeface="Arial MT"/>
              </a:rPr>
              <a:t>Priority</a:t>
            </a:r>
            <a:r>
              <a:rPr sz="3050" spc="-110" dirty="0">
                <a:latin typeface="Arial MT"/>
                <a:cs typeface="Arial MT"/>
              </a:rPr>
              <a:t> </a:t>
            </a:r>
            <a:r>
              <a:rPr sz="3050" spc="-25" dirty="0">
                <a:latin typeface="Arial MT"/>
                <a:cs typeface="Arial MT"/>
              </a:rPr>
              <a:t>and</a:t>
            </a:r>
            <a:endParaRPr sz="3050">
              <a:latin typeface="Arial MT"/>
              <a:cs typeface="Arial MT"/>
            </a:endParaRPr>
          </a:p>
          <a:p>
            <a:pPr marL="14605">
              <a:lnSpc>
                <a:spcPts val="3335"/>
              </a:lnSpc>
            </a:pPr>
            <a:r>
              <a:rPr sz="2950" spc="-60" dirty="0">
                <a:latin typeface="Arial MT"/>
                <a:cs typeface="Arial MT"/>
              </a:rPr>
              <a:t>Scope</a:t>
            </a:r>
            <a:r>
              <a:rPr sz="2950" spc="-220" dirty="0">
                <a:latin typeface="Arial MT"/>
                <a:cs typeface="Arial MT"/>
              </a:rPr>
              <a:t> </a:t>
            </a:r>
            <a:r>
              <a:rPr sz="2950" spc="-10" dirty="0">
                <a:latin typeface="Arial MT"/>
                <a:cs typeface="Arial MT"/>
              </a:rPr>
              <a:t>Definition</a:t>
            </a:r>
            <a:endParaRPr sz="2950">
              <a:latin typeface="Arial MT"/>
              <a:cs typeface="Arial MT"/>
            </a:endParaRPr>
          </a:p>
          <a:p>
            <a:pPr marL="20955" marR="5080" indent="3175">
              <a:lnSpc>
                <a:spcPct val="97000"/>
              </a:lnSpc>
              <a:spcBef>
                <a:spcPts val="995"/>
              </a:spcBef>
            </a:pPr>
            <a:r>
              <a:rPr sz="2300" spc="-90" dirty="0">
                <a:latin typeface="Arial MT"/>
                <a:cs typeface="Arial MT"/>
              </a:rPr>
              <a:t>To</a:t>
            </a:r>
            <a:r>
              <a:rPr sz="2300" spc="-5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prevent</a:t>
            </a:r>
            <a:r>
              <a:rPr sz="2300" spc="19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scope</a:t>
            </a:r>
            <a:r>
              <a:rPr sz="2300" spc="4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creep </a:t>
            </a:r>
            <a:r>
              <a:rPr sz="2300" dirty="0">
                <a:latin typeface="Arial MT"/>
                <a:cs typeface="Arial MT"/>
              </a:rPr>
              <a:t>and</a:t>
            </a:r>
            <a:r>
              <a:rPr sz="2300" spc="5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ensure</a:t>
            </a:r>
            <a:r>
              <a:rPr sz="2300" spc="9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the</a:t>
            </a:r>
            <a:r>
              <a:rPr sz="2300" spc="-75" dirty="0">
                <a:latin typeface="Arial MT"/>
                <a:cs typeface="Arial MT"/>
              </a:rPr>
              <a:t> </a:t>
            </a:r>
            <a:r>
              <a:rPr sz="2300" spc="-20" dirty="0">
                <a:latin typeface="Arial MT"/>
                <a:cs typeface="Arial MT"/>
              </a:rPr>
              <a:t>team </a:t>
            </a:r>
            <a:r>
              <a:rPr sz="2300" dirty="0">
                <a:latin typeface="Arial MT"/>
                <a:cs typeface="Arial MT"/>
              </a:rPr>
              <a:t>remains</a:t>
            </a:r>
            <a:r>
              <a:rPr sz="2300" spc="6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focused</a:t>
            </a:r>
            <a:r>
              <a:rPr sz="2300" spc="65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on </a:t>
            </a:r>
            <a:r>
              <a:rPr sz="2300" dirty="0">
                <a:latin typeface="Arial MT"/>
                <a:cs typeface="Arial MT"/>
              </a:rPr>
              <a:t>delivering</a:t>
            </a:r>
            <a:r>
              <a:rPr sz="2300" spc="135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maximum </a:t>
            </a:r>
            <a:r>
              <a:rPr sz="2300" dirty="0">
                <a:latin typeface="Arial MT"/>
                <a:cs typeface="Arial MT"/>
              </a:rPr>
              <a:t>business</a:t>
            </a:r>
            <a:r>
              <a:rPr sz="2300" spc="-85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impact.</a:t>
            </a:r>
            <a:endParaRPr sz="2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334000" y="1295400"/>
            <a:ext cx="469900" cy="4953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143000" y="7219950"/>
            <a:ext cx="15201900" cy="0"/>
          </a:xfrm>
          <a:custGeom>
            <a:avLst/>
            <a:gdLst/>
            <a:ahLst/>
            <a:cxnLst/>
            <a:rect l="l" t="t" r="r" b="b"/>
            <a:pathLst>
              <a:path w="15201900">
                <a:moveTo>
                  <a:pt x="0" y="0"/>
                </a:moveTo>
                <a:lnTo>
                  <a:pt x="15201900" y="0"/>
                </a:lnTo>
              </a:path>
            </a:pathLst>
          </a:custGeom>
          <a:ln w="38100">
            <a:solidFill>
              <a:srgbClr val="7B7B7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3600" y="8877300"/>
            <a:ext cx="12700" cy="838200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181100" y="2717800"/>
            <a:ext cx="850900" cy="647700"/>
            <a:chOff x="1181100" y="2717800"/>
            <a:chExt cx="850900" cy="64770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1100" y="2717800"/>
              <a:ext cx="850900" cy="38735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93800" y="3105150"/>
              <a:ext cx="520700" cy="26035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84643" y="764822"/>
            <a:ext cx="9733280" cy="1210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880610" algn="l"/>
              </a:tabLst>
            </a:pPr>
            <a:r>
              <a:rPr sz="7750" spc="-265" dirty="0">
                <a:solidFill>
                  <a:srgbClr val="0F0F0F"/>
                </a:solidFill>
              </a:rPr>
              <a:t>Poised</a:t>
            </a:r>
            <a:r>
              <a:rPr sz="7750" spc="90" dirty="0">
                <a:solidFill>
                  <a:srgbClr val="0F0F0F"/>
                </a:solidFill>
              </a:rPr>
              <a:t> </a:t>
            </a:r>
            <a:r>
              <a:rPr sz="7750" spc="-25" dirty="0">
                <a:solidFill>
                  <a:srgbClr val="131313"/>
                </a:solidFill>
              </a:rPr>
              <a:t>for</a:t>
            </a:r>
            <a:r>
              <a:rPr sz="7750" dirty="0">
                <a:solidFill>
                  <a:srgbClr val="131313"/>
                </a:solidFill>
              </a:rPr>
              <a:t>	</a:t>
            </a:r>
            <a:r>
              <a:rPr sz="7750" spc="-155" dirty="0">
                <a:solidFill>
                  <a:srgbClr val="111111"/>
                </a:solidFill>
              </a:rPr>
              <a:t>Stronger</a:t>
            </a:r>
            <a:r>
              <a:rPr sz="7750" spc="-250" dirty="0">
                <a:solidFill>
                  <a:srgbClr val="111111"/>
                </a:solidFill>
              </a:rPr>
              <a:t> </a:t>
            </a:r>
            <a:r>
              <a:rPr sz="7750" spc="90" dirty="0">
                <a:solidFill>
                  <a:srgbClr val="1C1C1C"/>
                </a:solidFill>
              </a:rPr>
              <a:t>94</a:t>
            </a:r>
            <a:endParaRPr sz="7750"/>
          </a:p>
        </p:txBody>
      </p:sp>
      <p:sp>
        <p:nvSpPr>
          <p:cNvPr id="9" name="object 9"/>
          <p:cNvSpPr txBox="1"/>
          <p:nvPr/>
        </p:nvSpPr>
        <p:spPr>
          <a:xfrm>
            <a:off x="1141022" y="2501547"/>
            <a:ext cx="14463394" cy="258064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309370" marR="5080" indent="-5715">
              <a:lnSpc>
                <a:spcPts val="3700"/>
              </a:lnSpc>
              <a:spcBef>
                <a:spcPts val="540"/>
              </a:spcBef>
            </a:pPr>
            <a:r>
              <a:rPr sz="3400" spc="-220" dirty="0">
                <a:latin typeface="Arial MT"/>
                <a:cs typeface="Arial MT"/>
              </a:rPr>
              <a:t>Q3</a:t>
            </a:r>
            <a:r>
              <a:rPr sz="3400" spc="-20" dirty="0">
                <a:latin typeface="Arial MT"/>
                <a:cs typeface="Arial MT"/>
              </a:rPr>
              <a:t> </a:t>
            </a:r>
            <a:r>
              <a:rPr sz="3400" spc="-140" dirty="0">
                <a:latin typeface="Arial MT"/>
                <a:cs typeface="Arial MT"/>
              </a:rPr>
              <a:t>was</a:t>
            </a:r>
            <a:r>
              <a:rPr sz="3400" spc="-95" dirty="0">
                <a:latin typeface="Arial MT"/>
                <a:cs typeface="Arial MT"/>
              </a:rPr>
              <a:t> </a:t>
            </a:r>
            <a:r>
              <a:rPr sz="3400" spc="-305" dirty="0">
                <a:latin typeface="Arial MT"/>
                <a:cs typeface="Arial MT"/>
              </a:rPr>
              <a:t>a</a:t>
            </a:r>
            <a:r>
              <a:rPr sz="3400" spc="-40" dirty="0">
                <a:latin typeface="Arial MT"/>
                <a:cs typeface="Arial MT"/>
              </a:rPr>
              <a:t> </a:t>
            </a:r>
            <a:r>
              <a:rPr sz="3400" spc="-50" dirty="0">
                <a:latin typeface="Arial MT"/>
                <a:cs typeface="Arial MT"/>
              </a:rPr>
              <a:t>productive</a:t>
            </a:r>
            <a:r>
              <a:rPr sz="3400" spc="-175" dirty="0">
                <a:latin typeface="Arial MT"/>
                <a:cs typeface="Arial MT"/>
              </a:rPr>
              <a:t> </a:t>
            </a:r>
            <a:r>
              <a:rPr sz="3400" spc="-100" dirty="0">
                <a:latin typeface="Arial MT"/>
                <a:cs typeface="Arial MT"/>
              </a:rPr>
              <a:t>and</a:t>
            </a:r>
            <a:r>
              <a:rPr sz="3400" spc="-140" dirty="0">
                <a:latin typeface="Arial MT"/>
                <a:cs typeface="Arial MT"/>
              </a:rPr>
              <a:t> </a:t>
            </a:r>
            <a:r>
              <a:rPr sz="3400" spc="-70" dirty="0">
                <a:latin typeface="Arial MT"/>
                <a:cs typeface="Arial MT"/>
              </a:rPr>
              <a:t>learning-driven</a:t>
            </a:r>
            <a:r>
              <a:rPr sz="3400" spc="-165" dirty="0">
                <a:latin typeface="Arial MT"/>
                <a:cs typeface="Arial MT"/>
              </a:rPr>
              <a:t> </a:t>
            </a:r>
            <a:r>
              <a:rPr sz="3400" spc="-40" dirty="0">
                <a:latin typeface="Arial MT"/>
                <a:cs typeface="Arial MT"/>
              </a:rPr>
              <a:t>quarter</a:t>
            </a:r>
            <a:r>
              <a:rPr sz="3400" spc="-185" dirty="0">
                <a:latin typeface="Arial MT"/>
                <a:cs typeface="Arial MT"/>
              </a:rPr>
              <a:t> </a:t>
            </a:r>
            <a:r>
              <a:rPr sz="3400" spc="-80" dirty="0">
                <a:latin typeface="Arial MT"/>
                <a:cs typeface="Arial MT"/>
              </a:rPr>
              <a:t>where</a:t>
            </a:r>
            <a:r>
              <a:rPr sz="3400" spc="-20" dirty="0">
                <a:latin typeface="Arial MT"/>
                <a:cs typeface="Arial MT"/>
              </a:rPr>
              <a:t> </a:t>
            </a:r>
            <a:r>
              <a:rPr sz="3400" spc="-160" dirty="0">
                <a:latin typeface="Arial MT"/>
                <a:cs typeface="Arial MT"/>
              </a:rPr>
              <a:t>we</a:t>
            </a:r>
            <a:r>
              <a:rPr sz="3400" spc="-105" dirty="0">
                <a:latin typeface="Arial MT"/>
                <a:cs typeface="Arial MT"/>
              </a:rPr>
              <a:t> </a:t>
            </a:r>
            <a:r>
              <a:rPr sz="3400" spc="-70" dirty="0">
                <a:latin typeface="Arial MT"/>
                <a:cs typeface="Arial MT"/>
              </a:rPr>
              <a:t>established</a:t>
            </a:r>
            <a:r>
              <a:rPr sz="3400" spc="20" dirty="0">
                <a:latin typeface="Arial MT"/>
                <a:cs typeface="Arial MT"/>
              </a:rPr>
              <a:t> </a:t>
            </a:r>
            <a:r>
              <a:rPr sz="3400" spc="-355" dirty="0">
                <a:latin typeface="Arial MT"/>
                <a:cs typeface="Arial MT"/>
              </a:rPr>
              <a:t>a </a:t>
            </a:r>
            <a:r>
              <a:rPr sz="3400" spc="-70" dirty="0">
                <a:latin typeface="Arial MT"/>
                <a:cs typeface="Arial MT"/>
              </a:rPr>
              <a:t>strong</a:t>
            </a:r>
            <a:r>
              <a:rPr sz="3400" spc="-170" dirty="0">
                <a:latin typeface="Arial MT"/>
                <a:cs typeface="Arial MT"/>
              </a:rPr>
              <a:t> </a:t>
            </a:r>
            <a:r>
              <a:rPr sz="3400" spc="-145" dirty="0">
                <a:latin typeface="Arial MT"/>
                <a:cs typeface="Arial MT"/>
              </a:rPr>
              <a:t>base</a:t>
            </a:r>
            <a:r>
              <a:rPr sz="3400" spc="-90" dirty="0">
                <a:latin typeface="Arial MT"/>
                <a:cs typeface="Arial MT"/>
              </a:rPr>
              <a:t> </a:t>
            </a:r>
            <a:r>
              <a:rPr sz="3400" dirty="0">
                <a:latin typeface="Arial MT"/>
                <a:cs typeface="Arial MT"/>
              </a:rPr>
              <a:t>for</a:t>
            </a:r>
            <a:r>
              <a:rPr sz="3400" spc="-200" dirty="0">
                <a:latin typeface="Arial MT"/>
                <a:cs typeface="Arial MT"/>
              </a:rPr>
              <a:t> </a:t>
            </a:r>
            <a:r>
              <a:rPr sz="3400" spc="-25" dirty="0">
                <a:latin typeface="Arial MT"/>
                <a:cs typeface="Arial MT"/>
              </a:rPr>
              <a:t>future</a:t>
            </a:r>
            <a:r>
              <a:rPr sz="3400" spc="-95" dirty="0">
                <a:latin typeface="Arial MT"/>
                <a:cs typeface="Arial MT"/>
              </a:rPr>
              <a:t> </a:t>
            </a:r>
            <a:r>
              <a:rPr sz="3400" spc="-10" dirty="0">
                <a:latin typeface="Arial MT"/>
                <a:cs typeface="Arial MT"/>
              </a:rPr>
              <a:t>growth.</a:t>
            </a:r>
            <a:endParaRPr sz="3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3400">
              <a:latin typeface="Arial MT"/>
              <a:cs typeface="Arial MT"/>
            </a:endParaRPr>
          </a:p>
          <a:p>
            <a:pPr marL="12700">
              <a:lnSpc>
                <a:spcPts val="3830"/>
              </a:lnSpc>
              <a:tabLst>
                <a:tab pos="1299845" algn="l"/>
              </a:tabLst>
            </a:pPr>
            <a:r>
              <a:rPr sz="3300" spc="785" dirty="0">
                <a:solidFill>
                  <a:srgbClr val="CFA55B"/>
                </a:solidFill>
                <a:latin typeface="Arial MT"/>
                <a:cs typeface="Arial MT"/>
              </a:rPr>
              <a:t>„„r'</a:t>
            </a:r>
            <a:r>
              <a:rPr sz="3300" dirty="0">
                <a:solidFill>
                  <a:srgbClr val="CFA55B"/>
                </a:solidFill>
                <a:latin typeface="Arial MT"/>
                <a:cs typeface="Arial MT"/>
              </a:rPr>
              <a:t>	</a:t>
            </a:r>
            <a:r>
              <a:rPr sz="3300" spc="-70" dirty="0">
                <a:latin typeface="Arial MT"/>
                <a:cs typeface="Arial MT"/>
              </a:rPr>
              <a:t>The</a:t>
            </a:r>
            <a:r>
              <a:rPr sz="3300" spc="-160" dirty="0">
                <a:latin typeface="Arial MT"/>
                <a:cs typeface="Arial MT"/>
              </a:rPr>
              <a:t> </a:t>
            </a:r>
            <a:r>
              <a:rPr sz="3300" spc="-20" dirty="0">
                <a:latin typeface="Arial MT"/>
                <a:cs typeface="Arial MT"/>
              </a:rPr>
              <a:t>team</a:t>
            </a:r>
            <a:r>
              <a:rPr sz="3300" spc="-210" dirty="0">
                <a:latin typeface="Arial MT"/>
                <a:cs typeface="Arial MT"/>
              </a:rPr>
              <a:t> </a:t>
            </a:r>
            <a:r>
              <a:rPr sz="3300" spc="-40" dirty="0">
                <a:latin typeface="Arial MT"/>
                <a:cs typeface="Arial MT"/>
              </a:rPr>
              <a:t>demonstrated</a:t>
            </a:r>
            <a:r>
              <a:rPr sz="3300" spc="15" dirty="0">
                <a:latin typeface="Arial MT"/>
                <a:cs typeface="Arial MT"/>
              </a:rPr>
              <a:t> </a:t>
            </a:r>
            <a:r>
              <a:rPr sz="3300" spc="-40" dirty="0">
                <a:latin typeface="Arial MT"/>
                <a:cs typeface="Arial MT"/>
              </a:rPr>
              <a:t>commitment</a:t>
            </a:r>
            <a:r>
              <a:rPr sz="3300" spc="50" dirty="0">
                <a:latin typeface="Arial MT"/>
                <a:cs typeface="Arial MT"/>
              </a:rPr>
              <a:t> </a:t>
            </a:r>
            <a:r>
              <a:rPr sz="3300" spc="-35" dirty="0">
                <a:latin typeface="Arial MT"/>
                <a:cs typeface="Arial MT"/>
              </a:rPr>
              <a:t>and</a:t>
            </a:r>
            <a:r>
              <a:rPr sz="3300" spc="-195" dirty="0">
                <a:latin typeface="Arial MT"/>
                <a:cs typeface="Arial MT"/>
              </a:rPr>
              <a:t> </a:t>
            </a:r>
            <a:r>
              <a:rPr sz="3300" spc="-20" dirty="0">
                <a:latin typeface="Arial MT"/>
                <a:cs typeface="Arial MT"/>
              </a:rPr>
              <a:t>adaptability,</a:t>
            </a:r>
            <a:r>
              <a:rPr sz="3300" spc="-30" dirty="0">
                <a:latin typeface="Arial MT"/>
                <a:cs typeface="Arial MT"/>
              </a:rPr>
              <a:t> </a:t>
            </a:r>
            <a:r>
              <a:rPr sz="3300" spc="-10" dirty="0">
                <a:latin typeface="Arial MT"/>
                <a:cs typeface="Arial MT"/>
              </a:rPr>
              <a:t>successfully</a:t>
            </a:r>
            <a:endParaRPr sz="3300">
              <a:latin typeface="Arial MT"/>
              <a:cs typeface="Arial MT"/>
            </a:endParaRPr>
          </a:p>
          <a:p>
            <a:pPr marL="28575">
              <a:lnSpc>
                <a:spcPts val="3830"/>
              </a:lnSpc>
              <a:tabLst>
                <a:tab pos="1295400" algn="l"/>
              </a:tabLst>
            </a:pPr>
            <a:r>
              <a:rPr sz="3300" spc="-25" dirty="0">
                <a:solidFill>
                  <a:srgbClr val="CFA356"/>
                </a:solidFill>
                <a:latin typeface="Arial MT"/>
                <a:cs typeface="Arial MT"/>
              </a:rPr>
              <a:t>^d“</a:t>
            </a:r>
            <a:r>
              <a:rPr sz="3300" dirty="0">
                <a:solidFill>
                  <a:srgbClr val="CFA356"/>
                </a:solidFill>
                <a:latin typeface="Arial MT"/>
                <a:cs typeface="Arial MT"/>
              </a:rPr>
              <a:t>	</a:t>
            </a:r>
            <a:r>
              <a:rPr sz="3300" spc="-30" dirty="0">
                <a:latin typeface="Arial MT"/>
                <a:cs typeface="Arial MT"/>
              </a:rPr>
              <a:t>delivering</a:t>
            </a:r>
            <a:r>
              <a:rPr sz="3300" spc="-195" dirty="0">
                <a:latin typeface="Arial MT"/>
                <a:cs typeface="Arial MT"/>
              </a:rPr>
              <a:t> </a:t>
            </a:r>
            <a:r>
              <a:rPr sz="3300" spc="-20" dirty="0">
                <a:latin typeface="Arial MT"/>
                <a:cs typeface="Arial MT"/>
              </a:rPr>
              <a:t>on</a:t>
            </a:r>
            <a:r>
              <a:rPr sz="3300" spc="-210" dirty="0">
                <a:latin typeface="Arial MT"/>
                <a:cs typeface="Arial MT"/>
              </a:rPr>
              <a:t> </a:t>
            </a:r>
            <a:r>
              <a:rPr sz="3300" spc="-40" dirty="0">
                <a:latin typeface="Arial MT"/>
                <a:cs typeface="Arial MT"/>
              </a:rPr>
              <a:t>key</a:t>
            </a:r>
            <a:r>
              <a:rPr sz="3300" spc="-170" dirty="0">
                <a:latin typeface="Arial MT"/>
                <a:cs typeface="Arial MT"/>
              </a:rPr>
              <a:t> </a:t>
            </a:r>
            <a:r>
              <a:rPr sz="3300" spc="-10" dirty="0">
                <a:latin typeface="Arial MT"/>
                <a:cs typeface="Arial MT"/>
              </a:rPr>
              <a:t>objectives</a:t>
            </a:r>
            <a:r>
              <a:rPr sz="3300" spc="15" dirty="0">
                <a:latin typeface="Arial MT"/>
                <a:cs typeface="Arial MT"/>
              </a:rPr>
              <a:t> </a:t>
            </a:r>
            <a:r>
              <a:rPr sz="3300" spc="-30" dirty="0">
                <a:latin typeface="Arial MT"/>
                <a:cs typeface="Arial MT"/>
              </a:rPr>
              <a:t>while</a:t>
            </a:r>
            <a:r>
              <a:rPr sz="3300" spc="-200" dirty="0">
                <a:latin typeface="Arial MT"/>
                <a:cs typeface="Arial MT"/>
              </a:rPr>
              <a:t> </a:t>
            </a:r>
            <a:r>
              <a:rPr sz="3300" spc="-35" dirty="0">
                <a:latin typeface="Arial MT"/>
                <a:cs typeface="Arial MT"/>
              </a:rPr>
              <a:t>navigating</a:t>
            </a:r>
            <a:r>
              <a:rPr sz="3300" spc="-80" dirty="0">
                <a:latin typeface="Arial MT"/>
                <a:cs typeface="Arial MT"/>
              </a:rPr>
              <a:t> </a:t>
            </a:r>
            <a:r>
              <a:rPr sz="3300" spc="-10" dirty="0">
                <a:latin typeface="Arial MT"/>
                <a:cs typeface="Arial MT"/>
              </a:rPr>
              <a:t>challenges.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23192" y="5653616"/>
            <a:ext cx="12330430" cy="10033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 indent="9525">
              <a:lnSpc>
                <a:spcPts val="3700"/>
              </a:lnSpc>
              <a:spcBef>
                <a:spcPts val="470"/>
              </a:spcBef>
            </a:pPr>
            <a:r>
              <a:rPr sz="3300" spc="-325" dirty="0">
                <a:latin typeface="Arial MT"/>
                <a:cs typeface="Arial MT"/>
              </a:rPr>
              <a:t>We</a:t>
            </a:r>
            <a:r>
              <a:rPr sz="3300" spc="50" dirty="0">
                <a:latin typeface="Arial MT"/>
                <a:cs typeface="Arial MT"/>
              </a:rPr>
              <a:t> </a:t>
            </a:r>
            <a:r>
              <a:rPr sz="3300" spc="-110" dirty="0">
                <a:latin typeface="Arial MT"/>
                <a:cs typeface="Arial MT"/>
              </a:rPr>
              <a:t>have</a:t>
            </a:r>
            <a:r>
              <a:rPr sz="3300" spc="-120" dirty="0">
                <a:latin typeface="Arial MT"/>
                <a:cs typeface="Arial MT"/>
              </a:rPr>
              <a:t> </a:t>
            </a:r>
            <a:r>
              <a:rPr sz="3300" spc="-260" dirty="0">
                <a:latin typeface="Arial MT"/>
                <a:cs typeface="Arial MT"/>
              </a:rPr>
              <a:t>a</a:t>
            </a:r>
            <a:r>
              <a:rPr sz="3300" spc="30" dirty="0">
                <a:latin typeface="Arial MT"/>
                <a:cs typeface="Arial MT"/>
              </a:rPr>
              <a:t> </a:t>
            </a:r>
            <a:r>
              <a:rPr sz="3300" spc="-65" dirty="0">
                <a:latin typeface="Arial MT"/>
                <a:cs typeface="Arial MT"/>
              </a:rPr>
              <a:t>clear,</a:t>
            </a:r>
            <a:r>
              <a:rPr sz="3300" spc="-160" dirty="0">
                <a:latin typeface="Arial MT"/>
                <a:cs typeface="Arial MT"/>
              </a:rPr>
              <a:t> </a:t>
            </a:r>
            <a:r>
              <a:rPr sz="3300" spc="-10" dirty="0">
                <a:latin typeface="Arial MT"/>
                <a:cs typeface="Arial MT"/>
              </a:rPr>
              <a:t>targeted</a:t>
            </a:r>
            <a:r>
              <a:rPr sz="3300" spc="-50" dirty="0">
                <a:latin typeface="Arial MT"/>
                <a:cs typeface="Arial MT"/>
              </a:rPr>
              <a:t> </a:t>
            </a:r>
            <a:r>
              <a:rPr sz="3300" spc="-70" dirty="0">
                <a:latin typeface="Arial MT"/>
                <a:cs typeface="Arial MT"/>
              </a:rPr>
              <a:t>roadmap</a:t>
            </a:r>
            <a:r>
              <a:rPr sz="3300" spc="-45" dirty="0">
                <a:latin typeface="Arial MT"/>
                <a:cs typeface="Arial MT"/>
              </a:rPr>
              <a:t> </a:t>
            </a:r>
            <a:r>
              <a:rPr sz="3300" dirty="0">
                <a:latin typeface="Arial MT"/>
                <a:cs typeface="Arial MT"/>
              </a:rPr>
              <a:t>for</a:t>
            </a:r>
            <a:r>
              <a:rPr sz="3300" spc="-55" dirty="0">
                <a:latin typeface="Arial MT"/>
                <a:cs typeface="Arial MT"/>
              </a:rPr>
              <a:t> </a:t>
            </a:r>
            <a:r>
              <a:rPr sz="3300" spc="-20" dirty="0">
                <a:latin typeface="Arial MT"/>
                <a:cs typeface="Arial MT"/>
              </a:rPr>
              <a:t>Q4</a:t>
            </a:r>
            <a:r>
              <a:rPr sz="3300" spc="-160" dirty="0">
                <a:latin typeface="Arial MT"/>
                <a:cs typeface="Arial MT"/>
              </a:rPr>
              <a:t> </a:t>
            </a:r>
            <a:r>
              <a:rPr sz="3300" dirty="0">
                <a:latin typeface="Arial MT"/>
                <a:cs typeface="Arial MT"/>
              </a:rPr>
              <a:t>that</a:t>
            </a:r>
            <a:r>
              <a:rPr sz="3300" spc="40" dirty="0">
                <a:latin typeface="Arial MT"/>
                <a:cs typeface="Arial MT"/>
              </a:rPr>
              <a:t> </a:t>
            </a:r>
            <a:r>
              <a:rPr sz="3300" spc="-25" dirty="0">
                <a:latin typeface="Arial MT"/>
                <a:cs typeface="Arial MT"/>
              </a:rPr>
              <a:t>builds</a:t>
            </a:r>
            <a:r>
              <a:rPr sz="3300" spc="-85" dirty="0">
                <a:latin typeface="Arial MT"/>
                <a:cs typeface="Arial MT"/>
              </a:rPr>
              <a:t> </a:t>
            </a:r>
            <a:r>
              <a:rPr sz="3300" dirty="0">
                <a:latin typeface="Arial MT"/>
                <a:cs typeface="Arial MT"/>
              </a:rPr>
              <a:t>directly</a:t>
            </a:r>
            <a:r>
              <a:rPr sz="3300" spc="10" dirty="0">
                <a:latin typeface="Arial MT"/>
                <a:cs typeface="Arial MT"/>
              </a:rPr>
              <a:t> </a:t>
            </a:r>
            <a:r>
              <a:rPr sz="3300" dirty="0">
                <a:latin typeface="Arial MT"/>
                <a:cs typeface="Arial MT"/>
              </a:rPr>
              <a:t>on</a:t>
            </a:r>
            <a:r>
              <a:rPr sz="3300" spc="-90" dirty="0">
                <a:latin typeface="Arial MT"/>
                <a:cs typeface="Arial MT"/>
              </a:rPr>
              <a:t> </a:t>
            </a:r>
            <a:r>
              <a:rPr sz="3300" spc="-25" dirty="0">
                <a:latin typeface="Arial MT"/>
                <a:cs typeface="Arial MT"/>
              </a:rPr>
              <a:t>our </a:t>
            </a:r>
            <a:r>
              <a:rPr sz="3300" spc="-10" dirty="0">
                <a:latin typeface="Arial MT"/>
                <a:cs typeface="Arial MT"/>
              </a:rPr>
              <a:t>momentum.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79241" y="6123516"/>
            <a:ext cx="288290" cy="533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300" spc="-80" dirty="0">
                <a:solidFill>
                  <a:srgbClr val="CCA054"/>
                </a:solidFill>
                <a:latin typeface="Arial MT"/>
                <a:cs typeface="Arial MT"/>
              </a:rPr>
              <a:t>V</a:t>
            </a:r>
            <a:endParaRPr sz="33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10288" y="7442200"/>
            <a:ext cx="13838555" cy="112395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436370" marR="5080" indent="-1424305">
              <a:lnSpc>
                <a:spcPts val="4150"/>
              </a:lnSpc>
              <a:spcBef>
                <a:spcPts val="530"/>
              </a:spcBef>
            </a:pPr>
            <a:r>
              <a:rPr sz="3750" spc="70" dirty="0">
                <a:latin typeface="Arial MT"/>
                <a:cs typeface="Arial MT"/>
              </a:rPr>
              <a:t>With</a:t>
            </a:r>
            <a:r>
              <a:rPr sz="3750" spc="-14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continued</a:t>
            </a:r>
            <a:r>
              <a:rPr sz="3750" spc="120" dirty="0">
                <a:latin typeface="Arial MT"/>
                <a:cs typeface="Arial MT"/>
              </a:rPr>
              <a:t> </a:t>
            </a:r>
            <a:r>
              <a:rPr sz="3750" spc="50" dirty="0">
                <a:latin typeface="Arial MT"/>
                <a:cs typeface="Arial MT"/>
              </a:rPr>
              <a:t>focus</a:t>
            </a:r>
            <a:r>
              <a:rPr sz="3750" spc="-70" dirty="0">
                <a:latin typeface="Arial MT"/>
                <a:cs typeface="Arial MT"/>
              </a:rPr>
              <a:t> </a:t>
            </a:r>
            <a:r>
              <a:rPr sz="3750" spc="-50" dirty="0">
                <a:latin typeface="Arial MT"/>
                <a:cs typeface="Arial MT"/>
              </a:rPr>
              <a:t>and</a:t>
            </a:r>
            <a:r>
              <a:rPr sz="3750" spc="-15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collaboration,</a:t>
            </a:r>
            <a:r>
              <a:rPr sz="3750" spc="-390" dirty="0">
                <a:latin typeface="Arial MT"/>
                <a:cs typeface="Arial MT"/>
              </a:rPr>
              <a:t> </a:t>
            </a:r>
            <a:r>
              <a:rPr sz="3750" spc="-35" dirty="0">
                <a:latin typeface="Arial MT"/>
                <a:cs typeface="Arial MT"/>
              </a:rPr>
              <a:t>we</a:t>
            </a:r>
            <a:r>
              <a:rPr sz="3750" spc="-160" dirty="0">
                <a:latin typeface="Arial MT"/>
                <a:cs typeface="Arial MT"/>
              </a:rPr>
              <a:t> </a:t>
            </a:r>
            <a:r>
              <a:rPr sz="3750" spc="-30" dirty="0">
                <a:latin typeface="Arial MT"/>
                <a:cs typeface="Arial MT"/>
              </a:rPr>
              <a:t>are</a:t>
            </a:r>
            <a:r>
              <a:rPr sz="3750" spc="-75" dirty="0">
                <a:latin typeface="Arial MT"/>
                <a:cs typeface="Arial MT"/>
              </a:rPr>
              <a:t> </a:t>
            </a:r>
            <a:r>
              <a:rPr sz="3750" spc="55" dirty="0">
                <a:latin typeface="Arial MT"/>
                <a:cs typeface="Arial MT"/>
              </a:rPr>
              <a:t>well-</a:t>
            </a:r>
            <a:r>
              <a:rPr sz="3750" spc="60" dirty="0">
                <a:latin typeface="Arial MT"/>
                <a:cs typeface="Arial MT"/>
              </a:rPr>
              <a:t>positioned</a:t>
            </a:r>
            <a:r>
              <a:rPr sz="3750" spc="-360" dirty="0">
                <a:latin typeface="Arial MT"/>
                <a:cs typeface="Arial MT"/>
              </a:rPr>
              <a:t> </a:t>
            </a:r>
            <a:r>
              <a:rPr sz="3750" spc="45" dirty="0">
                <a:latin typeface="Arial MT"/>
                <a:cs typeface="Arial MT"/>
              </a:rPr>
              <a:t>to </a:t>
            </a:r>
            <a:r>
              <a:rPr sz="3750" spc="-20" dirty="0">
                <a:latin typeface="Arial MT"/>
                <a:cs typeface="Arial MT"/>
              </a:rPr>
              <a:t>achieve</a:t>
            </a:r>
            <a:r>
              <a:rPr sz="3750" spc="40" dirty="0">
                <a:latin typeface="Arial MT"/>
                <a:cs typeface="Arial MT"/>
              </a:rPr>
              <a:t> </a:t>
            </a:r>
            <a:r>
              <a:rPr sz="3750" spc="-50" dirty="0">
                <a:latin typeface="Arial MT"/>
                <a:cs typeface="Arial MT"/>
              </a:rPr>
              <a:t>even</a:t>
            </a:r>
            <a:r>
              <a:rPr sz="3750" spc="-21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stronger</a:t>
            </a:r>
            <a:r>
              <a:rPr sz="3750" spc="-3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results</a:t>
            </a:r>
            <a:r>
              <a:rPr sz="3750" spc="-175" dirty="0">
                <a:latin typeface="Arial MT"/>
                <a:cs typeface="Arial MT"/>
              </a:rPr>
              <a:t> </a:t>
            </a:r>
            <a:r>
              <a:rPr sz="3750" spc="125" dirty="0">
                <a:latin typeface="Arial MT"/>
                <a:cs typeface="Arial MT"/>
              </a:rPr>
              <a:t>in</a:t>
            </a:r>
            <a:r>
              <a:rPr sz="3750" spc="-315" dirty="0">
                <a:latin typeface="Arial MT"/>
                <a:cs typeface="Arial MT"/>
              </a:rPr>
              <a:t> </a:t>
            </a:r>
            <a:r>
              <a:rPr sz="3750" spc="100" dirty="0">
                <a:latin typeface="Arial MT"/>
                <a:cs typeface="Arial MT"/>
              </a:rPr>
              <a:t>the</a:t>
            </a:r>
            <a:r>
              <a:rPr sz="3750" spc="-29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coming</a:t>
            </a:r>
            <a:r>
              <a:rPr sz="3750" spc="-90" dirty="0">
                <a:latin typeface="Arial MT"/>
                <a:cs typeface="Arial MT"/>
              </a:rPr>
              <a:t> </a:t>
            </a:r>
            <a:r>
              <a:rPr sz="3750" spc="-10" dirty="0">
                <a:latin typeface="Arial MT"/>
                <a:cs typeface="Arial MT"/>
              </a:rPr>
              <a:t>quarter.</a:t>
            </a:r>
            <a:endParaRPr sz="3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327400" y="2667000"/>
            <a:ext cx="11379200" cy="3175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00760" y="598805"/>
            <a:ext cx="15102840" cy="8686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4605" marR="5080" indent="-2540">
              <a:lnSpc>
                <a:spcPts val="6200"/>
              </a:lnSpc>
              <a:spcBef>
                <a:spcPts val="580"/>
              </a:spcBef>
              <a:tabLst>
                <a:tab pos="1840230" algn="l"/>
              </a:tabLst>
            </a:pPr>
            <a:r>
              <a:rPr sz="5450" spc="290" dirty="0">
                <a:solidFill>
                  <a:srgbClr val="242424"/>
                </a:solidFill>
                <a:latin typeface="Cambria" panose="02040503050406030204"/>
                <a:cs typeface="Cambria" panose="02040503050406030204"/>
              </a:rPr>
              <a:t>Q3</a:t>
            </a:r>
            <a:r>
              <a:rPr sz="5450" spc="-215" dirty="0">
                <a:solidFill>
                  <a:srgbClr val="242424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450" spc="175" dirty="0">
                <a:solidFill>
                  <a:srgbClr val="2B2B2B"/>
                </a:solidFill>
                <a:latin typeface="Cambria" panose="02040503050406030204"/>
                <a:cs typeface="Cambria" panose="02040503050406030204"/>
              </a:rPr>
              <a:t>in</a:t>
            </a:r>
            <a:r>
              <a:rPr sz="5450" dirty="0">
                <a:solidFill>
                  <a:srgbClr val="2B2B2B"/>
                </a:solidFill>
                <a:latin typeface="Cambria" panose="02040503050406030204"/>
                <a:cs typeface="Cambria" panose="02040503050406030204"/>
              </a:rPr>
              <a:t>	</a:t>
            </a:r>
            <a:r>
              <a:rPr sz="545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Review</a:t>
            </a:r>
            <a:endParaRPr sz="54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235" y="6629258"/>
            <a:ext cx="4571365" cy="21209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 indent="261620">
              <a:lnSpc>
                <a:spcPct val="91000"/>
              </a:lnSpc>
              <a:spcBef>
                <a:spcPts val="445"/>
              </a:spcBef>
              <a:tabLst>
                <a:tab pos="537845" algn="l"/>
              </a:tabLst>
            </a:pPr>
            <a:r>
              <a:rPr sz="2950" spc="-50" dirty="0">
                <a:solidFill>
                  <a:srgbClr val="B56952"/>
                </a:solidFill>
                <a:latin typeface="Arial MT"/>
                <a:cs typeface="Arial MT"/>
              </a:rPr>
              <a:t>.</a:t>
            </a:r>
            <a:r>
              <a:rPr sz="2950" dirty="0">
                <a:solidFill>
                  <a:srgbClr val="B56952"/>
                </a:solidFill>
                <a:latin typeface="Arial MT"/>
                <a:cs typeface="Arial MT"/>
              </a:rPr>
              <a:t>	</a:t>
            </a:r>
            <a:r>
              <a:rPr sz="2950" spc="-125" dirty="0">
                <a:latin typeface="Arial MT"/>
                <a:cs typeface="Arial MT"/>
              </a:rPr>
              <a:t>A</a:t>
            </a:r>
            <a:r>
              <a:rPr sz="2950" spc="-220" dirty="0">
                <a:latin typeface="Arial MT"/>
                <a:cs typeface="Arial MT"/>
              </a:rPr>
              <a:t> </a:t>
            </a:r>
            <a:r>
              <a:rPr sz="2950" spc="-100" dirty="0">
                <a:latin typeface="Arial MT"/>
                <a:cs typeface="Arial MT"/>
              </a:rPr>
              <a:t>Productive</a:t>
            </a:r>
            <a:r>
              <a:rPr sz="2950" spc="-20" dirty="0">
                <a:latin typeface="Arial MT"/>
                <a:cs typeface="Arial MT"/>
              </a:rPr>
              <a:t> </a:t>
            </a:r>
            <a:r>
              <a:rPr sz="2950" spc="-35" dirty="0">
                <a:latin typeface="Arial MT"/>
                <a:cs typeface="Arial MT"/>
              </a:rPr>
              <a:t>Foundation: </a:t>
            </a:r>
            <a:r>
              <a:rPr sz="3050" spc="-370" dirty="0">
                <a:latin typeface="Arial MT"/>
                <a:cs typeface="Arial MT"/>
              </a:rPr>
              <a:t>Q3</a:t>
            </a:r>
            <a:r>
              <a:rPr sz="3050" spc="-70" dirty="0">
                <a:latin typeface="Arial MT"/>
                <a:cs typeface="Arial MT"/>
              </a:rPr>
              <a:t> </a:t>
            </a:r>
            <a:r>
              <a:rPr sz="3050" spc="-225" dirty="0">
                <a:latin typeface="Arial MT"/>
                <a:cs typeface="Arial MT"/>
              </a:rPr>
              <a:t>was</a:t>
            </a:r>
            <a:r>
              <a:rPr sz="3050" spc="-25" dirty="0">
                <a:latin typeface="Arial MT"/>
                <a:cs typeface="Arial MT"/>
              </a:rPr>
              <a:t> </a:t>
            </a:r>
            <a:r>
              <a:rPr sz="3050" spc="-360" dirty="0">
                <a:latin typeface="Arial MT"/>
                <a:cs typeface="Arial MT"/>
              </a:rPr>
              <a:t>a</a:t>
            </a:r>
            <a:r>
              <a:rPr sz="3050" spc="-200" dirty="0">
                <a:latin typeface="Arial MT"/>
                <a:cs typeface="Arial MT"/>
              </a:rPr>
              <a:t> </a:t>
            </a:r>
            <a:r>
              <a:rPr sz="3050" spc="-160" dirty="0">
                <a:latin typeface="Arial MT"/>
                <a:cs typeface="Arial MT"/>
              </a:rPr>
              <a:t>productive</a:t>
            </a:r>
            <a:r>
              <a:rPr sz="3050" spc="15" dirty="0">
                <a:latin typeface="Arial MT"/>
                <a:cs typeface="Arial MT"/>
              </a:rPr>
              <a:t> </a:t>
            </a:r>
            <a:r>
              <a:rPr sz="3050" spc="-25" dirty="0">
                <a:latin typeface="Arial MT"/>
                <a:cs typeface="Arial MT"/>
              </a:rPr>
              <a:t>and </a:t>
            </a:r>
            <a:r>
              <a:rPr sz="2850" spc="-85" dirty="0">
                <a:latin typeface="Arial MT"/>
                <a:cs typeface="Arial MT"/>
              </a:rPr>
              <a:t>learning-</a:t>
            </a:r>
            <a:r>
              <a:rPr sz="2850" spc="-90" dirty="0">
                <a:latin typeface="Arial MT"/>
                <a:cs typeface="Arial MT"/>
              </a:rPr>
              <a:t>driven</a:t>
            </a:r>
            <a:r>
              <a:rPr sz="2850" spc="-200" dirty="0">
                <a:latin typeface="Arial MT"/>
                <a:cs typeface="Arial MT"/>
              </a:rPr>
              <a:t> </a:t>
            </a:r>
            <a:r>
              <a:rPr sz="2850" spc="-55" dirty="0">
                <a:latin typeface="Arial MT"/>
                <a:cs typeface="Arial MT"/>
              </a:rPr>
              <a:t>quarter</a:t>
            </a:r>
            <a:r>
              <a:rPr sz="2850" spc="-30" dirty="0">
                <a:latin typeface="Arial MT"/>
                <a:cs typeface="Arial MT"/>
              </a:rPr>
              <a:t> </a:t>
            </a:r>
            <a:r>
              <a:rPr sz="2850" spc="-10" dirty="0">
                <a:latin typeface="Arial MT"/>
                <a:cs typeface="Arial MT"/>
              </a:rPr>
              <a:t>where </a:t>
            </a:r>
            <a:r>
              <a:rPr sz="2850" spc="-165" dirty="0">
                <a:latin typeface="Arial MT"/>
                <a:cs typeface="Arial MT"/>
              </a:rPr>
              <a:t>we</a:t>
            </a:r>
            <a:r>
              <a:rPr sz="2850" spc="-30" dirty="0">
                <a:latin typeface="Arial MT"/>
                <a:cs typeface="Arial MT"/>
              </a:rPr>
              <a:t> </a:t>
            </a:r>
            <a:r>
              <a:rPr sz="2850" spc="-55" dirty="0">
                <a:latin typeface="Arial MT"/>
                <a:cs typeface="Arial MT"/>
              </a:rPr>
              <a:t>successfully</a:t>
            </a:r>
            <a:r>
              <a:rPr sz="2850" spc="-125" dirty="0">
                <a:latin typeface="Arial MT"/>
                <a:cs typeface="Arial MT"/>
              </a:rPr>
              <a:t> </a:t>
            </a:r>
            <a:r>
              <a:rPr sz="2850" spc="-60" dirty="0">
                <a:latin typeface="Arial MT"/>
                <a:cs typeface="Arial MT"/>
              </a:rPr>
              <a:t>established</a:t>
            </a:r>
            <a:r>
              <a:rPr sz="2850" spc="-55" dirty="0">
                <a:latin typeface="Arial MT"/>
                <a:cs typeface="Arial MT"/>
              </a:rPr>
              <a:t> </a:t>
            </a:r>
            <a:r>
              <a:rPr sz="2850" spc="-50" dirty="0">
                <a:latin typeface="Arial MT"/>
                <a:cs typeface="Arial MT"/>
              </a:rPr>
              <a:t>a </a:t>
            </a:r>
            <a:r>
              <a:rPr sz="3050" spc="-155" dirty="0">
                <a:latin typeface="Arial MT"/>
                <a:cs typeface="Arial MT"/>
              </a:rPr>
              <a:t>strong</a:t>
            </a:r>
            <a:r>
              <a:rPr sz="3050" spc="-105" dirty="0">
                <a:latin typeface="Arial MT"/>
                <a:cs typeface="Arial MT"/>
              </a:rPr>
              <a:t> </a:t>
            </a:r>
            <a:r>
              <a:rPr sz="3050" spc="-225" dirty="0">
                <a:latin typeface="Arial MT"/>
                <a:cs typeface="Arial MT"/>
              </a:rPr>
              <a:t>base</a:t>
            </a:r>
            <a:r>
              <a:rPr sz="3050" spc="-40" dirty="0">
                <a:latin typeface="Arial MT"/>
                <a:cs typeface="Arial MT"/>
              </a:rPr>
              <a:t> </a:t>
            </a:r>
            <a:r>
              <a:rPr sz="3050" spc="-60" dirty="0">
                <a:latin typeface="Arial MT"/>
                <a:cs typeface="Arial MT"/>
              </a:rPr>
              <a:t>for</a:t>
            </a:r>
            <a:r>
              <a:rPr sz="3050" spc="-40" dirty="0">
                <a:latin typeface="Arial MT"/>
                <a:cs typeface="Arial MT"/>
              </a:rPr>
              <a:t> </a:t>
            </a:r>
            <a:r>
              <a:rPr sz="3050" spc="-150" dirty="0">
                <a:latin typeface="Arial MT"/>
                <a:cs typeface="Arial MT"/>
              </a:rPr>
              <a:t>future</a:t>
            </a:r>
            <a:r>
              <a:rPr sz="3050" spc="-70" dirty="0">
                <a:latin typeface="Arial MT"/>
                <a:cs typeface="Arial MT"/>
              </a:rPr>
              <a:t> </a:t>
            </a:r>
            <a:r>
              <a:rPr sz="3050" spc="-150" dirty="0">
                <a:latin typeface="Arial MT"/>
                <a:cs typeface="Arial MT"/>
              </a:rPr>
              <a:t>growth.</a:t>
            </a:r>
            <a:endParaRPr sz="3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33400" y="508000"/>
            <a:ext cx="16408400" cy="8750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5875" marR="5080" indent="-3810">
              <a:lnSpc>
                <a:spcPts val="6200"/>
              </a:lnSpc>
              <a:spcBef>
                <a:spcPts val="1180"/>
              </a:spcBef>
            </a:pPr>
            <a:r>
              <a:rPr sz="6050" dirty="0">
                <a:solidFill>
                  <a:srgbClr val="0A0A0A"/>
                </a:solidFill>
                <a:latin typeface="Cambria" panose="02040503050406030204"/>
                <a:cs typeface="Cambria" panose="02040503050406030204"/>
              </a:rPr>
              <a:t>Executive</a:t>
            </a:r>
            <a:r>
              <a:rPr sz="6050" spc="409" dirty="0">
                <a:solidFill>
                  <a:srgbClr val="0A0A0A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050" dirty="0">
                <a:latin typeface="Cambria" panose="02040503050406030204"/>
                <a:cs typeface="Cambria" panose="02040503050406030204"/>
              </a:rPr>
              <a:t>Summary:</a:t>
            </a:r>
            <a:r>
              <a:rPr sz="6050" spc="315" dirty="0">
                <a:latin typeface="Cambria" panose="02040503050406030204"/>
                <a:cs typeface="Cambria" panose="02040503050406030204"/>
              </a:rPr>
              <a:t> </a:t>
            </a:r>
            <a:r>
              <a:rPr sz="6050" dirty="0">
                <a:solidFill>
                  <a:srgbClr val="131313"/>
                </a:solidFill>
                <a:latin typeface="Cambria" panose="02040503050406030204"/>
                <a:cs typeface="Cambria" panose="02040503050406030204"/>
              </a:rPr>
              <a:t>A</a:t>
            </a:r>
            <a:r>
              <a:rPr sz="6050" spc="-120" dirty="0">
                <a:solidFill>
                  <a:srgbClr val="131313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050" dirty="0">
                <a:latin typeface="Cambria" panose="02040503050406030204"/>
                <a:cs typeface="Cambria" panose="02040503050406030204"/>
              </a:rPr>
              <a:t>Foundational</a:t>
            </a:r>
            <a:r>
              <a:rPr sz="6050" spc="490" dirty="0">
                <a:latin typeface="Cambria" panose="02040503050406030204"/>
                <a:cs typeface="Cambria" panose="02040503050406030204"/>
              </a:rPr>
              <a:t> </a:t>
            </a:r>
            <a:r>
              <a:rPr sz="6050" spc="150" dirty="0">
                <a:solidFill>
                  <a:srgbClr val="0C0C0C"/>
                </a:solidFill>
                <a:latin typeface="Cambria" panose="02040503050406030204"/>
                <a:cs typeface="Cambria" panose="02040503050406030204"/>
              </a:rPr>
              <a:t>QuaHer Setting</a:t>
            </a:r>
            <a:r>
              <a:rPr sz="6050" spc="215" dirty="0">
                <a:solidFill>
                  <a:srgbClr val="0C0C0C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050" spc="105" dirty="0">
                <a:latin typeface="Cambria" panose="02040503050406030204"/>
                <a:cs typeface="Cambria" panose="02040503050406030204"/>
              </a:rPr>
              <a:t>the</a:t>
            </a:r>
            <a:r>
              <a:rPr sz="6050" spc="65" dirty="0">
                <a:latin typeface="Cambria" panose="02040503050406030204"/>
                <a:cs typeface="Cambria" panose="02040503050406030204"/>
              </a:rPr>
              <a:t> </a:t>
            </a:r>
            <a:r>
              <a:rPr sz="6050" spc="105" dirty="0">
                <a:latin typeface="Cambria" panose="02040503050406030204"/>
                <a:cs typeface="Cambria" panose="02040503050406030204"/>
              </a:rPr>
              <a:t>Stage</a:t>
            </a:r>
            <a:r>
              <a:rPr sz="6050" spc="215" dirty="0">
                <a:latin typeface="Cambria" panose="02040503050406030204"/>
                <a:cs typeface="Cambria" panose="02040503050406030204"/>
              </a:rPr>
              <a:t> </a:t>
            </a:r>
            <a:r>
              <a:rPr sz="6050" spc="95" dirty="0">
                <a:solidFill>
                  <a:srgbClr val="0C0C0C"/>
                </a:solidFill>
                <a:latin typeface="Cambria" panose="02040503050406030204"/>
                <a:cs typeface="Cambria" panose="02040503050406030204"/>
              </a:rPr>
              <a:t>for</a:t>
            </a:r>
            <a:r>
              <a:rPr sz="6050" spc="-5" dirty="0">
                <a:solidFill>
                  <a:srgbClr val="0C0C0C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6050" dirty="0">
                <a:latin typeface="Cambria" panose="02040503050406030204"/>
                <a:cs typeface="Cambria" panose="02040503050406030204"/>
              </a:rPr>
              <a:t>Q4</a:t>
            </a:r>
            <a:r>
              <a:rPr sz="6050" spc="220" dirty="0">
                <a:latin typeface="Cambria" panose="02040503050406030204"/>
                <a:cs typeface="Cambria" panose="02040503050406030204"/>
              </a:rPr>
              <a:t> </a:t>
            </a:r>
            <a:r>
              <a:rPr sz="6050" spc="-10" dirty="0">
                <a:latin typeface="Cambria" panose="02040503050406030204"/>
                <a:cs typeface="Cambria" panose="02040503050406030204"/>
              </a:rPr>
              <a:t>Acceleration</a:t>
            </a:r>
            <a:endParaRPr sz="60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707030" y="9448326"/>
            <a:ext cx="123825" cy="22225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300" spc="-50" dirty="0">
                <a:latin typeface="Cambria" panose="02040503050406030204"/>
                <a:cs typeface="Cambria" panose="02040503050406030204"/>
              </a:rPr>
              <a:t>G</a:t>
            </a:r>
            <a:endParaRPr sz="13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5350" y="3653131"/>
            <a:ext cx="4470400" cy="3596640"/>
          </a:xfrm>
          <a:prstGeom prst="rect">
            <a:avLst/>
          </a:prstGeom>
        </p:spPr>
        <p:txBody>
          <a:bodyPr vert="horz" wrap="square" lIns="0" tIns="233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35"/>
              </a:spcBef>
            </a:pPr>
            <a:r>
              <a:rPr sz="3050" spc="85" dirty="0">
                <a:latin typeface="Cambria" panose="02040503050406030204"/>
                <a:cs typeface="Cambria" panose="02040503050406030204"/>
              </a:rPr>
              <a:t>Q3</a:t>
            </a:r>
            <a:r>
              <a:rPr sz="305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dirty="0">
                <a:latin typeface="Cambria" panose="02040503050406030204"/>
                <a:cs typeface="Cambria" panose="02040503050406030204"/>
              </a:rPr>
              <a:t>Performance</a:t>
            </a:r>
            <a:r>
              <a:rPr sz="3050" spc="300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latin typeface="Cambria" panose="02040503050406030204"/>
                <a:cs typeface="Cambria" panose="02040503050406030204"/>
              </a:rPr>
              <a:t>Snapshot</a:t>
            </a:r>
            <a:endParaRPr sz="3050">
              <a:latin typeface="Cambria" panose="02040503050406030204"/>
              <a:cs typeface="Cambria" panose="02040503050406030204"/>
            </a:endParaRPr>
          </a:p>
          <a:p>
            <a:pPr marL="15875" marR="5080" indent="-3175">
              <a:lnSpc>
                <a:spcPct val="100000"/>
              </a:lnSpc>
              <a:spcBef>
                <a:spcPts val="1280"/>
              </a:spcBef>
            </a:pPr>
            <a:r>
              <a:rPr sz="2300" spc="-85" dirty="0">
                <a:latin typeface="Arial MT"/>
                <a:cs typeface="Arial MT"/>
              </a:rPr>
              <a:t>D3 </a:t>
            </a:r>
            <a:r>
              <a:rPr sz="2300" spc="-145" dirty="0">
                <a:latin typeface="Arial MT"/>
                <a:cs typeface="Arial MT"/>
              </a:rPr>
              <a:t>was</a:t>
            </a:r>
            <a:r>
              <a:rPr sz="2300" spc="-125" dirty="0">
                <a:latin typeface="Arial MT"/>
                <a:cs typeface="Arial MT"/>
              </a:rPr>
              <a:t> </a:t>
            </a:r>
            <a:r>
              <a:rPr sz="2300" spc="-160" dirty="0">
                <a:latin typeface="Arial MT"/>
                <a:cs typeface="Arial MT"/>
              </a:rPr>
              <a:t>a</a:t>
            </a:r>
            <a:r>
              <a:rPr sz="2300" spc="-145" dirty="0">
                <a:latin typeface="Arial MT"/>
                <a:cs typeface="Arial MT"/>
              </a:rPr>
              <a:t> </a:t>
            </a:r>
            <a:r>
              <a:rPr sz="2300" spc="-80" dirty="0">
                <a:latin typeface="Arial MT"/>
                <a:cs typeface="Arial MT"/>
              </a:rPr>
              <a:t>period </a:t>
            </a:r>
            <a:r>
              <a:rPr sz="2300" spc="-20" dirty="0">
                <a:latin typeface="Arial MT"/>
                <a:cs typeface="Arial MT"/>
              </a:rPr>
              <a:t>of</a:t>
            </a:r>
            <a:r>
              <a:rPr sz="2300" spc="-55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disciplined </a:t>
            </a:r>
            <a:r>
              <a:rPr sz="2200" spc="-45" dirty="0">
                <a:latin typeface="Arial MT"/>
                <a:cs typeface="Arial MT"/>
              </a:rPr>
              <a:t>execution,</a:t>
            </a:r>
            <a:r>
              <a:rPr sz="2200" spc="-110" dirty="0">
                <a:latin typeface="Arial MT"/>
                <a:cs typeface="Arial MT"/>
              </a:rPr>
              <a:t> </a:t>
            </a:r>
            <a:r>
              <a:rPr sz="2200" spc="-80" dirty="0">
                <a:latin typeface="Arial MT"/>
                <a:cs typeface="Arial MT"/>
              </a:rPr>
              <a:t>marked</a:t>
            </a:r>
            <a:r>
              <a:rPr sz="2200" spc="-7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by</a:t>
            </a:r>
            <a:r>
              <a:rPr sz="2200" spc="-75" dirty="0">
                <a:latin typeface="Arial MT"/>
                <a:cs typeface="Arial MT"/>
              </a:rPr>
              <a:t> </a:t>
            </a:r>
            <a:r>
              <a:rPr sz="2200" spc="-40" dirty="0">
                <a:latin typeface="Arial MT"/>
                <a:cs typeface="Arial MT"/>
              </a:rPr>
              <a:t>steady</a:t>
            </a:r>
            <a:r>
              <a:rPr sz="2200" spc="-65" dirty="0">
                <a:latin typeface="Arial MT"/>
                <a:cs typeface="Arial MT"/>
              </a:rPr>
              <a:t> </a:t>
            </a:r>
            <a:r>
              <a:rPr sz="2200" spc="-35" dirty="0">
                <a:latin typeface="Arial MT"/>
                <a:cs typeface="Arial MT"/>
              </a:rPr>
              <a:t>revenue </a:t>
            </a:r>
            <a:r>
              <a:rPr sz="2200" spc="-20" dirty="0">
                <a:latin typeface="Arial MT"/>
                <a:cs typeface="Arial MT"/>
              </a:rPr>
              <a:t>growth</a:t>
            </a:r>
            <a:r>
              <a:rPr sz="2200" spc="-120" dirty="0">
                <a:latin typeface="Arial MT"/>
                <a:cs typeface="Arial MT"/>
              </a:rPr>
              <a:t> </a:t>
            </a:r>
            <a:r>
              <a:rPr sz="2200" spc="-40" dirty="0">
                <a:latin typeface="Arial MT"/>
                <a:cs typeface="Arial MT"/>
              </a:rPr>
              <a:t>and</a:t>
            </a:r>
            <a:r>
              <a:rPr sz="2200" spc="-85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significant</a:t>
            </a:r>
            <a:r>
              <a:rPr sz="2200" spc="-15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improvements </a:t>
            </a:r>
            <a:r>
              <a:rPr sz="2300" spc="-20" dirty="0">
                <a:latin typeface="Arial MT"/>
                <a:cs typeface="Arial MT"/>
              </a:rPr>
              <a:t>in</a:t>
            </a:r>
            <a:r>
              <a:rPr sz="2300" spc="-150" dirty="0">
                <a:latin typeface="Arial MT"/>
                <a:cs typeface="Arial MT"/>
              </a:rPr>
              <a:t> </a:t>
            </a:r>
            <a:r>
              <a:rPr sz="2300" spc="-90" dirty="0">
                <a:latin typeface="Arial MT"/>
                <a:cs typeface="Arial MT"/>
              </a:rPr>
              <a:t>operational</a:t>
            </a:r>
            <a:r>
              <a:rPr sz="2300" spc="15" dirty="0">
                <a:latin typeface="Arial MT"/>
                <a:cs typeface="Arial MT"/>
              </a:rPr>
              <a:t> </a:t>
            </a:r>
            <a:r>
              <a:rPr sz="2300" spc="-75" dirty="0">
                <a:latin typeface="Arial MT"/>
                <a:cs typeface="Arial MT"/>
              </a:rPr>
              <a:t>efficiency.</a:t>
            </a:r>
            <a:r>
              <a:rPr sz="2300" spc="-45" dirty="0">
                <a:latin typeface="Arial MT"/>
                <a:cs typeface="Arial MT"/>
              </a:rPr>
              <a:t> </a:t>
            </a:r>
            <a:r>
              <a:rPr sz="2300" spc="-290" dirty="0">
                <a:latin typeface="Arial MT"/>
                <a:cs typeface="Arial MT"/>
              </a:rPr>
              <a:t>We </a:t>
            </a:r>
            <a:r>
              <a:rPr sz="2300" spc="-75" dirty="0">
                <a:latin typeface="Arial MT"/>
                <a:cs typeface="Arial MT"/>
              </a:rPr>
              <a:t>successfully</a:t>
            </a:r>
            <a:r>
              <a:rPr sz="2300" spc="30" dirty="0">
                <a:latin typeface="Arial MT"/>
                <a:cs typeface="Arial MT"/>
              </a:rPr>
              <a:t> </a:t>
            </a:r>
            <a:r>
              <a:rPr sz="2300" spc="-95" dirty="0">
                <a:latin typeface="Arial MT"/>
                <a:cs typeface="Arial MT"/>
              </a:rPr>
              <a:t>delivered</a:t>
            </a:r>
            <a:r>
              <a:rPr sz="2300" spc="-65" dirty="0">
                <a:latin typeface="Arial MT"/>
                <a:cs typeface="Arial MT"/>
              </a:rPr>
              <a:t> </a:t>
            </a:r>
            <a:r>
              <a:rPr sz="2300" spc="-110" dirty="0">
                <a:latin typeface="Arial MT"/>
                <a:cs typeface="Arial MT"/>
              </a:rPr>
              <a:t>on</a:t>
            </a:r>
            <a:r>
              <a:rPr sz="2300" spc="-175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the </a:t>
            </a:r>
            <a:r>
              <a:rPr sz="2200" dirty="0">
                <a:latin typeface="Arial MT"/>
                <a:cs typeface="Arial MT"/>
              </a:rPr>
              <a:t>majority</a:t>
            </a:r>
            <a:r>
              <a:rPr sz="2200" spc="-114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of</a:t>
            </a:r>
            <a:r>
              <a:rPr sz="2200" spc="-65" dirty="0">
                <a:latin typeface="Arial MT"/>
                <a:cs typeface="Arial MT"/>
              </a:rPr>
              <a:t> </a:t>
            </a:r>
            <a:r>
              <a:rPr sz="2200" spc="-40" dirty="0">
                <a:latin typeface="Arial MT"/>
                <a:cs typeface="Arial MT"/>
              </a:rPr>
              <a:t>our</a:t>
            </a:r>
            <a:r>
              <a:rPr sz="2200" spc="-110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objectives, </a:t>
            </a:r>
            <a:r>
              <a:rPr sz="2150" spc="-10" dirty="0">
                <a:latin typeface="Arial MT"/>
                <a:cs typeface="Arial MT"/>
              </a:rPr>
              <a:t>strengthening</a:t>
            </a:r>
            <a:r>
              <a:rPr sz="2150" spc="-65" dirty="0">
                <a:latin typeface="Arial MT"/>
                <a:cs typeface="Arial MT"/>
              </a:rPr>
              <a:t> </a:t>
            </a:r>
            <a:r>
              <a:rPr sz="2150" spc="-10" dirty="0">
                <a:latin typeface="Arial MT"/>
                <a:cs typeface="Arial MT"/>
              </a:rPr>
              <a:t>internal</a:t>
            </a:r>
            <a:r>
              <a:rPr sz="2150" spc="-140" dirty="0">
                <a:latin typeface="Arial MT"/>
                <a:cs typeface="Arial MT"/>
              </a:rPr>
              <a:t> </a:t>
            </a:r>
            <a:r>
              <a:rPr sz="2150" spc="-35" dirty="0">
                <a:latin typeface="Arial MT"/>
                <a:cs typeface="Arial MT"/>
              </a:rPr>
              <a:t>processes</a:t>
            </a:r>
            <a:r>
              <a:rPr sz="2150" spc="5" dirty="0">
                <a:latin typeface="Arial MT"/>
                <a:cs typeface="Arial MT"/>
              </a:rPr>
              <a:t> </a:t>
            </a:r>
            <a:r>
              <a:rPr sz="2150" spc="-25" dirty="0">
                <a:latin typeface="Arial MT"/>
                <a:cs typeface="Arial MT"/>
              </a:rPr>
              <a:t>and </a:t>
            </a:r>
            <a:r>
              <a:rPr sz="2150" dirty="0">
                <a:latin typeface="Arial MT"/>
                <a:cs typeface="Arial MT"/>
              </a:rPr>
              <a:t>client</a:t>
            </a:r>
            <a:r>
              <a:rPr sz="2150" spc="5" dirty="0">
                <a:latin typeface="Arial MT"/>
                <a:cs typeface="Arial MT"/>
              </a:rPr>
              <a:t> </a:t>
            </a:r>
            <a:r>
              <a:rPr sz="2150" spc="-10" dirty="0">
                <a:latin typeface="Arial MT"/>
                <a:cs typeface="Arial MT"/>
              </a:rPr>
              <a:t>trust.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68478" y="3695841"/>
            <a:ext cx="4593590" cy="3212465"/>
          </a:xfrm>
          <a:prstGeom prst="rect">
            <a:avLst/>
          </a:prstGeom>
        </p:spPr>
        <p:txBody>
          <a:bodyPr vert="horz" wrap="square" lIns="0" tIns="189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3050" dirty="0">
                <a:latin typeface="Cambria" panose="02040503050406030204"/>
                <a:cs typeface="Cambria" panose="02040503050406030204"/>
              </a:rPr>
              <a:t>Strategic</a:t>
            </a:r>
            <a:r>
              <a:rPr sz="3050" spc="44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10" dirty="0">
                <a:latin typeface="Cambria" panose="02040503050406030204"/>
                <a:cs typeface="Cambria" panose="02040503050406030204"/>
              </a:rPr>
              <a:t>Implication</a:t>
            </a:r>
            <a:endParaRPr sz="3050">
              <a:latin typeface="Cambria" panose="02040503050406030204"/>
              <a:cs typeface="Cambria" panose="02040503050406030204"/>
            </a:endParaRPr>
          </a:p>
          <a:p>
            <a:pPr marL="14605" marR="5080" indent="11430">
              <a:lnSpc>
                <a:spcPct val="96000"/>
              </a:lnSpc>
              <a:spcBef>
                <a:spcPts val="1270"/>
              </a:spcBef>
            </a:pPr>
            <a:r>
              <a:rPr sz="2400" spc="-180" dirty="0">
                <a:latin typeface="Arial MT"/>
                <a:cs typeface="Arial MT"/>
              </a:rPr>
              <a:t>This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30" dirty="0">
                <a:latin typeface="Arial MT"/>
                <a:cs typeface="Arial MT"/>
              </a:rPr>
              <a:t>focus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225" dirty="0">
                <a:latin typeface="Arial MT"/>
                <a:cs typeface="Arial MT"/>
              </a:rPr>
              <a:t>on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40" dirty="0">
                <a:latin typeface="Arial MT"/>
                <a:cs typeface="Arial MT"/>
              </a:rPr>
              <a:t>building</a:t>
            </a:r>
            <a:r>
              <a:rPr sz="2400" spc="35" dirty="0">
                <a:latin typeface="Arial MT"/>
                <a:cs typeface="Arial MT"/>
              </a:rPr>
              <a:t> </a:t>
            </a:r>
            <a:r>
              <a:rPr sz="2400" spc="-220" dirty="0">
                <a:latin typeface="Arial MT"/>
                <a:cs typeface="Arial MT"/>
              </a:rPr>
              <a:t>a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stable </a:t>
            </a:r>
            <a:r>
              <a:rPr sz="2300" spc="-95" dirty="0">
                <a:latin typeface="Arial MT"/>
                <a:cs typeface="Arial MT"/>
              </a:rPr>
              <a:t>foundation</a:t>
            </a:r>
            <a:r>
              <a:rPr sz="2300" spc="5" dirty="0">
                <a:latin typeface="Arial MT"/>
                <a:cs typeface="Arial MT"/>
              </a:rPr>
              <a:t> </a:t>
            </a:r>
            <a:r>
              <a:rPr sz="2300" spc="-20" dirty="0">
                <a:latin typeface="Arial MT"/>
                <a:cs typeface="Arial MT"/>
              </a:rPr>
              <a:t>in</a:t>
            </a:r>
            <a:r>
              <a:rPr sz="2300" spc="-145" dirty="0">
                <a:latin typeface="Arial MT"/>
                <a:cs typeface="Arial MT"/>
              </a:rPr>
              <a:t> </a:t>
            </a:r>
            <a:r>
              <a:rPr sz="2300" spc="-195" dirty="0">
                <a:latin typeface="Arial MT"/>
                <a:cs typeface="Arial MT"/>
              </a:rPr>
              <a:t>Q3</a:t>
            </a:r>
            <a:r>
              <a:rPr sz="2300" spc="-40" dirty="0">
                <a:latin typeface="Arial MT"/>
                <a:cs typeface="Arial MT"/>
              </a:rPr>
              <a:t> </a:t>
            </a:r>
            <a:r>
              <a:rPr sz="2300" spc="-145" dirty="0">
                <a:latin typeface="Arial MT"/>
                <a:cs typeface="Arial MT"/>
              </a:rPr>
              <a:t>was</a:t>
            </a:r>
            <a:r>
              <a:rPr sz="2300" spc="-95" dirty="0">
                <a:latin typeface="Arial MT"/>
                <a:cs typeface="Arial MT"/>
              </a:rPr>
              <a:t> deliberate.</a:t>
            </a:r>
            <a:r>
              <a:rPr sz="2300" spc="30" dirty="0">
                <a:latin typeface="Arial MT"/>
                <a:cs typeface="Arial MT"/>
              </a:rPr>
              <a:t> </a:t>
            </a:r>
            <a:r>
              <a:rPr sz="2300" dirty="0">
                <a:latin typeface="Arial MT"/>
                <a:cs typeface="Arial MT"/>
              </a:rPr>
              <a:t>It</a:t>
            </a:r>
            <a:r>
              <a:rPr sz="2300" spc="-75" dirty="0">
                <a:latin typeface="Arial MT"/>
                <a:cs typeface="Arial MT"/>
              </a:rPr>
              <a:t> </a:t>
            </a:r>
            <a:r>
              <a:rPr sz="2300" spc="-30" dirty="0">
                <a:latin typeface="Arial MT"/>
                <a:cs typeface="Arial MT"/>
              </a:rPr>
              <a:t>has </a:t>
            </a:r>
            <a:r>
              <a:rPr sz="2300" spc="-80" dirty="0">
                <a:latin typeface="Arial MT"/>
                <a:cs typeface="Arial MT"/>
              </a:rPr>
              <a:t>reinforced</a:t>
            </a:r>
            <a:r>
              <a:rPr sz="2300" spc="5" dirty="0">
                <a:latin typeface="Arial MT"/>
                <a:cs typeface="Arial MT"/>
              </a:rPr>
              <a:t> </a:t>
            </a:r>
            <a:r>
              <a:rPr sz="2300" spc="-120" dirty="0">
                <a:latin typeface="Arial MT"/>
                <a:cs typeface="Arial MT"/>
              </a:rPr>
              <a:t>our</a:t>
            </a:r>
            <a:r>
              <a:rPr sz="2300" spc="-40" dirty="0">
                <a:latin typeface="Arial MT"/>
                <a:cs typeface="Arial MT"/>
              </a:rPr>
              <a:t> </a:t>
            </a:r>
            <a:r>
              <a:rPr sz="2300" spc="-100" dirty="0">
                <a:latin typeface="Arial MT"/>
                <a:cs typeface="Arial MT"/>
              </a:rPr>
              <a:t>execution</a:t>
            </a:r>
            <a:r>
              <a:rPr sz="230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capability </a:t>
            </a:r>
            <a:r>
              <a:rPr sz="2400" spc="-210" dirty="0">
                <a:latin typeface="Arial MT"/>
                <a:cs typeface="Arial MT"/>
              </a:rPr>
              <a:t>and</a:t>
            </a:r>
            <a:r>
              <a:rPr sz="2400" spc="-185" dirty="0">
                <a:latin typeface="Arial MT"/>
                <a:cs typeface="Arial MT"/>
              </a:rPr>
              <a:t> </a:t>
            </a:r>
            <a:r>
              <a:rPr sz="2400" spc="-145" dirty="0">
                <a:latin typeface="Arial MT"/>
                <a:cs typeface="Arial MT"/>
              </a:rPr>
              <a:t>provides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325" dirty="0">
                <a:latin typeface="Arial MT"/>
                <a:cs typeface="Arial MT"/>
              </a:rPr>
              <a:t>a</a:t>
            </a:r>
            <a:r>
              <a:rPr sz="2400" spc="30" dirty="0">
                <a:latin typeface="Arial MT"/>
                <a:cs typeface="Arial MT"/>
              </a:rPr>
              <a:t> </a:t>
            </a:r>
            <a:r>
              <a:rPr sz="2400" spc="-150" dirty="0">
                <a:latin typeface="Arial MT"/>
                <a:cs typeface="Arial MT"/>
              </a:rPr>
              <a:t>solid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10" dirty="0">
                <a:latin typeface="Arial MT"/>
                <a:cs typeface="Arial MT"/>
              </a:rPr>
              <a:t>platform</a:t>
            </a:r>
            <a:r>
              <a:rPr sz="2400" spc="5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from </a:t>
            </a:r>
            <a:r>
              <a:rPr sz="2350" spc="-100" dirty="0">
                <a:latin typeface="Arial MT"/>
                <a:cs typeface="Arial MT"/>
              </a:rPr>
              <a:t>from</a:t>
            </a:r>
            <a:r>
              <a:rPr sz="2350" spc="-60" dirty="0">
                <a:latin typeface="Arial MT"/>
                <a:cs typeface="Arial MT"/>
              </a:rPr>
              <a:t> </a:t>
            </a:r>
            <a:r>
              <a:rPr sz="2350" spc="-125" dirty="0">
                <a:latin typeface="Arial MT"/>
                <a:cs typeface="Arial MT"/>
              </a:rPr>
              <a:t>which</a:t>
            </a:r>
            <a:r>
              <a:rPr sz="2350" spc="-40" dirty="0">
                <a:latin typeface="Arial MT"/>
                <a:cs typeface="Arial MT"/>
              </a:rPr>
              <a:t> </a:t>
            </a:r>
            <a:r>
              <a:rPr sz="2350" dirty="0">
                <a:latin typeface="Arial MT"/>
                <a:cs typeface="Arial MT"/>
              </a:rPr>
              <a:t>to</a:t>
            </a:r>
            <a:r>
              <a:rPr sz="2350" spc="-105" dirty="0">
                <a:latin typeface="Arial MT"/>
                <a:cs typeface="Arial MT"/>
              </a:rPr>
              <a:t> </a:t>
            </a:r>
            <a:r>
              <a:rPr sz="2350" spc="-160" dirty="0">
                <a:latin typeface="Arial MT"/>
                <a:cs typeface="Arial MT"/>
              </a:rPr>
              <a:t>scale</a:t>
            </a:r>
            <a:r>
              <a:rPr sz="2350" dirty="0">
                <a:latin typeface="Arial MT"/>
                <a:cs typeface="Arial MT"/>
              </a:rPr>
              <a:t> </a:t>
            </a:r>
            <a:r>
              <a:rPr sz="2350" spc="-155" dirty="0">
                <a:latin typeface="Arial MT"/>
                <a:cs typeface="Arial MT"/>
              </a:rPr>
              <a:t>our</a:t>
            </a:r>
            <a:r>
              <a:rPr sz="2350" spc="-105" dirty="0">
                <a:latin typeface="Arial MT"/>
                <a:cs typeface="Arial MT"/>
              </a:rPr>
              <a:t> </a:t>
            </a:r>
            <a:r>
              <a:rPr sz="2350" spc="-20" dirty="0">
                <a:latin typeface="Arial MT"/>
                <a:cs typeface="Arial MT"/>
              </a:rPr>
              <a:t>most </a:t>
            </a:r>
            <a:r>
              <a:rPr sz="2400" spc="-145" dirty="0">
                <a:latin typeface="Arial MT"/>
                <a:cs typeface="Arial MT"/>
              </a:rPr>
              <a:t>successful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100" dirty="0">
                <a:latin typeface="Arial MT"/>
                <a:cs typeface="Arial MT"/>
              </a:rPr>
              <a:t>initiatives</a:t>
            </a:r>
            <a:r>
              <a:rPr sz="2400" spc="80" dirty="0">
                <a:latin typeface="Arial MT"/>
                <a:cs typeface="Arial MT"/>
              </a:rPr>
              <a:t> </a:t>
            </a:r>
            <a:r>
              <a:rPr sz="2400" spc="-210" dirty="0">
                <a:latin typeface="Arial MT"/>
                <a:cs typeface="Arial MT"/>
              </a:rPr>
              <a:t>and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spc="-135" dirty="0">
                <a:latin typeface="Arial MT"/>
                <a:cs typeface="Arial MT"/>
              </a:rPr>
              <a:t>drive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more </a:t>
            </a:r>
            <a:r>
              <a:rPr sz="2200" spc="-40" dirty="0">
                <a:latin typeface="Arial MT"/>
                <a:cs typeface="Arial MT"/>
              </a:rPr>
              <a:t>ambitious</a:t>
            </a:r>
            <a:r>
              <a:rPr sz="2200" spc="-55" dirty="0">
                <a:latin typeface="Arial MT"/>
                <a:cs typeface="Arial MT"/>
              </a:rPr>
              <a:t> </a:t>
            </a:r>
            <a:r>
              <a:rPr sz="2200" spc="-10" dirty="0">
                <a:latin typeface="Arial MT"/>
                <a:cs typeface="Arial MT"/>
              </a:rPr>
              <a:t>outcomes.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978950" y="3661598"/>
            <a:ext cx="4404360" cy="2573655"/>
          </a:xfrm>
          <a:prstGeom prst="rect">
            <a:avLst/>
          </a:prstGeom>
        </p:spPr>
        <p:txBody>
          <a:bodyPr vert="horz" wrap="square" lIns="0" tIns="2241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65"/>
              </a:spcBef>
            </a:pPr>
            <a:r>
              <a:rPr sz="3050" dirty="0">
                <a:latin typeface="Cambria" panose="02040503050406030204"/>
                <a:cs typeface="Cambria" panose="02040503050406030204"/>
              </a:rPr>
              <a:t>Q4</a:t>
            </a:r>
            <a:r>
              <a:rPr sz="3050" spc="5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20" dirty="0">
                <a:latin typeface="Cambria" panose="02040503050406030204"/>
                <a:cs typeface="Cambria" panose="02040503050406030204"/>
              </a:rPr>
              <a:t>Forward</a:t>
            </a:r>
            <a:r>
              <a:rPr sz="305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3050" spc="-20" dirty="0">
                <a:latin typeface="Cambria" panose="02040503050406030204"/>
                <a:cs typeface="Cambria" panose="02040503050406030204"/>
              </a:rPr>
              <a:t>Look</a:t>
            </a:r>
            <a:endParaRPr sz="3050">
              <a:latin typeface="Cambria" panose="02040503050406030204"/>
              <a:cs typeface="Cambria" panose="02040503050406030204"/>
            </a:endParaRPr>
          </a:p>
          <a:p>
            <a:pPr marL="17145" marR="5080" indent="3175">
              <a:lnSpc>
                <a:spcPct val="101000"/>
              </a:lnSpc>
              <a:spcBef>
                <a:spcPts val="1215"/>
              </a:spcBef>
            </a:pPr>
            <a:r>
              <a:rPr sz="2300" spc="-160" dirty="0">
                <a:latin typeface="Arial MT"/>
                <a:cs typeface="Arial MT"/>
              </a:rPr>
              <a:t>Our</a:t>
            </a:r>
            <a:r>
              <a:rPr sz="2300" spc="-30" dirty="0">
                <a:latin typeface="Arial MT"/>
                <a:cs typeface="Arial MT"/>
              </a:rPr>
              <a:t> </a:t>
            </a:r>
            <a:r>
              <a:rPr sz="2300" spc="-195" dirty="0">
                <a:latin typeface="Arial MT"/>
                <a:cs typeface="Arial MT"/>
              </a:rPr>
              <a:t>Q4</a:t>
            </a:r>
            <a:r>
              <a:rPr sz="2300" spc="-114" dirty="0">
                <a:latin typeface="Arial MT"/>
                <a:cs typeface="Arial MT"/>
              </a:rPr>
              <a:t> </a:t>
            </a:r>
            <a:r>
              <a:rPr sz="2300" spc="-125" dirty="0">
                <a:latin typeface="Arial MT"/>
                <a:cs typeface="Arial MT"/>
              </a:rPr>
              <a:t>plan</a:t>
            </a:r>
            <a:r>
              <a:rPr sz="2300" spc="-40" dirty="0">
                <a:latin typeface="Arial MT"/>
                <a:cs typeface="Arial MT"/>
              </a:rPr>
              <a:t> </a:t>
            </a:r>
            <a:r>
              <a:rPr sz="2300" spc="-85" dirty="0">
                <a:latin typeface="Arial MT"/>
                <a:cs typeface="Arial MT"/>
              </a:rPr>
              <a:t>is</a:t>
            </a:r>
            <a:r>
              <a:rPr sz="2300" spc="-55" dirty="0">
                <a:latin typeface="Arial MT"/>
                <a:cs typeface="Arial MT"/>
              </a:rPr>
              <a:t> </a:t>
            </a:r>
            <a:r>
              <a:rPr sz="2300" spc="-114" dirty="0">
                <a:latin typeface="Arial MT"/>
                <a:cs typeface="Arial MT"/>
              </a:rPr>
              <a:t>designed</a:t>
            </a:r>
            <a:r>
              <a:rPr sz="2300" spc="35" dirty="0">
                <a:latin typeface="Arial MT"/>
                <a:cs typeface="Arial MT"/>
              </a:rPr>
              <a:t> </a:t>
            </a:r>
            <a:r>
              <a:rPr sz="2300" spc="-30" dirty="0">
                <a:latin typeface="Arial MT"/>
                <a:cs typeface="Arial MT"/>
              </a:rPr>
              <a:t>to</a:t>
            </a:r>
            <a:r>
              <a:rPr sz="2300" spc="-140" dirty="0">
                <a:latin typeface="Arial MT"/>
                <a:cs typeface="Arial MT"/>
              </a:rPr>
              <a:t> </a:t>
            </a:r>
            <a:r>
              <a:rPr sz="2300" spc="-10" dirty="0">
                <a:latin typeface="Arial MT"/>
                <a:cs typeface="Arial MT"/>
              </a:rPr>
              <a:t>leverage </a:t>
            </a:r>
            <a:r>
              <a:rPr sz="2200" dirty="0">
                <a:latin typeface="Arial MT"/>
                <a:cs typeface="Arial MT"/>
              </a:rPr>
              <a:t>this</a:t>
            </a:r>
            <a:r>
              <a:rPr sz="2200" spc="-155" dirty="0">
                <a:latin typeface="Arial MT"/>
                <a:cs typeface="Arial MT"/>
              </a:rPr>
              <a:t> </a:t>
            </a:r>
            <a:r>
              <a:rPr sz="2200" spc="-70" dirty="0">
                <a:latin typeface="Arial MT"/>
                <a:cs typeface="Arial MT"/>
              </a:rPr>
              <a:t>momentum,</a:t>
            </a:r>
            <a:r>
              <a:rPr sz="2200" spc="-20" dirty="0">
                <a:latin typeface="Arial MT"/>
                <a:cs typeface="Arial MT"/>
              </a:rPr>
              <a:t> </a:t>
            </a:r>
            <a:r>
              <a:rPr sz="2200" spc="-30" dirty="0">
                <a:latin typeface="Arial MT"/>
                <a:cs typeface="Arial MT"/>
              </a:rPr>
              <a:t>focusing</a:t>
            </a:r>
            <a:r>
              <a:rPr sz="2200" spc="50" dirty="0">
                <a:latin typeface="Arial MT"/>
                <a:cs typeface="Arial MT"/>
              </a:rPr>
              <a:t> </a:t>
            </a:r>
            <a:r>
              <a:rPr sz="2200" spc="-25" dirty="0">
                <a:latin typeface="Arial MT"/>
                <a:cs typeface="Arial MT"/>
              </a:rPr>
              <a:t>on </a:t>
            </a:r>
            <a:r>
              <a:rPr sz="2150" spc="-45" dirty="0">
                <a:latin typeface="Arial MT"/>
                <a:cs typeface="Arial MT"/>
              </a:rPr>
              <a:t>measurable</a:t>
            </a:r>
            <a:r>
              <a:rPr sz="2150" spc="-40" dirty="0">
                <a:latin typeface="Arial MT"/>
                <a:cs typeface="Arial MT"/>
              </a:rPr>
              <a:t> </a:t>
            </a:r>
            <a:r>
              <a:rPr sz="2150" spc="-35" dirty="0">
                <a:latin typeface="Arial MT"/>
                <a:cs typeface="Arial MT"/>
              </a:rPr>
              <a:t>business</a:t>
            </a:r>
            <a:r>
              <a:rPr sz="2150" spc="-95" dirty="0">
                <a:latin typeface="Arial MT"/>
                <a:cs typeface="Arial MT"/>
              </a:rPr>
              <a:t> </a:t>
            </a:r>
            <a:r>
              <a:rPr sz="2150" dirty="0">
                <a:latin typeface="Arial MT"/>
                <a:cs typeface="Arial MT"/>
              </a:rPr>
              <a:t>impact,</a:t>
            </a:r>
            <a:r>
              <a:rPr sz="2150" spc="-105" dirty="0">
                <a:latin typeface="Arial MT"/>
                <a:cs typeface="Arial MT"/>
              </a:rPr>
              <a:t> </a:t>
            </a:r>
            <a:r>
              <a:rPr sz="2150" spc="-10" dirty="0">
                <a:latin typeface="Arial MT"/>
                <a:cs typeface="Arial MT"/>
              </a:rPr>
              <a:t>scaling </a:t>
            </a:r>
            <a:r>
              <a:rPr sz="2300" spc="-65" dirty="0">
                <a:latin typeface="Arial MT"/>
                <a:cs typeface="Arial MT"/>
              </a:rPr>
              <a:t>what</a:t>
            </a:r>
            <a:r>
              <a:rPr sz="2300" spc="-20" dirty="0">
                <a:latin typeface="Arial MT"/>
                <a:cs typeface="Arial MT"/>
              </a:rPr>
              <a:t> </a:t>
            </a:r>
            <a:r>
              <a:rPr sz="2300" spc="-114" dirty="0">
                <a:latin typeface="Arial MT"/>
                <a:cs typeface="Arial MT"/>
              </a:rPr>
              <a:t>works,</a:t>
            </a:r>
            <a:r>
              <a:rPr sz="2300" spc="-35" dirty="0">
                <a:latin typeface="Arial MT"/>
                <a:cs typeface="Arial MT"/>
              </a:rPr>
              <a:t> </a:t>
            </a:r>
            <a:r>
              <a:rPr sz="2300" spc="-145" dirty="0">
                <a:latin typeface="Arial MT"/>
                <a:cs typeface="Arial MT"/>
              </a:rPr>
              <a:t>and </a:t>
            </a:r>
            <a:r>
              <a:rPr sz="2300" spc="-100" dirty="0">
                <a:latin typeface="Arial MT"/>
                <a:cs typeface="Arial MT"/>
              </a:rPr>
              <a:t>launching</a:t>
            </a:r>
            <a:r>
              <a:rPr sz="2300" spc="-30" dirty="0">
                <a:latin typeface="Arial MT"/>
                <a:cs typeface="Arial MT"/>
              </a:rPr>
              <a:t> </a:t>
            </a:r>
            <a:r>
              <a:rPr sz="2300" spc="-150" dirty="0">
                <a:latin typeface="Arial MT"/>
                <a:cs typeface="Arial MT"/>
              </a:rPr>
              <a:t>key</a:t>
            </a:r>
            <a:r>
              <a:rPr sz="2300" spc="-15" dirty="0">
                <a:latin typeface="Arial MT"/>
                <a:cs typeface="Arial MT"/>
              </a:rPr>
              <a:t> </a:t>
            </a:r>
            <a:r>
              <a:rPr sz="2300" spc="-25" dirty="0">
                <a:latin typeface="Arial MT"/>
                <a:cs typeface="Arial MT"/>
              </a:rPr>
              <a:t>new </a:t>
            </a:r>
            <a:r>
              <a:rPr sz="2200" spc="-10" dirty="0">
                <a:latin typeface="Arial MT"/>
                <a:cs typeface="Arial MT"/>
              </a:rPr>
              <a:t>projects.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270000" y="5105400"/>
            <a:ext cx="3352800" cy="20447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2400" y="2971800"/>
            <a:ext cx="5410200" cy="27305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26800" y="6718300"/>
            <a:ext cx="2019300" cy="1041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957300" y="6743700"/>
            <a:ext cx="393700" cy="4699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95000" y="5854700"/>
            <a:ext cx="5753100" cy="190500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510116" y="537632"/>
            <a:ext cx="0" cy="8750300"/>
          </a:xfrm>
          <a:custGeom>
            <a:avLst/>
            <a:gdLst/>
            <a:ahLst/>
            <a:cxnLst/>
            <a:rect l="l" t="t" r="r" b="b"/>
            <a:pathLst>
              <a:path h="8750300">
                <a:moveTo>
                  <a:pt x="0" y="8750300"/>
                </a:moveTo>
                <a:lnTo>
                  <a:pt x="0" y="0"/>
                </a:lnTo>
              </a:path>
            </a:pathLst>
          </a:custGeom>
          <a:ln w="12700">
            <a:solidFill>
              <a:srgbClr val="57575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/>
          <p:cNvGrpSpPr/>
          <p:nvPr/>
        </p:nvGrpSpPr>
        <p:grpSpPr>
          <a:xfrm>
            <a:off x="503766" y="537632"/>
            <a:ext cx="16408400" cy="8750300"/>
            <a:chOff x="503766" y="537632"/>
            <a:chExt cx="16408400" cy="8750300"/>
          </a:xfrm>
        </p:grpSpPr>
        <p:sp>
          <p:nvSpPr>
            <p:cNvPr id="9" name="object 9"/>
            <p:cNvSpPr/>
            <p:nvPr/>
          </p:nvSpPr>
          <p:spPr>
            <a:xfrm>
              <a:off x="16905821" y="537632"/>
              <a:ext cx="0" cy="8750300"/>
            </a:xfrm>
            <a:custGeom>
              <a:avLst/>
              <a:gdLst/>
              <a:ahLst/>
              <a:cxnLst/>
              <a:rect l="l" t="t" r="r" b="b"/>
              <a:pathLst>
                <a:path h="8750300">
                  <a:moveTo>
                    <a:pt x="0" y="875030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5757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03766" y="543982"/>
              <a:ext cx="16408400" cy="0"/>
            </a:xfrm>
            <a:custGeom>
              <a:avLst/>
              <a:gdLst/>
              <a:ahLst/>
              <a:cxnLst/>
              <a:rect l="l" t="t" r="r" b="b"/>
              <a:pathLst>
                <a:path w="1640840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ln w="12700">
              <a:solidFill>
                <a:srgbClr val="5757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03766" y="9281582"/>
              <a:ext cx="16408400" cy="0"/>
            </a:xfrm>
            <a:custGeom>
              <a:avLst/>
              <a:gdLst/>
              <a:ahLst/>
              <a:cxnLst/>
              <a:rect l="l" t="t" r="r" b="b"/>
              <a:pathLst>
                <a:path w="1640840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ln w="12700">
              <a:solidFill>
                <a:srgbClr val="5757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133600" y="8875182"/>
              <a:ext cx="2569845" cy="0"/>
            </a:xfrm>
            <a:custGeom>
              <a:avLst/>
              <a:gdLst/>
              <a:ahLst/>
              <a:cxnLst/>
              <a:rect l="l" t="t" r="r" b="b"/>
              <a:pathLst>
                <a:path w="2569845">
                  <a:moveTo>
                    <a:pt x="0" y="0"/>
                  </a:moveTo>
                  <a:lnTo>
                    <a:pt x="2569633" y="0"/>
                  </a:lnTo>
                </a:path>
              </a:pathLst>
            </a:custGeom>
            <a:ln w="4233">
              <a:solidFill>
                <a:srgbClr val="7C7C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511800" y="8875182"/>
              <a:ext cx="3611245" cy="0"/>
            </a:xfrm>
            <a:custGeom>
              <a:avLst/>
              <a:gdLst/>
              <a:ahLst/>
              <a:cxnLst/>
              <a:rect l="l" t="t" r="r" b="b"/>
              <a:pathLst>
                <a:path w="3611245">
                  <a:moveTo>
                    <a:pt x="0" y="0"/>
                  </a:moveTo>
                  <a:lnTo>
                    <a:pt x="3611033" y="0"/>
                  </a:lnTo>
                </a:path>
              </a:pathLst>
            </a:custGeom>
            <a:ln w="4233">
              <a:solidFill>
                <a:srgbClr val="777C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9143999" y="8875182"/>
              <a:ext cx="791845" cy="0"/>
            </a:xfrm>
            <a:custGeom>
              <a:avLst/>
              <a:gdLst/>
              <a:ahLst/>
              <a:cxnLst/>
              <a:rect l="l" t="t" r="r" b="b"/>
              <a:pathLst>
                <a:path w="791845">
                  <a:moveTo>
                    <a:pt x="0" y="0"/>
                  </a:moveTo>
                  <a:lnTo>
                    <a:pt x="791633" y="0"/>
                  </a:lnTo>
                </a:path>
              </a:pathLst>
            </a:custGeom>
            <a:ln w="4233">
              <a:solidFill>
                <a:srgbClr val="777C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9969499" y="8875182"/>
              <a:ext cx="372745" cy="0"/>
            </a:xfrm>
            <a:custGeom>
              <a:avLst/>
              <a:gdLst/>
              <a:ahLst/>
              <a:cxnLst/>
              <a:rect l="l" t="t" r="r" b="b"/>
              <a:pathLst>
                <a:path w="372745">
                  <a:moveTo>
                    <a:pt x="0" y="0"/>
                  </a:moveTo>
                  <a:lnTo>
                    <a:pt x="372533" y="0"/>
                  </a:lnTo>
                </a:path>
              </a:pathLst>
            </a:custGeom>
            <a:ln w="4233">
              <a:solidFill>
                <a:srgbClr val="777C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321300" y="5865283"/>
              <a:ext cx="5249545" cy="0"/>
            </a:xfrm>
            <a:custGeom>
              <a:avLst/>
              <a:gdLst/>
              <a:ahLst/>
              <a:cxnLst/>
              <a:rect l="l" t="t" r="r" b="b"/>
              <a:pathLst>
                <a:path w="5249545">
                  <a:moveTo>
                    <a:pt x="0" y="0"/>
                  </a:moveTo>
                  <a:lnTo>
                    <a:pt x="5249333" y="0"/>
                  </a:lnTo>
                </a:path>
              </a:pathLst>
            </a:custGeom>
            <a:ln w="4233">
              <a:solidFill>
                <a:srgbClr val="777C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0909299" y="8875182"/>
              <a:ext cx="5541645" cy="0"/>
            </a:xfrm>
            <a:custGeom>
              <a:avLst/>
              <a:gdLst/>
              <a:ahLst/>
              <a:cxnLst/>
              <a:rect l="l" t="t" r="r" b="b"/>
              <a:pathLst>
                <a:path w="5541644">
                  <a:moveTo>
                    <a:pt x="0" y="0"/>
                  </a:moveTo>
                  <a:lnTo>
                    <a:pt x="5541433" y="0"/>
                  </a:lnTo>
                </a:path>
              </a:pathLst>
            </a:custGeom>
            <a:ln w="4233">
              <a:solidFill>
                <a:srgbClr val="777C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0921999" y="5687483"/>
              <a:ext cx="5541645" cy="0"/>
            </a:xfrm>
            <a:custGeom>
              <a:avLst/>
              <a:gdLst/>
              <a:ahLst/>
              <a:cxnLst/>
              <a:rect l="l" t="t" r="r" b="b"/>
              <a:pathLst>
                <a:path w="5541644">
                  <a:moveTo>
                    <a:pt x="0" y="0"/>
                  </a:moveTo>
                  <a:lnTo>
                    <a:pt x="5541433" y="0"/>
                  </a:lnTo>
                </a:path>
              </a:pathLst>
            </a:custGeom>
            <a:ln w="4233">
              <a:solidFill>
                <a:srgbClr val="7C807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1900" y="7607299"/>
              <a:ext cx="12700" cy="104140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26100" y="7899399"/>
              <a:ext cx="12700" cy="77470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188699" y="4521199"/>
              <a:ext cx="12700" cy="77470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248400" y="7073899"/>
              <a:ext cx="3327400" cy="40640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1150599" y="8166099"/>
              <a:ext cx="12700" cy="520700"/>
            </a:xfrm>
            <a:prstGeom prst="rect">
              <a:avLst/>
            </a:prstGeom>
          </p:spPr>
        </p:pic>
      </p:grp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945269" y="858308"/>
            <a:ext cx="15012035" cy="867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3335">
              <a:lnSpc>
                <a:spcPts val="6645"/>
              </a:lnSpc>
              <a:spcBef>
                <a:spcPts val="120"/>
              </a:spcBef>
            </a:pPr>
            <a:r>
              <a:rPr sz="5950" spc="105" dirty="0">
                <a:latin typeface="Cambria" panose="02040503050406030204"/>
                <a:cs typeface="Cambria" panose="02040503050406030204"/>
              </a:rPr>
              <a:t>Q3</a:t>
            </a:r>
            <a:r>
              <a:rPr sz="5950" spc="-330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Performance</a:t>
            </a:r>
            <a:r>
              <a:rPr sz="5950" spc="6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spc="-45" dirty="0">
                <a:latin typeface="Cambria" panose="02040503050406030204"/>
                <a:cs typeface="Cambria" panose="02040503050406030204"/>
              </a:rPr>
              <a:t>Dashboard:</a:t>
            </a:r>
            <a:endParaRPr sz="5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5707030" y="9448326"/>
            <a:ext cx="123825" cy="22225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300" spc="-50" dirty="0">
                <a:latin typeface="Cambria" panose="02040503050406030204"/>
                <a:cs typeface="Cambria" panose="02040503050406030204"/>
              </a:rPr>
              <a:t>G</a:t>
            </a:r>
            <a:endParaRPr sz="13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78816" y="3147483"/>
            <a:ext cx="2447925" cy="46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900" spc="-45" dirty="0">
                <a:latin typeface="Cambria" panose="02040503050406030204"/>
                <a:cs typeface="Cambria" panose="02040503050406030204"/>
              </a:rPr>
              <a:t>Project</a:t>
            </a:r>
            <a:r>
              <a:rPr sz="2900" spc="-35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65" dirty="0">
                <a:latin typeface="Cambria" panose="02040503050406030204"/>
                <a:cs typeface="Cambria" panose="02040503050406030204"/>
              </a:rPr>
              <a:t>Delivery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208396" y="3147483"/>
            <a:ext cx="3319145" cy="15233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15"/>
              </a:spcBef>
            </a:pPr>
            <a:r>
              <a:rPr sz="2900" spc="-90" dirty="0">
                <a:latin typeface="Cambria" panose="02040503050406030204"/>
                <a:cs typeface="Cambria" panose="02040503050406030204"/>
              </a:rPr>
              <a:t>Revenue</a:t>
            </a:r>
            <a:r>
              <a:rPr sz="2900" spc="-10" dirty="0">
                <a:latin typeface="Cambria" panose="02040503050406030204"/>
                <a:cs typeface="Cambria" panose="02040503050406030204"/>
              </a:rPr>
              <a:t> </a:t>
            </a:r>
            <a:r>
              <a:rPr sz="2900" spc="-75" dirty="0">
                <a:latin typeface="Cambria" panose="02040503050406030204"/>
                <a:cs typeface="Cambria" panose="02040503050406030204"/>
              </a:rPr>
              <a:t>Performance</a:t>
            </a:r>
            <a:endParaRPr sz="2900">
              <a:latin typeface="Cambria" panose="02040503050406030204"/>
              <a:cs typeface="Cambria" panose="02040503050406030204"/>
            </a:endParaRPr>
          </a:p>
          <a:p>
            <a:pPr marL="16510" marR="902335" indent="-4445">
              <a:lnSpc>
                <a:spcPct val="103000"/>
              </a:lnSpc>
              <a:spcBef>
                <a:spcPts val="1890"/>
              </a:spcBef>
            </a:pPr>
            <a:r>
              <a:rPr sz="2600" spc="-100" dirty="0">
                <a:latin typeface="Cambria" panose="02040503050406030204"/>
                <a:cs typeface="Cambria" panose="02040503050406030204"/>
              </a:rPr>
              <a:t>Total</a:t>
            </a:r>
            <a:r>
              <a:rPr sz="2600" spc="11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120" dirty="0">
                <a:latin typeface="Cambria" panose="02040503050406030204"/>
                <a:cs typeface="Cambria" panose="02040503050406030204"/>
              </a:rPr>
              <a:t>Revenue:</a:t>
            </a:r>
            <a:r>
              <a:rPr sz="2600" spc="-2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25" dirty="0">
                <a:latin typeface="Cambria" panose="02040503050406030204"/>
                <a:cs typeface="Cambria" panose="02040503050406030204"/>
              </a:rPr>
              <a:t>$X </a:t>
            </a:r>
            <a:r>
              <a:rPr sz="2600" spc="-55" dirty="0">
                <a:latin typeface="Cambria" panose="02040503050406030204"/>
                <a:cs typeface="Cambria" panose="02040503050406030204"/>
              </a:rPr>
              <a:t>QoQ</a:t>
            </a:r>
            <a:r>
              <a:rPr sz="2600" spc="4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155" dirty="0">
                <a:latin typeface="Cambria" panose="02040503050406030204"/>
                <a:cs typeface="Cambria" panose="02040503050406030204"/>
              </a:rPr>
              <a:t>Growth:</a:t>
            </a:r>
            <a:r>
              <a:rPr sz="2600" spc="-6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25" dirty="0">
                <a:latin typeface="Cambria" panose="02040503050406030204"/>
                <a:cs typeface="Cambria" panose="02040503050406030204"/>
              </a:rPr>
              <a:t>+X'</a:t>
            </a:r>
            <a:endParaRPr sz="26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76173" y="7058025"/>
            <a:ext cx="1699260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445260" algn="l"/>
              </a:tabLst>
            </a:pPr>
            <a:r>
              <a:rPr sz="1850" spc="-25" dirty="0">
                <a:latin typeface="Consolas" panose="020B0609020204030204"/>
                <a:cs typeface="Consolas" panose="020B0609020204030204"/>
              </a:rPr>
              <a:t>Q2</a:t>
            </a:r>
            <a:r>
              <a:rPr sz="1850" dirty="0">
                <a:latin typeface="Consolas" panose="020B0609020204030204"/>
                <a:cs typeface="Consolas" panose="020B0609020204030204"/>
              </a:rPr>
              <a:t>	</a:t>
            </a:r>
            <a:r>
              <a:rPr sz="1850" spc="-470" dirty="0">
                <a:latin typeface="Comic Sans MS" panose="030F0702030302020204"/>
                <a:cs typeface="Comic Sans MS" panose="030F0702030302020204"/>
              </a:rPr>
              <a:t>Q3</a:t>
            </a:r>
            <a:endParaRPr sz="18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03455" y="7513108"/>
            <a:ext cx="2645410" cy="3746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00" spc="-520" dirty="0">
                <a:latin typeface="Comic Sans MS" panose="030F0702030302020204"/>
                <a:cs typeface="Comic Sans MS" panose="030F0702030302020204"/>
              </a:rPr>
              <a:t>Start(e</a:t>
            </a:r>
            <a:r>
              <a:rPr sz="2300" spc="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00" spc="-380" dirty="0">
                <a:latin typeface="Comic Sans MS" panose="030F0702030302020204"/>
                <a:cs typeface="Comic Sans MS" panose="030F0702030302020204"/>
              </a:rPr>
              <a:t>revenue</a:t>
            </a:r>
            <a:r>
              <a:rPr sz="2300" spc="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00" spc="-409" dirty="0">
                <a:latin typeface="Comic Sans MS" panose="030F0702030302020204"/>
                <a:cs typeface="Comic Sans MS" panose="030F0702030302020204"/>
              </a:rPr>
              <a:t>growth</a:t>
            </a:r>
            <a:r>
              <a:rPr sz="2300" spc="-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00" spc="-340" dirty="0">
                <a:latin typeface="Comic Sans MS" panose="030F0702030302020204"/>
                <a:cs typeface="Comic Sans MS" panose="030F0702030302020204"/>
              </a:rPr>
              <a:t>was</a:t>
            </a:r>
            <a:endParaRPr sz="23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14931" y="7764639"/>
            <a:ext cx="2987675" cy="3854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375" dirty="0">
                <a:latin typeface="Comic Sans MS" panose="030F0702030302020204"/>
                <a:cs typeface="Comic Sans MS" panose="030F0702030302020204"/>
              </a:rPr>
              <a:t>achieved</a:t>
            </a:r>
            <a:r>
              <a:rPr sz="2350" spc="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20" dirty="0">
                <a:latin typeface="Comic Sans MS" panose="030F0702030302020204"/>
                <a:cs typeface="Comic Sans MS" panose="030F0702030302020204"/>
              </a:rPr>
              <a:t>alongside</a:t>
            </a:r>
            <a:r>
              <a:rPr sz="2350" spc="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30" dirty="0">
                <a:latin typeface="Comic Sans MS" panose="030F0702030302020204"/>
                <a:cs typeface="Comic Sans MS" panose="030F0702030302020204"/>
              </a:rPr>
              <a:t>disciplined</a:t>
            </a:r>
            <a:endParaRPr sz="23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07932" y="8042627"/>
            <a:ext cx="3183890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00" spc="-305" dirty="0">
                <a:latin typeface="Comic Sans MS" panose="030F0702030302020204"/>
                <a:cs typeface="Comic Sans MS" panose="030F0702030302020204"/>
              </a:rPr>
              <a:t>cost</a:t>
            </a:r>
            <a:r>
              <a:rPr sz="220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305" dirty="0">
                <a:latin typeface="Comic Sans MS" panose="030F0702030302020204"/>
                <a:cs typeface="Comic Sans MS" panose="030F0702030302020204"/>
              </a:rPr>
              <a:t>control,</a:t>
            </a:r>
            <a:r>
              <a:rPr sz="2200" spc="-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235" dirty="0">
                <a:latin typeface="Comic Sans MS" panose="030F0702030302020204"/>
                <a:cs typeface="Comic Sans MS" panose="030F0702030302020204"/>
              </a:rPr>
              <a:t>leading</a:t>
            </a:r>
            <a:r>
              <a:rPr sz="220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315" dirty="0">
                <a:latin typeface="Comic Sans MS" panose="030F0702030302020204"/>
                <a:cs typeface="Comic Sans MS" panose="030F0702030302020204"/>
              </a:rPr>
              <a:t>to</a:t>
            </a:r>
            <a:r>
              <a:rPr sz="2200" spc="-1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285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2200" spc="-1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345" dirty="0">
                <a:latin typeface="Comic Sans MS" panose="030F0702030302020204"/>
                <a:cs typeface="Comic Sans MS" panose="030F0702030302020204"/>
              </a:rPr>
              <a:t>healthy</a:t>
            </a:r>
            <a:endParaRPr sz="22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05312" y="8309327"/>
            <a:ext cx="2239645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00" spc="-355" dirty="0">
                <a:latin typeface="Comic Sans MS" panose="030F0702030302020204"/>
                <a:cs typeface="Comic Sans MS" panose="030F0702030302020204"/>
              </a:rPr>
              <a:t>net</a:t>
            </a:r>
            <a:r>
              <a:rPr sz="2200" spc="-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310" dirty="0">
                <a:latin typeface="Comic Sans MS" panose="030F0702030302020204"/>
                <a:cs typeface="Comic Sans MS" panose="030F0702030302020204"/>
              </a:rPr>
              <a:t>contribution</a:t>
            </a:r>
            <a:r>
              <a:rPr sz="2200" spc="1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360" dirty="0">
                <a:latin typeface="Comic Sans MS" panose="030F0702030302020204"/>
                <a:cs typeface="Comic Sans MS" panose="030F0702030302020204"/>
              </a:rPr>
              <a:t>of</a:t>
            </a:r>
            <a:r>
              <a:rPr sz="2200" spc="-2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200" spc="-459" dirty="0">
                <a:latin typeface="Comic Sans MS" panose="030F0702030302020204"/>
                <a:cs typeface="Comic Sans MS" panose="030F0702030302020204"/>
              </a:rPr>
              <a:t>X%.</a:t>
            </a:r>
            <a:endParaRPr sz="22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137000" y="4791427"/>
            <a:ext cx="1844039" cy="364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00" spc="-114" dirty="0">
                <a:latin typeface="Cambria" panose="02040503050406030204"/>
                <a:cs typeface="Cambria" panose="02040503050406030204"/>
              </a:rPr>
              <a:t>Completion</a:t>
            </a:r>
            <a:r>
              <a:rPr sz="2200" spc="140" dirty="0">
                <a:latin typeface="Cambria" panose="02040503050406030204"/>
                <a:cs typeface="Cambria" panose="02040503050406030204"/>
              </a:rPr>
              <a:t> </a:t>
            </a:r>
            <a:r>
              <a:rPr sz="2200" spc="-70" dirty="0">
                <a:latin typeface="Cambria" panose="02040503050406030204"/>
                <a:cs typeface="Cambria" panose="02040503050406030204"/>
              </a:rPr>
              <a:t>Rate</a:t>
            </a:r>
            <a:endParaRPr sz="22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79687" y="5916519"/>
            <a:ext cx="4690745" cy="111061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850" spc="-10" dirty="0">
                <a:latin typeface="Cambria" panose="02040503050406030204"/>
                <a:cs typeface="Cambria" panose="02040503050406030204"/>
              </a:rPr>
              <a:t>Quality</a:t>
            </a:r>
            <a:r>
              <a:rPr sz="2850" spc="-100" dirty="0">
                <a:latin typeface="Cambria" panose="02040503050406030204"/>
                <a:cs typeface="Cambria" panose="02040503050406030204"/>
              </a:rPr>
              <a:t> </a:t>
            </a:r>
            <a:r>
              <a:rPr sz="2850" spc="-200" dirty="0">
                <a:latin typeface="Cambria" panose="02040503050406030204"/>
                <a:cs typeface="Cambria" panose="02040503050406030204"/>
              </a:rPr>
              <a:t>&amp;</a:t>
            </a:r>
            <a:r>
              <a:rPr sz="2850" spc="-55" dirty="0">
                <a:latin typeface="Cambria" panose="02040503050406030204"/>
                <a:cs typeface="Cambria" panose="02040503050406030204"/>
              </a:rPr>
              <a:t> </a:t>
            </a:r>
            <a:r>
              <a:rPr sz="2850" spc="-10" dirty="0">
                <a:latin typeface="Cambria" panose="02040503050406030204"/>
                <a:cs typeface="Cambria" panose="02040503050406030204"/>
              </a:rPr>
              <a:t>Reliability</a:t>
            </a:r>
            <a:endParaRPr sz="2850">
              <a:latin typeface="Cambria" panose="02040503050406030204"/>
              <a:cs typeface="Cambria" panose="02040503050406030204"/>
            </a:endParaRPr>
          </a:p>
          <a:p>
            <a:pPr marL="16510">
              <a:lnSpc>
                <a:spcPct val="100000"/>
              </a:lnSpc>
              <a:spcBef>
                <a:spcPts val="980"/>
              </a:spcBef>
              <a:tabLst>
                <a:tab pos="2567940" algn="l"/>
              </a:tabLst>
            </a:pPr>
            <a:r>
              <a:rPr sz="2600" spc="-65" dirty="0">
                <a:latin typeface="Cambria" panose="02040503050406030204"/>
                <a:cs typeface="Cambria" panose="02040503050406030204"/>
              </a:rPr>
              <a:t>quality</a:t>
            </a:r>
            <a:r>
              <a:rPr sz="2600" spc="-2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10" dirty="0">
                <a:latin typeface="Cambria" panose="02040503050406030204"/>
                <a:cs typeface="Cambria" panose="02040503050406030204"/>
              </a:rPr>
              <a:t>Score:</a:t>
            </a:r>
            <a:r>
              <a:rPr sz="2600" dirty="0">
                <a:latin typeface="Cambria" panose="02040503050406030204"/>
                <a:cs typeface="Cambria" panose="02040503050406030204"/>
              </a:rPr>
              <a:t>	SLA</a:t>
            </a:r>
            <a:r>
              <a:rPr sz="2600" spc="2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95" dirty="0">
                <a:latin typeface="Cambria" panose="02040503050406030204"/>
                <a:cs typeface="Cambria" panose="02040503050406030204"/>
              </a:rPr>
              <a:t>Adherence:</a:t>
            </a:r>
            <a:endParaRPr sz="26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791412" y="7840485"/>
            <a:ext cx="4253230" cy="332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" spc="-165" dirty="0">
                <a:latin typeface="Comic Sans MS" panose="030F0702030302020204"/>
                <a:cs typeface="Comic Sans MS" panose="030F0702030302020204"/>
              </a:rPr>
              <a:t>Process</a:t>
            </a:r>
            <a:r>
              <a:rPr sz="2000" spc="-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000" spc="-180" dirty="0">
                <a:latin typeface="Comic Sans MS" panose="030F0702030302020204"/>
                <a:cs typeface="Comic Sans MS" panose="030F0702030302020204"/>
              </a:rPr>
              <a:t>improvements</a:t>
            </a:r>
            <a:r>
              <a:rPr sz="2000" spc="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000" spc="-200" dirty="0">
                <a:latin typeface="Comic Sans MS" panose="030F0702030302020204"/>
                <a:cs typeface="Comic Sans MS" panose="030F0702030302020204"/>
              </a:rPr>
              <a:t>led</a:t>
            </a:r>
            <a:r>
              <a:rPr sz="2000" spc="-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000" spc="-210" dirty="0">
                <a:latin typeface="Comic Sans MS" panose="030F0702030302020204"/>
                <a:cs typeface="Comic Sans MS" panose="030F0702030302020204"/>
              </a:rPr>
              <a:t>to</a:t>
            </a:r>
            <a:r>
              <a:rPr sz="2000" spc="-1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000" spc="-220" dirty="0">
                <a:latin typeface="Comic Sans MS" panose="030F0702030302020204"/>
                <a:cs typeface="Comic Sans MS" panose="030F0702030302020204"/>
              </a:rPr>
              <a:t>higher</a:t>
            </a:r>
            <a:r>
              <a:rPr sz="2000" spc="-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000" spc="-125" dirty="0">
                <a:latin typeface="Comic Sans MS" panose="030F0702030302020204"/>
                <a:cs typeface="Comic Sans MS" panose="030F0702030302020204"/>
              </a:rPr>
              <a:t>quality</a:t>
            </a:r>
            <a:endParaRPr sz="20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793356" y="8089547"/>
            <a:ext cx="383286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-290" dirty="0">
                <a:latin typeface="Comic Sans MS" panose="030F0702030302020204"/>
                <a:cs typeface="Comic Sans MS" panose="030F0702030302020204"/>
              </a:rPr>
              <a:t>output,</a:t>
            </a:r>
            <a:r>
              <a:rPr sz="2150" spc="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150" spc="-265" dirty="0">
                <a:latin typeface="Comic Sans MS" panose="030F0702030302020204"/>
                <a:cs typeface="Comic Sans MS" panose="030F0702030302020204"/>
              </a:rPr>
              <a:t>reducing</a:t>
            </a:r>
            <a:r>
              <a:rPr sz="2150" spc="-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150" spc="-320" dirty="0">
                <a:latin typeface="Comic Sans MS" panose="030F0702030302020204"/>
                <a:cs typeface="Comic Sans MS" panose="030F0702030302020204"/>
              </a:rPr>
              <a:t>rework</a:t>
            </a:r>
            <a:r>
              <a:rPr sz="2150" spc="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150" spc="-254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150" spc="-1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150" spc="-300" dirty="0">
                <a:latin typeface="Comic Sans MS" panose="030F0702030302020204"/>
                <a:cs typeface="Comic Sans MS" panose="030F0702030302020204"/>
              </a:rPr>
              <a:t>reinforcing</a:t>
            </a:r>
            <a:endParaRPr sz="21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793696" y="8352366"/>
            <a:ext cx="1318895" cy="3429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50" spc="-240" dirty="0">
                <a:latin typeface="Comic Sans MS" panose="030F0702030302020204"/>
                <a:cs typeface="Comic Sans MS" panose="030F0702030302020204"/>
              </a:rPr>
              <a:t>our</a:t>
            </a:r>
            <a:r>
              <a:rPr sz="2050" spc="-1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050" spc="-210" dirty="0">
                <a:latin typeface="Comic Sans MS" panose="030F0702030302020204"/>
                <a:cs typeface="Comic Sans MS" panose="030F0702030302020204"/>
              </a:rPr>
              <a:t>reliability.</a:t>
            </a:r>
            <a:endParaRPr sz="20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165197" y="3127375"/>
            <a:ext cx="5405755" cy="21901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25"/>
              </a:spcBef>
            </a:pPr>
            <a:r>
              <a:rPr sz="3100" spc="-75" dirty="0">
                <a:latin typeface="Times New Roman" panose="02020603050405020304"/>
                <a:cs typeface="Times New Roman" panose="02020603050405020304"/>
              </a:rPr>
              <a:t>Customer</a:t>
            </a:r>
            <a:r>
              <a:rPr sz="31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135" dirty="0">
                <a:latin typeface="Times New Roman" panose="02020603050405020304"/>
                <a:cs typeface="Times New Roman" panose="02020603050405020304"/>
              </a:rPr>
              <a:t>Tat</a:t>
            </a:r>
            <a:r>
              <a:rPr sz="31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3100"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100" spc="-10" dirty="0">
                <a:latin typeface="Times New Roman" panose="02020603050405020304"/>
                <a:cs typeface="Times New Roman" panose="02020603050405020304"/>
              </a:rPr>
              <a:t>Industrials</a:t>
            </a:r>
            <a:endParaRPr sz="31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  <a:tabLst>
                <a:tab pos="2684780" algn="l"/>
              </a:tabLst>
            </a:pPr>
            <a:r>
              <a:rPr sz="2600" spc="-100" dirty="0">
                <a:latin typeface="Cambria" panose="02040503050406030204"/>
                <a:cs typeface="Cambria" panose="02040503050406030204"/>
              </a:rPr>
              <a:t>Total</a:t>
            </a:r>
            <a:r>
              <a:rPr sz="2600" spc="7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110" dirty="0">
                <a:latin typeface="Cambria" panose="02040503050406030204"/>
                <a:cs typeface="Cambria" panose="02040503050406030204"/>
              </a:rPr>
              <a:t>Revene:</a:t>
            </a:r>
            <a:r>
              <a:rPr sz="2600" spc="-3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25" dirty="0">
                <a:latin typeface="Cambria" panose="02040503050406030204"/>
                <a:cs typeface="Cambria" panose="02040503050406030204"/>
              </a:rPr>
              <a:t>$X</a:t>
            </a:r>
            <a:r>
              <a:rPr sz="2600" dirty="0">
                <a:latin typeface="Cambria" panose="02040503050406030204"/>
                <a:cs typeface="Cambria" panose="02040503050406030204"/>
              </a:rPr>
              <a:t>	SLA</a:t>
            </a:r>
            <a:r>
              <a:rPr sz="2600" spc="-4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85" dirty="0">
                <a:latin typeface="Cambria" panose="02040503050406030204"/>
                <a:cs typeface="Cambria" panose="02040503050406030204"/>
              </a:rPr>
              <a:t>Adherence:</a:t>
            </a:r>
            <a:r>
              <a:rPr sz="2600" spc="8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30" dirty="0">
                <a:latin typeface="Cambria" panose="02040503050406030204"/>
                <a:cs typeface="Cambria" panose="02040503050406030204"/>
              </a:rPr>
              <a:t>XP!</a:t>
            </a:r>
            <a:endParaRPr sz="2600">
              <a:latin typeface="Cambria" panose="02040503050406030204"/>
              <a:cs typeface="Cambria" panose="02040503050406030204"/>
            </a:endParaRPr>
          </a:p>
          <a:p>
            <a:pPr marL="193040" marR="1151890">
              <a:lnSpc>
                <a:spcPts val="2100"/>
              </a:lnSpc>
              <a:spcBef>
                <a:spcPts val="1950"/>
              </a:spcBef>
            </a:pPr>
            <a:r>
              <a:rPr sz="2050" spc="-190" dirty="0">
                <a:latin typeface="Arial MT"/>
                <a:cs typeface="Arial MT"/>
              </a:rPr>
              <a:t>Delivered</a:t>
            </a:r>
            <a:r>
              <a:rPr sz="2050" spc="65" dirty="0">
                <a:latin typeface="Arial MT"/>
                <a:cs typeface="Arial MT"/>
              </a:rPr>
              <a:t> </a:t>
            </a:r>
            <a:r>
              <a:rPr sz="2050" spc="-90" dirty="0">
                <a:latin typeface="Arial MT"/>
                <a:cs typeface="Arial MT"/>
              </a:rPr>
              <a:t>critical</a:t>
            </a:r>
            <a:r>
              <a:rPr sz="2050" spc="-114" dirty="0">
                <a:latin typeface="Arial MT"/>
                <a:cs typeface="Arial MT"/>
              </a:rPr>
              <a:t> </a:t>
            </a:r>
            <a:r>
              <a:rPr sz="2050" spc="-150" dirty="0">
                <a:latin typeface="Arial MT"/>
                <a:cs typeface="Arial MT"/>
              </a:rPr>
              <a:t>milestones</a:t>
            </a:r>
            <a:r>
              <a:rPr sz="2050" spc="140" dirty="0">
                <a:latin typeface="Arial MT"/>
                <a:cs typeface="Arial MT"/>
              </a:rPr>
              <a:t> </a:t>
            </a:r>
            <a:r>
              <a:rPr sz="2050" spc="-180" dirty="0">
                <a:latin typeface="Arial MT"/>
                <a:cs typeface="Arial MT"/>
              </a:rPr>
              <a:t>on</a:t>
            </a:r>
            <a:r>
              <a:rPr sz="2050" spc="-110" dirty="0">
                <a:latin typeface="Arial MT"/>
                <a:cs typeface="Arial MT"/>
              </a:rPr>
              <a:t> </a:t>
            </a:r>
            <a:r>
              <a:rPr sz="2050" spc="-160" dirty="0">
                <a:latin typeface="Arial MT"/>
                <a:cs typeface="Arial MT"/>
              </a:rPr>
              <a:t>schedule, </a:t>
            </a:r>
            <a:r>
              <a:rPr sz="2050" spc="-130" dirty="0">
                <a:latin typeface="Arial MT"/>
                <a:cs typeface="Arial MT"/>
              </a:rPr>
              <a:t>including</a:t>
            </a:r>
            <a:r>
              <a:rPr sz="2050" spc="-55" dirty="0">
                <a:latin typeface="Arial MT"/>
                <a:cs typeface="Arial MT"/>
              </a:rPr>
              <a:t> </a:t>
            </a:r>
            <a:r>
              <a:rPr sz="2050" spc="-145" dirty="0">
                <a:latin typeface="Arial MT"/>
                <a:cs typeface="Arial MT"/>
              </a:rPr>
              <a:t>the</a:t>
            </a:r>
            <a:r>
              <a:rPr sz="2050" spc="-55" dirty="0">
                <a:latin typeface="Arial MT"/>
                <a:cs typeface="Arial MT"/>
              </a:rPr>
              <a:t> </a:t>
            </a:r>
            <a:r>
              <a:rPr sz="2050" spc="-160" dirty="0">
                <a:latin typeface="Arial MT"/>
                <a:cs typeface="Arial MT"/>
              </a:rPr>
              <a:t>successful</a:t>
            </a:r>
            <a:r>
              <a:rPr sz="2050" spc="45" dirty="0">
                <a:latin typeface="Arial MT"/>
                <a:cs typeface="Arial MT"/>
              </a:rPr>
              <a:t> </a:t>
            </a:r>
            <a:r>
              <a:rPr sz="2050" spc="-150" dirty="0">
                <a:latin typeface="Arial MT"/>
                <a:cs typeface="Arial MT"/>
              </a:rPr>
              <a:t>completion</a:t>
            </a:r>
            <a:r>
              <a:rPr sz="2050" spc="85" dirty="0">
                <a:latin typeface="Arial MT"/>
                <a:cs typeface="Arial MT"/>
              </a:rPr>
              <a:t> </a:t>
            </a:r>
            <a:r>
              <a:rPr sz="2050" spc="-25" dirty="0">
                <a:latin typeface="Arial MT"/>
                <a:cs typeface="Arial MT"/>
              </a:rPr>
              <a:t>of </a:t>
            </a:r>
            <a:r>
              <a:rPr sz="2050" spc="-135" dirty="0">
                <a:latin typeface="Arial MT"/>
                <a:cs typeface="Arial MT"/>
              </a:rPr>
              <a:t>Project</a:t>
            </a:r>
            <a:r>
              <a:rPr sz="2050" spc="65" dirty="0">
                <a:latin typeface="Arial MT"/>
                <a:cs typeface="Arial MT"/>
              </a:rPr>
              <a:t> </a:t>
            </a:r>
            <a:r>
              <a:rPr sz="2050" spc="-400" dirty="0">
                <a:latin typeface="Arial MT"/>
                <a:cs typeface="Arial MT"/>
              </a:rPr>
              <a:t>A</a:t>
            </a:r>
            <a:r>
              <a:rPr sz="2050" spc="-15" dirty="0">
                <a:latin typeface="Arial MT"/>
                <a:cs typeface="Arial MT"/>
              </a:rPr>
              <a:t> </a:t>
            </a:r>
            <a:r>
              <a:rPr sz="2050" spc="-215" dirty="0">
                <a:latin typeface="Arial MT"/>
                <a:cs typeface="Arial MT"/>
              </a:rPr>
              <a:t>and</a:t>
            </a:r>
            <a:r>
              <a:rPr sz="2050" spc="-60" dirty="0">
                <a:latin typeface="Arial MT"/>
                <a:cs typeface="Arial MT"/>
              </a:rPr>
              <a:t> </a:t>
            </a:r>
            <a:r>
              <a:rPr sz="2050" spc="-245" dirty="0">
                <a:latin typeface="Arial MT"/>
                <a:cs typeface="Arial MT"/>
              </a:rPr>
              <a:t>Phase</a:t>
            </a:r>
            <a:r>
              <a:rPr sz="2050" spc="-95" dirty="0">
                <a:latin typeface="Arial MT"/>
                <a:cs typeface="Arial MT"/>
              </a:rPr>
              <a:t> </a:t>
            </a:r>
            <a:r>
              <a:rPr sz="2050" spc="-120" dirty="0">
                <a:latin typeface="Arial MT"/>
                <a:cs typeface="Arial MT"/>
              </a:rPr>
              <a:t>1</a:t>
            </a:r>
            <a:r>
              <a:rPr sz="2050" spc="-140" dirty="0">
                <a:latin typeface="Arial MT"/>
                <a:cs typeface="Arial MT"/>
              </a:rPr>
              <a:t> </a:t>
            </a:r>
            <a:r>
              <a:rPr sz="2050" spc="-80" dirty="0">
                <a:latin typeface="Arial MT"/>
                <a:cs typeface="Arial MT"/>
              </a:rPr>
              <a:t>of</a:t>
            </a:r>
            <a:r>
              <a:rPr sz="2050" spc="-120" dirty="0">
                <a:latin typeface="Arial MT"/>
                <a:cs typeface="Arial MT"/>
              </a:rPr>
              <a:t> </a:t>
            </a:r>
            <a:r>
              <a:rPr sz="2050" spc="-145" dirty="0">
                <a:latin typeface="Arial MT"/>
                <a:cs typeface="Arial MT"/>
              </a:rPr>
              <a:t>Project</a:t>
            </a:r>
            <a:r>
              <a:rPr sz="2050" spc="15" dirty="0">
                <a:latin typeface="Arial MT"/>
                <a:cs typeface="Arial MT"/>
              </a:rPr>
              <a:t> </a:t>
            </a:r>
            <a:r>
              <a:rPr sz="2050" spc="-25" dirty="0">
                <a:latin typeface="Arial MT"/>
                <a:cs typeface="Arial MT"/>
              </a:rPr>
              <a:t>B.</a:t>
            </a:r>
            <a:endParaRPr sz="205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952301" y="6035322"/>
            <a:ext cx="538035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-25" dirty="0">
                <a:latin typeface="Cambria" panose="02040503050406030204"/>
                <a:cs typeface="Cambria" panose="02040503050406030204"/>
              </a:rPr>
              <a:t>Customer</a:t>
            </a:r>
            <a:r>
              <a:rPr sz="2750" spc="-125" dirty="0">
                <a:latin typeface="Cambria" panose="02040503050406030204"/>
                <a:cs typeface="Cambria" panose="02040503050406030204"/>
              </a:rPr>
              <a:t> </a:t>
            </a:r>
            <a:r>
              <a:rPr sz="2750" spc="-215" dirty="0">
                <a:latin typeface="Cambria" panose="02040503050406030204"/>
                <a:cs typeface="Cambria" panose="02040503050406030204"/>
              </a:rPr>
              <a:t>&amp;</a:t>
            </a:r>
            <a:r>
              <a:rPr sz="2750" spc="-20" dirty="0">
                <a:latin typeface="Cambria" panose="02040503050406030204"/>
                <a:cs typeface="Cambria" panose="02040503050406030204"/>
              </a:rPr>
              <a:t> </a:t>
            </a:r>
            <a:r>
              <a:rPr sz="2750" spc="-40" dirty="0">
                <a:latin typeface="Cambria" panose="02040503050406030204"/>
                <a:cs typeface="Cambria" panose="02040503050406030204"/>
              </a:rPr>
              <a:t>Stakeholder</a:t>
            </a:r>
            <a:r>
              <a:rPr sz="275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750" spc="-65" dirty="0">
                <a:latin typeface="Cambria" panose="02040503050406030204"/>
                <a:cs typeface="Cambria" panose="02040503050406030204"/>
              </a:rPr>
              <a:t>Engagement</a:t>
            </a:r>
            <a:endParaRPr sz="27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3597483" y="7335308"/>
            <a:ext cx="2430780" cy="3746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00" spc="-175" dirty="0">
                <a:latin typeface="Cambria" panose="02040503050406030204"/>
                <a:cs typeface="Cambria" panose="02040503050406030204"/>
              </a:rPr>
              <a:t>Customer</a:t>
            </a:r>
            <a:r>
              <a:rPr sz="2300" spc="65" dirty="0">
                <a:latin typeface="Cambria" panose="02040503050406030204"/>
                <a:cs typeface="Cambria" panose="02040503050406030204"/>
              </a:rPr>
              <a:t> </a:t>
            </a:r>
            <a:r>
              <a:rPr sz="2300" spc="-105" dirty="0">
                <a:latin typeface="Cambria" panose="02040503050406030204"/>
                <a:cs typeface="Cambria" panose="02040503050406030204"/>
              </a:rPr>
              <a:t>Satisfaction</a:t>
            </a:r>
            <a:endParaRPr sz="23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327920" y="8063089"/>
            <a:ext cx="4580890" cy="3854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355" dirty="0">
                <a:latin typeface="Comic Sans MS" panose="030F0702030302020204"/>
                <a:cs typeface="Comic Sans MS" panose="030F0702030302020204"/>
              </a:rPr>
              <a:t>Consistent</a:t>
            </a:r>
            <a:r>
              <a:rPr sz="2350" spc="-1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80" dirty="0">
                <a:latin typeface="Comic Sans MS" panose="030F0702030302020204"/>
                <a:cs typeface="Comic Sans MS" panose="030F0702030302020204"/>
              </a:rPr>
              <a:t>delivery</a:t>
            </a:r>
            <a:r>
              <a:rPr sz="2350" spc="-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6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350" spc="-1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80" dirty="0">
                <a:latin typeface="Comic Sans MS" panose="030F0702030302020204"/>
                <a:cs typeface="Comic Sans MS" panose="030F0702030302020204"/>
              </a:rPr>
              <a:t>improved</a:t>
            </a:r>
            <a:r>
              <a:rPr sz="2350" spc="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55" dirty="0">
                <a:latin typeface="Comic Sans MS" panose="030F0702030302020204"/>
                <a:cs typeface="Comic Sans MS" panose="030F0702030302020204"/>
              </a:rPr>
              <a:t>collaboration</a:t>
            </a:r>
            <a:endParaRPr sz="23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319871" y="8323439"/>
            <a:ext cx="4330065" cy="3854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370" dirty="0">
                <a:latin typeface="Comic Sans MS" panose="030F0702030302020204"/>
                <a:cs typeface="Comic Sans MS" panose="030F0702030302020204"/>
              </a:rPr>
              <a:t>have</a:t>
            </a:r>
            <a:r>
              <a:rPr sz="2350" spc="-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425" dirty="0">
                <a:latin typeface="Comic Sans MS" panose="030F0702030302020204"/>
                <a:cs typeface="Comic Sans MS" panose="030F0702030302020204"/>
              </a:rPr>
              <a:t>strengthened</a:t>
            </a:r>
            <a:r>
              <a:rPr sz="2350" spc="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45" dirty="0">
                <a:latin typeface="Comic Sans MS" panose="030F0702030302020204"/>
                <a:cs typeface="Comic Sans MS" panose="030F0702030302020204"/>
              </a:rPr>
              <a:t>client</a:t>
            </a:r>
            <a:r>
              <a:rPr sz="2350" spc="-1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455" dirty="0">
                <a:latin typeface="Comic Sans MS" panose="030F0702030302020204"/>
                <a:cs typeface="Comic Sans MS" panose="030F0702030302020204"/>
              </a:rPr>
              <a:t>trust</a:t>
            </a:r>
            <a:r>
              <a:rPr sz="2350" spc="-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6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350" spc="-1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350" spc="-330" dirty="0">
                <a:latin typeface="Comic Sans MS" panose="030F0702030302020204"/>
                <a:cs typeface="Comic Sans MS" panose="030F0702030302020204"/>
              </a:rPr>
              <a:t>ietentior.</a:t>
            </a:r>
            <a:endParaRPr sz="2350">
              <a:latin typeface="Comic Sans MS" panose="030F0702030302020204"/>
              <a:cs typeface="Comic Sans MS" panose="030F07020303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33400" y="508000"/>
            <a:ext cx="16408400" cy="8750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3335">
              <a:lnSpc>
                <a:spcPts val="6670"/>
              </a:lnSpc>
              <a:spcBef>
                <a:spcPts val="120"/>
              </a:spcBef>
            </a:pPr>
            <a:r>
              <a:rPr sz="5950" spc="175" dirty="0">
                <a:latin typeface="Cambria" panose="02040503050406030204"/>
                <a:cs typeface="Cambria" panose="02040503050406030204"/>
              </a:rPr>
              <a:t>Q3</a:t>
            </a:r>
            <a:r>
              <a:rPr sz="5950" spc="-36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Objectives</a:t>
            </a:r>
            <a:r>
              <a:rPr sz="5950" spc="300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vs.</a:t>
            </a:r>
            <a:r>
              <a:rPr sz="5950" spc="-6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Reality:</a:t>
            </a:r>
            <a:r>
              <a:rPr sz="5950" spc="24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A</a:t>
            </a:r>
            <a:r>
              <a:rPr sz="5950" spc="-140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Quarter</a:t>
            </a:r>
            <a:r>
              <a:rPr sz="5950" spc="28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spc="-25" dirty="0">
                <a:latin typeface="Cambria" panose="02040503050406030204"/>
                <a:cs typeface="Cambria" panose="02040503050406030204"/>
              </a:rPr>
              <a:t>of</a:t>
            </a:r>
            <a:endParaRPr sz="5950">
              <a:latin typeface="Cambria" panose="02040503050406030204"/>
              <a:cs typeface="Cambria" panose="02040503050406030204"/>
            </a:endParaRPr>
          </a:p>
          <a:p>
            <a:pPr marL="13335">
              <a:lnSpc>
                <a:spcPts val="6610"/>
              </a:lnSpc>
            </a:pPr>
            <a:r>
              <a:rPr sz="5900" dirty="0">
                <a:latin typeface="Cambria" panose="02040503050406030204"/>
                <a:cs typeface="Cambria" panose="02040503050406030204"/>
              </a:rPr>
              <a:t>Focused</a:t>
            </a:r>
            <a:r>
              <a:rPr sz="5900" spc="-60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40" dirty="0">
                <a:latin typeface="Cambria" panose="02040503050406030204"/>
                <a:cs typeface="Cambria" panose="02040503050406030204"/>
              </a:rPr>
              <a:t>Execution</a:t>
            </a:r>
            <a:endParaRPr sz="5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0136" y="2694065"/>
            <a:ext cx="6431280" cy="1938655"/>
          </a:xfrm>
          <a:prstGeom prst="rect">
            <a:avLst/>
          </a:prstGeom>
        </p:spPr>
        <p:txBody>
          <a:bodyPr vert="horz" wrap="square" lIns="0" tIns="271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35"/>
              </a:spcBef>
            </a:pPr>
            <a:r>
              <a:rPr sz="3650" dirty="0">
                <a:latin typeface="Times New Roman" panose="02020603050405020304"/>
                <a:cs typeface="Times New Roman" panose="02020603050405020304"/>
              </a:rPr>
              <a:t>Planned</a:t>
            </a:r>
            <a:r>
              <a:rPr sz="3650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-10" dirty="0">
                <a:latin typeface="Times New Roman" panose="02020603050405020304"/>
                <a:cs typeface="Times New Roman" panose="02020603050405020304"/>
              </a:rPr>
              <a:t>Goals</a:t>
            </a:r>
            <a:r>
              <a:rPr sz="365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55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65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-25" dirty="0">
                <a:latin typeface="Times New Roman" panose="02020603050405020304"/>
                <a:cs typeface="Times New Roman" panose="02020603050405020304"/>
              </a:rPr>
              <a:t>Q3</a:t>
            </a:r>
            <a:endParaRPr sz="3650">
              <a:latin typeface="Times New Roman" panose="02020603050405020304"/>
              <a:cs typeface="Times New Roman" panose="02020603050405020304"/>
            </a:endParaRPr>
          </a:p>
          <a:p>
            <a:pPr marL="516255" indent="-314325">
              <a:lnSpc>
                <a:spcPts val="3395"/>
              </a:lnSpc>
              <a:spcBef>
                <a:spcPts val="1670"/>
              </a:spcBef>
              <a:buChar char="•"/>
              <a:tabLst>
                <a:tab pos="516255" algn="l"/>
              </a:tabLst>
            </a:pPr>
            <a:r>
              <a:rPr sz="2950" spc="-270" dirty="0">
                <a:latin typeface="Comic Sans MS" panose="030F0702030302020204"/>
                <a:cs typeface="Comic Sans MS" panose="030F0702030302020204"/>
              </a:rPr>
              <a:t>Achieve</a:t>
            </a:r>
            <a:r>
              <a:rPr sz="2950" spc="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345" dirty="0">
                <a:latin typeface="Comic Sans MS" panose="030F0702030302020204"/>
                <a:cs typeface="Comic Sans MS" panose="030F0702030302020204"/>
              </a:rPr>
              <a:t>targeted</a:t>
            </a:r>
            <a:r>
              <a:rPr sz="2950" spc="-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254" dirty="0">
                <a:latin typeface="Comic Sans MS" panose="030F0702030302020204"/>
                <a:cs typeface="Comic Sans MS" panose="030F0702030302020204"/>
              </a:rPr>
              <a:t>revenue</a:t>
            </a:r>
            <a:r>
              <a:rPr sz="2950" spc="-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380" dirty="0">
                <a:latin typeface="Comic Sans MS" panose="030F0702030302020204"/>
                <a:cs typeface="Comic Sans MS" panose="030F0702030302020204"/>
              </a:rPr>
              <a:t>/</a:t>
            </a:r>
            <a:r>
              <a:rPr sz="2950" spc="-2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290" dirty="0">
                <a:latin typeface="Comic Sans MS" panose="030F0702030302020204"/>
                <a:cs typeface="Comic Sans MS" panose="030F0702030302020204"/>
              </a:rPr>
              <a:t>performance</a:t>
            </a:r>
            <a:endParaRPr sz="2950">
              <a:latin typeface="Comic Sans MS" panose="030F0702030302020204"/>
              <a:cs typeface="Comic Sans MS" panose="030F0702030302020204"/>
            </a:endParaRPr>
          </a:p>
          <a:p>
            <a:pPr marL="523875">
              <a:lnSpc>
                <a:spcPts val="3575"/>
              </a:lnSpc>
            </a:pPr>
            <a:r>
              <a:rPr sz="3100" spc="-345" dirty="0">
                <a:latin typeface="Comic Sans MS" panose="030F0702030302020204"/>
                <a:cs typeface="Comic Sans MS" panose="030F0702030302020204"/>
              </a:rPr>
              <a:t>benchmarks</a:t>
            </a:r>
            <a:endParaRPr sz="31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7547" y="4788605"/>
            <a:ext cx="610235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1155" indent="-338455">
              <a:lnSpc>
                <a:spcPct val="100000"/>
              </a:lnSpc>
              <a:spcBef>
                <a:spcPts val="95"/>
              </a:spcBef>
              <a:buChar char="•"/>
              <a:tabLst>
                <a:tab pos="351155" algn="l"/>
              </a:tabLst>
            </a:pPr>
            <a:r>
              <a:rPr sz="3200" spc="-505" dirty="0">
                <a:latin typeface="Comic Sans MS" panose="030F0702030302020204"/>
                <a:cs typeface="Comic Sans MS" panose="030F0702030302020204"/>
              </a:rPr>
              <a:t>Improve</a:t>
            </a:r>
            <a:r>
              <a:rPr sz="3200" spc="-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345" dirty="0">
                <a:latin typeface="Comic Sans MS" panose="030F0702030302020204"/>
                <a:cs typeface="Comic Sans MS" panose="030F0702030302020204"/>
              </a:rPr>
              <a:t>overall</a:t>
            </a:r>
            <a:r>
              <a:rPr sz="3200" spc="-1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15" dirty="0">
                <a:latin typeface="Comic Sans MS" panose="030F0702030302020204"/>
                <a:cs typeface="Comic Sans MS" panose="030F0702030302020204"/>
              </a:rPr>
              <a:t>productivity</a:t>
            </a:r>
            <a:r>
              <a:rPr sz="3200" spc="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35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3200" spc="-1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25" dirty="0">
                <a:latin typeface="Comic Sans MS" panose="030F0702030302020204"/>
                <a:cs typeface="Comic Sans MS" panose="030F0702030302020204"/>
              </a:rPr>
              <a:t>output</a:t>
            </a:r>
            <a:endParaRPr sz="32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9911" y="4954394"/>
            <a:ext cx="6961505" cy="1427480"/>
          </a:xfrm>
          <a:prstGeom prst="rect">
            <a:avLst/>
          </a:prstGeom>
        </p:spPr>
        <p:txBody>
          <a:bodyPr vert="horz" wrap="square" lIns="0" tIns="240030" rIns="0" bIns="0" rtlCol="0">
            <a:spAutoFit/>
          </a:bodyPr>
          <a:lstStyle/>
          <a:p>
            <a:pPr marL="721360">
              <a:lnSpc>
                <a:spcPct val="100000"/>
              </a:lnSpc>
              <a:spcBef>
                <a:spcPts val="1890"/>
              </a:spcBef>
            </a:pPr>
            <a:r>
              <a:rPr sz="3450" spc="-515" dirty="0">
                <a:latin typeface="Comic Sans MS" panose="030F0702030302020204"/>
                <a:cs typeface="Comic Sans MS" panose="030F0702030302020204"/>
              </a:rPr>
              <a:t>ality</a:t>
            </a:r>
            <a:endParaRPr sz="3450">
              <a:latin typeface="Comic Sans MS" panose="030F0702030302020204"/>
              <a:cs typeface="Comic Sans MS" panose="030F0702030302020204"/>
            </a:endParaRPr>
          </a:p>
          <a:p>
            <a:pPr marL="326390" indent="-313690">
              <a:lnSpc>
                <a:spcPct val="100000"/>
              </a:lnSpc>
              <a:spcBef>
                <a:spcPts val="1560"/>
              </a:spcBef>
              <a:buChar char="•"/>
              <a:tabLst>
                <a:tab pos="326390" algn="l"/>
              </a:tabLst>
            </a:pPr>
            <a:r>
              <a:rPr sz="2950" spc="-355" dirty="0">
                <a:latin typeface="Comic Sans MS" panose="030F0702030302020204"/>
                <a:cs typeface="Comic Sans MS" panose="030F0702030302020204"/>
              </a:rPr>
              <a:t>Strengthen</a:t>
            </a:r>
            <a:r>
              <a:rPr sz="2950" spc="-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260" dirty="0">
                <a:latin typeface="Comic Sans MS" panose="030F0702030302020204"/>
                <a:cs typeface="Comic Sans MS" panose="030F0702030302020204"/>
              </a:rPr>
              <a:t>internal</a:t>
            </a:r>
            <a:r>
              <a:rPr sz="2950" spc="-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204" dirty="0">
                <a:latin typeface="Comic Sans MS" panose="030F0702030302020204"/>
                <a:cs typeface="Comic Sans MS" panose="030F0702030302020204"/>
              </a:rPr>
              <a:t>processes</a:t>
            </a:r>
            <a:r>
              <a:rPr sz="2950" spc="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22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950" spc="-2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50" spc="-265" dirty="0">
                <a:latin typeface="Comic Sans MS" panose="030F0702030302020204"/>
                <a:cs typeface="Comic Sans MS" panose="030F0702030302020204"/>
              </a:rPr>
              <a:t>workflows</a:t>
            </a:r>
            <a:endParaRPr sz="29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3606" y="6922558"/>
            <a:ext cx="6933565" cy="1708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4010" indent="-305435">
              <a:lnSpc>
                <a:spcPct val="100000"/>
              </a:lnSpc>
              <a:spcBef>
                <a:spcPts val="90"/>
              </a:spcBef>
              <a:buChar char="•"/>
              <a:tabLst>
                <a:tab pos="334010" algn="l"/>
              </a:tabLst>
            </a:pPr>
            <a:r>
              <a:rPr sz="3550" spc="-660" dirty="0">
                <a:latin typeface="Arial MT"/>
                <a:cs typeface="Arial MT"/>
              </a:rPr>
              <a:t>Reduce</a:t>
            </a:r>
            <a:r>
              <a:rPr sz="3550" spc="-30" dirty="0">
                <a:latin typeface="Arial MT"/>
                <a:cs typeface="Arial MT"/>
              </a:rPr>
              <a:t> </a:t>
            </a:r>
            <a:r>
              <a:rPr sz="3550" spc="-455" dirty="0">
                <a:latin typeface="Arial MT"/>
                <a:cs typeface="Arial MT"/>
              </a:rPr>
              <a:t>operational</a:t>
            </a:r>
            <a:r>
              <a:rPr sz="3550" spc="40" dirty="0">
                <a:latin typeface="Arial MT"/>
                <a:cs typeface="Arial MT"/>
              </a:rPr>
              <a:t> </a:t>
            </a:r>
            <a:r>
              <a:rPr sz="3550" spc="-515" dirty="0">
                <a:latin typeface="Arial MT"/>
                <a:cs typeface="Arial MT"/>
              </a:rPr>
              <a:t>delays</a:t>
            </a:r>
            <a:r>
              <a:rPr sz="3550" spc="-45" dirty="0">
                <a:latin typeface="Arial MT"/>
                <a:cs typeface="Arial MT"/>
              </a:rPr>
              <a:t> </a:t>
            </a:r>
            <a:r>
              <a:rPr sz="3550" spc="-580" dirty="0">
                <a:latin typeface="Arial MT"/>
                <a:cs typeface="Arial MT"/>
              </a:rPr>
              <a:t>and</a:t>
            </a:r>
            <a:r>
              <a:rPr sz="3550" spc="-335" dirty="0">
                <a:latin typeface="Arial MT"/>
                <a:cs typeface="Arial MT"/>
              </a:rPr>
              <a:t> </a:t>
            </a:r>
            <a:r>
              <a:rPr sz="3550" spc="-360" dirty="0">
                <a:latin typeface="Arial MT"/>
                <a:cs typeface="Arial MT"/>
              </a:rPr>
              <a:t>inefficiencies</a:t>
            </a:r>
            <a:endParaRPr sz="3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5"/>
              </a:spcBef>
              <a:buFont typeface="Arial MT"/>
              <a:buChar char="•"/>
            </a:pPr>
            <a:endParaRPr sz="3550">
              <a:latin typeface="Arial MT"/>
              <a:cs typeface="Arial MT"/>
            </a:endParaRPr>
          </a:p>
          <a:p>
            <a:pPr marL="353695" indent="-340995">
              <a:lnSpc>
                <a:spcPct val="100000"/>
              </a:lnSpc>
              <a:spcBef>
                <a:spcPts val="5"/>
              </a:spcBef>
              <a:buChar char="•"/>
              <a:tabLst>
                <a:tab pos="353695" algn="l"/>
              </a:tabLst>
            </a:pPr>
            <a:r>
              <a:rPr sz="3550" spc="-700" dirty="0">
                <a:latin typeface="Comic Sans MS" panose="030F0702030302020204"/>
                <a:cs typeface="Comic Sans MS" panose="030F0702030302020204"/>
              </a:rPr>
              <a:t>Improve</a:t>
            </a:r>
            <a:r>
              <a:rPr sz="3550" spc="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550" spc="-600" dirty="0">
                <a:latin typeface="Comic Sans MS" panose="030F0702030302020204"/>
                <a:cs typeface="Comic Sans MS" panose="030F0702030302020204"/>
              </a:rPr>
              <a:t>stakeholder</a:t>
            </a:r>
            <a:r>
              <a:rPr sz="3550" spc="-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550" spc="-545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3550" spc="-3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550" spc="-515" dirty="0">
                <a:latin typeface="Comic Sans MS" panose="030F0702030302020204"/>
                <a:cs typeface="Comic Sans MS" panose="030F0702030302020204"/>
              </a:rPr>
              <a:t>client</a:t>
            </a:r>
            <a:r>
              <a:rPr sz="3550" spc="-1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550" spc="-565" dirty="0">
                <a:latin typeface="Comic Sans MS" panose="030F0702030302020204"/>
                <a:cs typeface="Comic Sans MS" panose="030F0702030302020204"/>
              </a:rPr>
              <a:t>engagement</a:t>
            </a:r>
            <a:endParaRPr sz="35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92621" y="2674507"/>
            <a:ext cx="6654165" cy="1845945"/>
          </a:xfrm>
          <a:prstGeom prst="rect">
            <a:avLst/>
          </a:prstGeom>
        </p:spPr>
        <p:txBody>
          <a:bodyPr vert="horz" wrap="square" lIns="0" tIns="284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40"/>
              </a:spcBef>
            </a:pPr>
            <a:r>
              <a:rPr sz="3850" spc="-35" dirty="0">
                <a:latin typeface="Cambria" panose="02040503050406030204"/>
                <a:cs typeface="Cambria" panose="02040503050406030204"/>
              </a:rPr>
              <a:t>Performance</a:t>
            </a:r>
            <a:r>
              <a:rPr sz="385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3850" spc="-375" dirty="0">
                <a:latin typeface="Cambria" panose="02040503050406030204"/>
                <a:cs typeface="Cambria" panose="02040503050406030204"/>
              </a:rPr>
              <a:t>&amp;</a:t>
            </a:r>
            <a:r>
              <a:rPr sz="3850" spc="5" dirty="0">
                <a:latin typeface="Cambria" panose="02040503050406030204"/>
                <a:cs typeface="Cambria" panose="02040503050406030204"/>
              </a:rPr>
              <a:t> </a:t>
            </a:r>
            <a:r>
              <a:rPr sz="3850" spc="-10" dirty="0">
                <a:latin typeface="Cambria" panose="02040503050406030204"/>
                <a:cs typeface="Cambria" panose="02040503050406030204"/>
              </a:rPr>
              <a:t>Status</a:t>
            </a:r>
            <a:endParaRPr sz="3850">
              <a:latin typeface="Cambria" panose="02040503050406030204"/>
              <a:cs typeface="Cambria" panose="02040503050406030204"/>
            </a:endParaRPr>
          </a:p>
          <a:p>
            <a:pPr marL="1247140" marR="5080" indent="635">
              <a:lnSpc>
                <a:spcPts val="2850"/>
              </a:lnSpc>
              <a:spcBef>
                <a:spcPts val="1900"/>
              </a:spcBef>
            </a:pPr>
            <a:r>
              <a:rPr sz="2700" spc="-254" dirty="0">
                <a:latin typeface="Arial MT"/>
                <a:cs typeface="Arial MT"/>
              </a:rPr>
              <a:t>Achieved: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spc="-375" dirty="0">
                <a:latin typeface="Arial MT"/>
                <a:cs typeface="Arial MT"/>
              </a:rPr>
              <a:t>Revenue</a:t>
            </a:r>
            <a:r>
              <a:rPr sz="2700" spc="-5" dirty="0">
                <a:latin typeface="Arial MT"/>
                <a:cs typeface="Arial MT"/>
              </a:rPr>
              <a:t> </a:t>
            </a:r>
            <a:r>
              <a:rPr sz="2700" spc="-204" dirty="0">
                <a:latin typeface="Arial MT"/>
                <a:cs typeface="Arial MT"/>
              </a:rPr>
              <a:t>targets</a:t>
            </a:r>
            <a:r>
              <a:rPr sz="2700" spc="-135" dirty="0">
                <a:latin typeface="Arial MT"/>
                <a:cs typeface="Arial MT"/>
              </a:rPr>
              <a:t> </a:t>
            </a:r>
            <a:r>
              <a:rPr sz="2700" spc="-235" dirty="0">
                <a:latin typeface="Arial MT"/>
                <a:cs typeface="Arial MT"/>
              </a:rPr>
              <a:t>met;</a:t>
            </a:r>
            <a:r>
              <a:rPr sz="2700" spc="-215" dirty="0">
                <a:latin typeface="Arial MT"/>
                <a:cs typeface="Arial MT"/>
              </a:rPr>
              <a:t> </a:t>
            </a:r>
            <a:r>
              <a:rPr sz="2700" spc="-220" dirty="0">
                <a:latin typeface="Arial MT"/>
                <a:cs typeface="Arial MT"/>
              </a:rPr>
              <a:t>operational costs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spc="-114" dirty="0">
                <a:latin typeface="Arial MT"/>
                <a:cs typeface="Arial MT"/>
              </a:rPr>
              <a:t>controlled.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02912" y="4664075"/>
            <a:ext cx="5001260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509" dirty="0">
                <a:latin typeface="Comic Sans MS" panose="030F0702030302020204"/>
                <a:cs typeface="Comic Sans MS" panose="030F0702030302020204"/>
              </a:rPr>
              <a:t>Achieved:</a:t>
            </a:r>
            <a:r>
              <a:rPr sz="3100" spc="-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535" dirty="0">
                <a:latin typeface="Comic Sans MS" panose="030F0702030302020204"/>
                <a:cs typeface="Comic Sans MS" panose="030F0702030302020204"/>
              </a:rPr>
              <a:t>Productivity</a:t>
            </a:r>
            <a:r>
              <a:rPr sz="3100" spc="-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515" dirty="0">
                <a:latin typeface="Comic Sans MS" panose="030F0702030302020204"/>
                <a:cs typeface="Comic Sans MS" panose="030F0702030302020204"/>
              </a:rPr>
              <a:t>increased</a:t>
            </a:r>
            <a:r>
              <a:rPr sz="3100" spc="-1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575" dirty="0">
                <a:latin typeface="Comic Sans MS" panose="030F0702030302020204"/>
                <a:cs typeface="Comic Sans MS" panose="030F0702030302020204"/>
              </a:rPr>
              <a:t>by</a:t>
            </a:r>
            <a:r>
              <a:rPr sz="3100" spc="-3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710" dirty="0">
                <a:latin typeface="Comic Sans MS" panose="030F0702030302020204"/>
                <a:cs typeface="Comic Sans MS" panose="030F0702030302020204"/>
              </a:rPr>
              <a:t>X°z;</a:t>
            </a:r>
            <a:endParaRPr sz="31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514645" y="4821791"/>
            <a:ext cx="5605780" cy="1703070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680"/>
              </a:spcBef>
            </a:pPr>
            <a:r>
              <a:rPr sz="3100" spc="-430" dirty="0">
                <a:latin typeface="Comic Sans MS" panose="030F0702030302020204"/>
                <a:cs typeface="Comic Sans MS" panose="030F0702030302020204"/>
              </a:rPr>
              <a:t>pualitt</a:t>
            </a:r>
            <a:r>
              <a:rPr sz="3100" spc="-2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620" dirty="0">
                <a:latin typeface="Comic Sans MS" panose="030F0702030302020204"/>
                <a:cs typeface="Comic Sans MS" panose="030F0702030302020204"/>
              </a:rPr>
              <a:t>Score</a:t>
            </a:r>
            <a:r>
              <a:rPr sz="3100" spc="-2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575" dirty="0">
                <a:latin typeface="Comic Sans MS" panose="030F0702030302020204"/>
                <a:cs typeface="Comic Sans MS" panose="030F0702030302020204"/>
              </a:rPr>
              <a:t>reached</a:t>
            </a:r>
            <a:r>
              <a:rPr sz="3100" spc="-1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100" spc="-645" dirty="0">
                <a:latin typeface="Comic Sans MS" panose="030F0702030302020204"/>
                <a:cs typeface="Comic Sans MS" panose="030F0702030302020204"/>
              </a:rPr>
              <a:t>X°z.</a:t>
            </a:r>
            <a:endParaRPr sz="3100">
              <a:latin typeface="Comic Sans MS" panose="030F0702030302020204"/>
              <a:cs typeface="Comic Sans MS" panose="030F0702030302020204"/>
            </a:endParaRPr>
          </a:p>
          <a:p>
            <a:pPr marL="26670">
              <a:lnSpc>
                <a:spcPts val="3095"/>
              </a:lnSpc>
              <a:spcBef>
                <a:spcPts val="1530"/>
              </a:spcBef>
            </a:pPr>
            <a:r>
              <a:rPr sz="2950" spc="-395" dirty="0">
                <a:latin typeface="Arial MT"/>
                <a:cs typeface="Arial MT"/>
              </a:rPr>
              <a:t>Achieved:</a:t>
            </a:r>
            <a:r>
              <a:rPr sz="2950" spc="-114" dirty="0">
                <a:latin typeface="Arial MT"/>
                <a:cs typeface="Arial MT"/>
              </a:rPr>
              <a:t> </a:t>
            </a:r>
            <a:r>
              <a:rPr sz="2950" spc="-440" dirty="0">
                <a:latin typeface="Arial MT"/>
                <a:cs typeface="Arial MT"/>
              </a:rPr>
              <a:t>Deployed</a:t>
            </a:r>
            <a:r>
              <a:rPr sz="2950" spc="-30" dirty="0">
                <a:latin typeface="Arial MT"/>
                <a:cs typeface="Arial MT"/>
              </a:rPr>
              <a:t> </a:t>
            </a:r>
            <a:r>
              <a:rPr sz="2950" spc="-400" dirty="0">
                <a:latin typeface="Arial MT"/>
                <a:cs typeface="Arial MT"/>
              </a:rPr>
              <a:t>process</a:t>
            </a:r>
            <a:r>
              <a:rPr sz="2950" spc="-55" dirty="0">
                <a:latin typeface="Arial MT"/>
                <a:cs typeface="Arial MT"/>
              </a:rPr>
              <a:t> </a:t>
            </a:r>
            <a:r>
              <a:rPr sz="2950" spc="-385" dirty="0">
                <a:latin typeface="Arial MT"/>
                <a:cs typeface="Arial MT"/>
              </a:rPr>
              <a:t>automation</a:t>
            </a:r>
            <a:r>
              <a:rPr sz="2950" spc="65" dirty="0">
                <a:latin typeface="Arial MT"/>
                <a:cs typeface="Arial MT"/>
              </a:rPr>
              <a:t> </a:t>
            </a:r>
            <a:r>
              <a:rPr sz="2950" spc="-459" dirty="0">
                <a:latin typeface="Arial MT"/>
                <a:cs typeface="Arial MT"/>
              </a:rPr>
              <a:t>and</a:t>
            </a:r>
            <a:endParaRPr sz="2950">
              <a:latin typeface="Arial MT"/>
              <a:cs typeface="Arial MT"/>
            </a:endParaRPr>
          </a:p>
          <a:p>
            <a:pPr marL="12700">
              <a:lnSpc>
                <a:spcPts val="3275"/>
              </a:lnSpc>
            </a:pPr>
            <a:r>
              <a:rPr sz="3100" spc="-390" dirty="0">
                <a:latin typeface="Arial MT"/>
                <a:cs typeface="Arial MT"/>
              </a:rPr>
              <a:t>internal</a:t>
            </a:r>
            <a:r>
              <a:rPr sz="3100" spc="-65" dirty="0">
                <a:latin typeface="Arial MT"/>
                <a:cs typeface="Arial MT"/>
              </a:rPr>
              <a:t> </a:t>
            </a:r>
            <a:r>
              <a:rPr sz="3100" spc="-305" dirty="0">
                <a:latin typeface="Arial MT"/>
                <a:cs typeface="Arial MT"/>
              </a:rPr>
              <a:t>tool</a:t>
            </a:r>
            <a:r>
              <a:rPr sz="3100" spc="-330" dirty="0">
                <a:latin typeface="Arial MT"/>
                <a:cs typeface="Arial MT"/>
              </a:rPr>
              <a:t> </a:t>
            </a:r>
            <a:r>
              <a:rPr sz="3100" spc="-484" dirty="0">
                <a:latin typeface="Arial MT"/>
                <a:cs typeface="Arial MT"/>
              </a:rPr>
              <a:t>improvements.</a:t>
            </a:r>
            <a:endParaRPr sz="31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3329" y="6684433"/>
            <a:ext cx="5991860" cy="214566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marR="5080" indent="9525">
              <a:lnSpc>
                <a:spcPct val="79000"/>
              </a:lnSpc>
              <a:spcBef>
                <a:spcPts val="845"/>
              </a:spcBef>
              <a:tabLst>
                <a:tab pos="2834005" algn="l"/>
              </a:tabLst>
            </a:pPr>
            <a:r>
              <a:rPr sz="2900" spc="-355" dirty="0">
                <a:latin typeface="Comic Sans MS" panose="030F0702030302020204"/>
                <a:cs typeface="Comic Sans MS" panose="030F0702030302020204"/>
              </a:rPr>
              <a:t>Partially</a:t>
            </a:r>
            <a:r>
              <a:rPr sz="2900" spc="-1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84" dirty="0">
                <a:latin typeface="Comic Sans MS" panose="030F0702030302020204"/>
                <a:cs typeface="Comic Sans MS" panose="030F0702030302020204"/>
              </a:rPr>
              <a:t>Met:</a:t>
            </a:r>
            <a:r>
              <a:rPr sz="2900" spc="-3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55" dirty="0">
                <a:latin typeface="Comic Sans MS" panose="030F0702030302020204"/>
                <a:cs typeface="Comic Sans MS" panose="030F0702030302020204"/>
              </a:rPr>
              <a:t>Turnaround</a:t>
            </a:r>
            <a:r>
              <a:rPr sz="2900" spc="-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40" dirty="0">
                <a:latin typeface="Comic Sans MS" panose="030F0702030302020204"/>
                <a:cs typeface="Comic Sans MS" panose="030F0702030302020204"/>
              </a:rPr>
              <a:t>time</a:t>
            </a:r>
            <a:r>
              <a:rPr sz="2900" spc="-2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75" dirty="0">
                <a:latin typeface="Comic Sans MS" panose="030F0702030302020204"/>
                <a:cs typeface="Comic Sans MS" panose="030F0702030302020204"/>
              </a:rPr>
              <a:t>reduced</a:t>
            </a:r>
            <a:r>
              <a:rPr sz="2900" spc="-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59" dirty="0">
                <a:latin typeface="Comic Sans MS" panose="030F0702030302020204"/>
                <a:cs typeface="Comic Sans MS" panose="030F0702030302020204"/>
              </a:rPr>
              <a:t>by</a:t>
            </a:r>
            <a:r>
              <a:rPr sz="2900" spc="-2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85" dirty="0">
                <a:latin typeface="Comic Sans MS" panose="030F0702030302020204"/>
                <a:cs typeface="Comic Sans MS" panose="030F0702030302020204"/>
              </a:rPr>
              <a:t>XP, </a:t>
            </a:r>
            <a:r>
              <a:rPr sz="2900" spc="-509" dirty="0">
                <a:latin typeface="Comic Sans MS" panose="030F0702030302020204"/>
                <a:cs typeface="Comic Sans MS" panose="030F0702030302020204"/>
              </a:rPr>
              <a:t>but</a:t>
            </a:r>
            <a:r>
              <a:rPr sz="2900" spc="-10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95" dirty="0">
                <a:latin typeface="Comic Sans MS" panose="030F0702030302020204"/>
                <a:cs typeface="Comic Sans MS" panose="030F0702030302020204"/>
              </a:rPr>
              <a:t>some</a:t>
            </a:r>
            <a:r>
              <a:rPr sz="2900" spc="-2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50" dirty="0">
                <a:latin typeface="Comic Sans MS" panose="030F0702030302020204"/>
                <a:cs typeface="Comic Sans MS" panose="030F0702030302020204"/>
              </a:rPr>
              <a:t>bottlenecks</a:t>
            </a:r>
            <a:r>
              <a:rPr sz="290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900" spc="-415" dirty="0">
                <a:latin typeface="Comic Sans MS" panose="030F0702030302020204"/>
                <a:cs typeface="Comic Sans MS" panose="030F0702030302020204"/>
              </a:rPr>
              <a:t>remain</a:t>
            </a:r>
            <a:r>
              <a:rPr sz="2900" spc="-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20" dirty="0">
                <a:latin typeface="Comic Sans MS" panose="030F0702030302020204"/>
                <a:cs typeface="Comic Sans MS" panose="030F0702030302020204"/>
              </a:rPr>
              <a:t>due</a:t>
            </a:r>
            <a:r>
              <a:rPr sz="2900" spc="-2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55" dirty="0">
                <a:latin typeface="Comic Sans MS" panose="030F0702030302020204"/>
                <a:cs typeface="Comic Sans MS" panose="030F0702030302020204"/>
              </a:rPr>
              <a:t>to</a:t>
            </a:r>
            <a:r>
              <a:rPr sz="2900" spc="-2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505" dirty="0">
                <a:latin typeface="Comic Sans MS" panose="030F0702030302020204"/>
                <a:cs typeface="Comic Sans MS" panose="030F0702030302020204"/>
              </a:rPr>
              <a:t>external </a:t>
            </a:r>
            <a:r>
              <a:rPr sz="2900" spc="-390" dirty="0">
                <a:latin typeface="Comic Sans MS" panose="030F0702030302020204"/>
                <a:cs typeface="Comic Sans MS" panose="030F0702030302020204"/>
              </a:rPr>
              <a:t>dependencies.</a:t>
            </a:r>
            <a:r>
              <a:rPr sz="29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765" dirty="0">
                <a:latin typeface="Comic Sans MS" panose="030F0702030302020204"/>
                <a:cs typeface="Comic Sans MS" panose="030F0702030302020204"/>
              </a:rPr>
              <a:t>We</a:t>
            </a:r>
            <a:r>
              <a:rPr sz="2900" spc="-2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40" dirty="0">
                <a:latin typeface="Comic Sans MS" panose="030F0702030302020204"/>
                <a:cs typeface="Comic Sans MS" panose="030F0702030302020204"/>
              </a:rPr>
              <a:t>have</a:t>
            </a:r>
            <a:r>
              <a:rPr sz="290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34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2900" spc="-2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25" dirty="0">
                <a:latin typeface="Comic Sans MS" panose="030F0702030302020204"/>
                <a:cs typeface="Comic Sans MS" panose="030F0702030302020204"/>
              </a:rPr>
              <a:t>mitigation</a:t>
            </a:r>
            <a:r>
              <a:rPr sz="2900" spc="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25" dirty="0">
                <a:latin typeface="Comic Sans MS" panose="030F0702030302020204"/>
                <a:cs typeface="Comic Sans MS" panose="030F0702030302020204"/>
              </a:rPr>
              <a:t>plan</a:t>
            </a:r>
            <a:r>
              <a:rPr sz="2900" spc="-1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560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2900" spc="-2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00" dirty="0">
                <a:latin typeface="Comic Sans MS" panose="030F0702030302020204"/>
                <a:cs typeface="Comic Sans MS" panose="030F0702030302020204"/>
              </a:rPr>
              <a:t>g4.</a:t>
            </a:r>
            <a:endParaRPr sz="2900">
              <a:latin typeface="Comic Sans MS" panose="030F0702030302020204"/>
              <a:cs typeface="Comic Sans MS" panose="030F0702030302020204"/>
            </a:endParaRPr>
          </a:p>
          <a:p>
            <a:pPr marL="27940">
              <a:lnSpc>
                <a:spcPts val="3100"/>
              </a:lnSpc>
              <a:spcBef>
                <a:spcPts val="1670"/>
              </a:spcBef>
            </a:pPr>
            <a:r>
              <a:rPr sz="2750" spc="-290" dirty="0">
                <a:latin typeface="Arial MT"/>
                <a:cs typeface="Arial MT"/>
              </a:rPr>
              <a:t>Achieved:</a:t>
            </a:r>
            <a:r>
              <a:rPr sz="2750" spc="-20" dirty="0">
                <a:latin typeface="Arial MT"/>
                <a:cs typeface="Arial MT"/>
              </a:rPr>
              <a:t> </a:t>
            </a:r>
            <a:r>
              <a:rPr sz="2750" spc="-275" dirty="0">
                <a:latin typeface="Arial MT"/>
                <a:cs typeface="Arial MT"/>
              </a:rPr>
              <a:t>Client</a:t>
            </a:r>
            <a:r>
              <a:rPr sz="2750" spc="50" dirty="0">
                <a:latin typeface="Arial MT"/>
                <a:cs typeface="Arial MT"/>
              </a:rPr>
              <a:t> </a:t>
            </a:r>
            <a:r>
              <a:rPr sz="2750" spc="-215" dirty="0">
                <a:latin typeface="Arial MT"/>
                <a:cs typeface="Arial MT"/>
              </a:rPr>
              <a:t>satisfaction</a:t>
            </a:r>
            <a:r>
              <a:rPr sz="2750" spc="65" dirty="0">
                <a:latin typeface="Arial MT"/>
                <a:cs typeface="Arial MT"/>
              </a:rPr>
              <a:t> </a:t>
            </a:r>
            <a:r>
              <a:rPr sz="2750" spc="-300" dirty="0">
                <a:latin typeface="Arial MT"/>
                <a:cs typeface="Arial MT"/>
              </a:rPr>
              <a:t>score</a:t>
            </a:r>
            <a:r>
              <a:rPr sz="2750" spc="-35" dirty="0">
                <a:latin typeface="Arial MT"/>
                <a:cs typeface="Arial MT"/>
              </a:rPr>
              <a:t> </a:t>
            </a:r>
            <a:r>
              <a:rPr sz="2750" spc="-180" dirty="0">
                <a:latin typeface="Arial MT"/>
                <a:cs typeface="Arial MT"/>
              </a:rPr>
              <a:t>bit</a:t>
            </a:r>
            <a:r>
              <a:rPr sz="2750" spc="20" dirty="0">
                <a:latin typeface="Arial MT"/>
                <a:cs typeface="Arial MT"/>
              </a:rPr>
              <a:t> </a:t>
            </a:r>
            <a:r>
              <a:rPr sz="2750" spc="-275" dirty="0">
                <a:latin typeface="Arial MT"/>
                <a:cs typeface="Arial MT"/>
              </a:rPr>
              <a:t>X/10,</a:t>
            </a:r>
            <a:endParaRPr sz="2750">
              <a:latin typeface="Arial MT"/>
              <a:cs typeface="Arial MT"/>
            </a:endParaRPr>
          </a:p>
          <a:p>
            <a:pPr marL="18415">
              <a:lnSpc>
                <a:spcPts val="2920"/>
              </a:lnSpc>
            </a:pPr>
            <a:r>
              <a:rPr sz="2600" spc="-135" dirty="0">
                <a:latin typeface="Arial MT"/>
                <a:cs typeface="Arial MT"/>
              </a:rPr>
              <a:t>reflecting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spc="-195" dirty="0">
                <a:latin typeface="Arial MT"/>
                <a:cs typeface="Arial MT"/>
              </a:rPr>
              <a:t>stronger</a:t>
            </a:r>
            <a:r>
              <a:rPr sz="2600" spc="50" dirty="0">
                <a:latin typeface="Arial MT"/>
                <a:cs typeface="Arial MT"/>
              </a:rPr>
              <a:t> </a:t>
            </a:r>
            <a:r>
              <a:rPr sz="2600" spc="-160" dirty="0">
                <a:latin typeface="Arial MT"/>
                <a:cs typeface="Arial MT"/>
              </a:rPr>
              <a:t>engagement.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33400" y="508000"/>
            <a:ext cx="16408400" cy="8750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46675" y="875947"/>
            <a:ext cx="11132185" cy="925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900" dirty="0">
                <a:latin typeface="Cambria" panose="02040503050406030204"/>
                <a:cs typeface="Cambria" panose="02040503050406030204"/>
              </a:rPr>
              <a:t>Delivering</a:t>
            </a:r>
            <a:r>
              <a:rPr sz="5900" spc="245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130" dirty="0">
                <a:latin typeface="Cambria" panose="02040503050406030204"/>
                <a:cs typeface="Cambria" panose="02040503050406030204"/>
              </a:rPr>
              <a:t>Critical</a:t>
            </a:r>
            <a:r>
              <a:rPr sz="5900" spc="180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50" dirty="0">
                <a:latin typeface="Cambria" panose="02040503050406030204"/>
                <a:cs typeface="Cambria" panose="02040503050406030204"/>
              </a:rPr>
              <a:t>Milestones</a:t>
            </a:r>
            <a:r>
              <a:rPr sz="5900" spc="470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-25" dirty="0">
                <a:latin typeface="Cambria" panose="02040503050406030204"/>
                <a:cs typeface="Cambria" panose="02040503050406030204"/>
              </a:rPr>
              <a:t>and</a:t>
            </a:r>
            <a:endParaRPr sz="5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9764" y="1668285"/>
            <a:ext cx="15483205" cy="45046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10"/>
              </a:spcBef>
            </a:pPr>
            <a:r>
              <a:rPr sz="5750" spc="125" dirty="0">
                <a:latin typeface="Cambria" panose="02040503050406030204"/>
                <a:cs typeface="Cambria" panose="02040503050406030204"/>
              </a:rPr>
              <a:t>Strengthening</a:t>
            </a:r>
            <a:r>
              <a:rPr sz="5750" spc="320" dirty="0">
                <a:latin typeface="Cambria" panose="02040503050406030204"/>
                <a:cs typeface="Cambria" panose="02040503050406030204"/>
              </a:rPr>
              <a:t> </a:t>
            </a:r>
            <a:r>
              <a:rPr sz="5750" spc="160" dirty="0">
                <a:latin typeface="Cambria" panose="02040503050406030204"/>
                <a:cs typeface="Cambria" panose="02040503050406030204"/>
              </a:rPr>
              <a:t>Client</a:t>
            </a:r>
            <a:r>
              <a:rPr sz="5750" spc="335" dirty="0">
                <a:latin typeface="Cambria" panose="02040503050406030204"/>
                <a:cs typeface="Cambria" panose="02040503050406030204"/>
              </a:rPr>
              <a:t> </a:t>
            </a:r>
            <a:r>
              <a:rPr sz="5750" spc="65" dirty="0">
                <a:latin typeface="Cambria" panose="02040503050406030204"/>
                <a:cs typeface="Cambria" panose="02040503050406030204"/>
              </a:rPr>
              <a:t>Trust</a:t>
            </a:r>
            <a:endParaRPr sz="575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ct val="100000"/>
              </a:lnSpc>
              <a:spcBef>
                <a:spcPts val="3850"/>
              </a:spcBef>
              <a:tabLst>
                <a:tab pos="8343900" algn="l"/>
              </a:tabLst>
            </a:pPr>
            <a:r>
              <a:rPr sz="3750" dirty="0">
                <a:latin typeface="Cambria" panose="02040503050406030204"/>
                <a:cs typeface="Cambria" panose="02040503050406030204"/>
              </a:rPr>
              <a:t>Project Delivery</a:t>
            </a:r>
            <a:r>
              <a:rPr sz="3750" spc="55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spc="-10" dirty="0">
                <a:latin typeface="Cambria" panose="02040503050406030204"/>
                <a:cs typeface="Cambria" panose="02040503050406030204"/>
              </a:rPr>
              <a:t>Excellence</a:t>
            </a:r>
            <a:r>
              <a:rPr sz="3750" dirty="0">
                <a:latin typeface="Cambria" panose="02040503050406030204"/>
                <a:cs typeface="Cambria" panose="02040503050406030204"/>
              </a:rPr>
              <a:t>	Operational</a:t>
            </a:r>
            <a:r>
              <a:rPr sz="3750" spc="40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spc="-10" dirty="0">
                <a:latin typeface="Cambria" panose="02040503050406030204"/>
                <a:cs typeface="Cambria" panose="02040503050406030204"/>
              </a:rPr>
              <a:t>Optimisation</a:t>
            </a:r>
            <a:endParaRPr sz="3750">
              <a:latin typeface="Cambria" panose="02040503050406030204"/>
              <a:cs typeface="Cambria" panose="02040503050406030204"/>
            </a:endParaRPr>
          </a:p>
          <a:p>
            <a:pPr marL="283845">
              <a:lnSpc>
                <a:spcPct val="100000"/>
              </a:lnSpc>
              <a:spcBef>
                <a:spcPts val="1550"/>
              </a:spcBef>
              <a:tabLst>
                <a:tab pos="3966845" algn="l"/>
                <a:tab pos="8359775" algn="l"/>
                <a:tab pos="12145010" algn="l"/>
              </a:tabLst>
            </a:pPr>
            <a:r>
              <a:rPr sz="3100" spc="-170" dirty="0">
                <a:latin typeface="Cambria" panose="02040503050406030204"/>
                <a:cs typeface="Cambria" panose="02040503050406030204"/>
              </a:rPr>
              <a:t>Proje4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400" dirty="0">
                <a:latin typeface="Cambria" panose="02040503050406030204"/>
                <a:cs typeface="Cambria" panose="02040503050406030204"/>
              </a:rPr>
              <a:t>A</a:t>
            </a:r>
            <a:r>
              <a:rPr sz="3100" dirty="0">
                <a:latin typeface="Cambria" panose="02040503050406030204"/>
                <a:cs typeface="Cambria" panose="02040503050406030204"/>
              </a:rPr>
              <a:t>	</a:t>
            </a:r>
            <a:r>
              <a:rPr sz="3100" spc="-290" dirty="0">
                <a:latin typeface="Cambria" panose="02040503050406030204"/>
                <a:cs typeface="Cambria" panose="02040503050406030204"/>
              </a:rPr>
              <a:t>Project</a:t>
            </a:r>
            <a:r>
              <a:rPr sz="3100" spc="21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395" dirty="0">
                <a:latin typeface="Cambria" panose="02040503050406030204"/>
                <a:cs typeface="Cambria" panose="02040503050406030204"/>
              </a:rPr>
              <a:t>B</a:t>
            </a:r>
            <a:r>
              <a:rPr sz="3100" dirty="0">
                <a:latin typeface="Cambria" panose="02040503050406030204"/>
                <a:cs typeface="Cambria" panose="02040503050406030204"/>
              </a:rPr>
              <a:t>	</a:t>
            </a:r>
            <a:r>
              <a:rPr sz="3200" spc="-310" dirty="0">
                <a:latin typeface="Cambria" panose="02040503050406030204"/>
                <a:cs typeface="Cambria" panose="02040503050406030204"/>
              </a:rPr>
              <a:t>Process</a:t>
            </a:r>
            <a:r>
              <a:rPr sz="3200" spc="170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spc="-425" dirty="0">
                <a:latin typeface="Cambria" panose="02040503050406030204"/>
                <a:cs typeface="Cambria" panose="02040503050406030204"/>
              </a:rPr>
              <a:t>Automation</a:t>
            </a:r>
            <a:r>
              <a:rPr sz="3200" dirty="0">
                <a:latin typeface="Cambria" panose="02040503050406030204"/>
                <a:cs typeface="Cambria" panose="02040503050406030204"/>
              </a:rPr>
              <a:t>	</a:t>
            </a:r>
            <a:r>
              <a:rPr sz="3200" spc="-380" dirty="0">
                <a:latin typeface="Cambria" panose="02040503050406030204"/>
                <a:cs typeface="Cambria" panose="02040503050406030204"/>
              </a:rPr>
              <a:t>Internal</a:t>
            </a:r>
            <a:r>
              <a:rPr sz="3200" spc="110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spc="-325" dirty="0">
                <a:latin typeface="Cambria" panose="02040503050406030204"/>
                <a:cs typeface="Cambria" panose="02040503050406030204"/>
              </a:rPr>
              <a:t>Systems</a:t>
            </a:r>
            <a:endParaRPr sz="3200">
              <a:latin typeface="Cambria" panose="02040503050406030204"/>
              <a:cs typeface="Cambria" panose="02040503050406030204"/>
            </a:endParaRPr>
          </a:p>
          <a:p>
            <a:pPr marL="284480">
              <a:lnSpc>
                <a:spcPts val="2975"/>
              </a:lnSpc>
              <a:spcBef>
                <a:spcPts val="810"/>
              </a:spcBef>
              <a:tabLst>
                <a:tab pos="3973195" algn="l"/>
                <a:tab pos="8371205" algn="l"/>
                <a:tab pos="12137390" algn="l"/>
              </a:tabLst>
            </a:pPr>
            <a:r>
              <a:rPr sz="2750" spc="-409" dirty="0">
                <a:latin typeface="Comic Sans MS" panose="030F0702030302020204"/>
                <a:cs typeface="Comic Sans MS" panose="030F0702030302020204"/>
              </a:rPr>
              <a:t>Successfully</a:t>
            </a:r>
            <a:r>
              <a:rPr sz="2750" spc="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20" dirty="0">
                <a:latin typeface="Comic Sans MS" panose="030F0702030302020204"/>
                <a:cs typeface="Comic Sans MS" panose="030F0702030302020204"/>
              </a:rPr>
              <a:t>delivered</a:t>
            </a:r>
            <a:r>
              <a:rPr sz="2750" spc="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90" dirty="0">
                <a:latin typeface="Comic Sans MS" panose="030F0702030302020204"/>
                <a:cs typeface="Comic Sans MS" panose="030F0702030302020204"/>
              </a:rPr>
              <a:t>on</a:t>
            </a:r>
            <a:r>
              <a:rPr sz="275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50" spc="-370" dirty="0">
                <a:latin typeface="Comic Sans MS" panose="030F0702030302020204"/>
                <a:cs typeface="Comic Sans MS" panose="030F0702030302020204"/>
              </a:rPr>
              <a:t>Phase</a:t>
            </a:r>
            <a:r>
              <a:rPr sz="2750" spc="-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09" dirty="0">
                <a:latin typeface="Comic Sans MS" panose="030F0702030302020204"/>
                <a:cs typeface="Comic Sans MS" panose="030F0702030302020204"/>
              </a:rPr>
              <a:t>1</a:t>
            </a:r>
            <a:r>
              <a:rPr sz="2750" spc="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95" dirty="0">
                <a:latin typeface="Comic Sans MS" panose="030F0702030302020204"/>
                <a:cs typeface="Comic Sans MS" panose="030F0702030302020204"/>
              </a:rPr>
              <a:t>completed,</a:t>
            </a:r>
            <a:r>
              <a:rPr sz="2750" spc="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45" dirty="0">
                <a:latin typeface="Comic Sans MS" panose="030F0702030302020204"/>
                <a:cs typeface="Comic Sans MS" panose="030F0702030302020204"/>
              </a:rPr>
              <a:t>setting</a:t>
            </a:r>
            <a:r>
              <a:rPr sz="275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50" spc="-484" dirty="0">
                <a:latin typeface="Comic Sans MS" panose="030F0702030302020204"/>
                <a:cs typeface="Comic Sans MS" panose="030F0702030302020204"/>
              </a:rPr>
              <a:t>Implemented</a:t>
            </a:r>
            <a:r>
              <a:rPr sz="2750" spc="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60" dirty="0">
                <a:latin typeface="Comic Sans MS" panose="030F0702030302020204"/>
                <a:cs typeface="Comic Sans MS" panose="030F0702030302020204"/>
              </a:rPr>
              <a:t>new</a:t>
            </a:r>
            <a:r>
              <a:rPr sz="2750" spc="-2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75" dirty="0">
                <a:latin typeface="Comic Sans MS" panose="030F0702030302020204"/>
                <a:cs typeface="Comic Sans MS" panose="030F0702030302020204"/>
              </a:rPr>
              <a:t>initiatives</a:t>
            </a:r>
            <a:r>
              <a:rPr sz="275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50" spc="-430" dirty="0">
                <a:latin typeface="Comic Sans MS" panose="030F0702030302020204"/>
                <a:cs typeface="Comic Sans MS" panose="030F0702030302020204"/>
              </a:rPr>
              <a:t>Deployed</a:t>
            </a:r>
            <a:r>
              <a:rPr sz="2750" spc="-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65" dirty="0">
                <a:latin typeface="Comic Sans MS" panose="030F0702030302020204"/>
                <a:cs typeface="Comic Sans MS" panose="030F0702030302020204"/>
              </a:rPr>
              <a:t>tool</a:t>
            </a:r>
            <a:r>
              <a:rPr sz="2750" spc="-3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15" dirty="0">
                <a:latin typeface="Comic Sans MS" panose="030F0702030302020204"/>
                <a:cs typeface="Comic Sans MS" panose="030F0702030302020204"/>
              </a:rPr>
              <a:t>improvements</a:t>
            </a:r>
            <a:endParaRPr sz="2750">
              <a:latin typeface="Comic Sans MS" panose="030F0702030302020204"/>
              <a:cs typeface="Comic Sans MS" panose="030F0702030302020204"/>
            </a:endParaRPr>
          </a:p>
          <a:p>
            <a:pPr marL="271145">
              <a:lnSpc>
                <a:spcPts val="2620"/>
              </a:lnSpc>
              <a:tabLst>
                <a:tab pos="3966845" algn="l"/>
                <a:tab pos="8361045" algn="l"/>
                <a:tab pos="12132945" algn="l"/>
              </a:tabLst>
            </a:pPr>
            <a:r>
              <a:rPr sz="2600" spc="-315" dirty="0">
                <a:latin typeface="Comic Sans MS" panose="030F0702030302020204"/>
                <a:cs typeface="Comic Sans MS" panose="030F0702030302020204"/>
              </a:rPr>
              <a:t>time,</a:t>
            </a:r>
            <a:r>
              <a:rPr sz="2600" spc="-1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35" dirty="0">
                <a:latin typeface="Comic Sans MS" panose="030F0702030302020204"/>
                <a:cs typeface="Comic Sans MS" panose="030F0702030302020204"/>
              </a:rPr>
              <a:t>meeting</a:t>
            </a:r>
            <a:r>
              <a:rPr sz="2600" spc="1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204" dirty="0">
                <a:latin typeface="Comic Sans MS" panose="030F0702030302020204"/>
                <a:cs typeface="Comic Sans MS" panose="030F0702030302020204"/>
              </a:rPr>
              <a:t>all</a:t>
            </a:r>
            <a:r>
              <a:rPr sz="2600" spc="-2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60" dirty="0">
                <a:latin typeface="Comic Sans MS" panose="030F0702030302020204"/>
                <a:cs typeface="Comic Sans MS" panose="030F0702030302020204"/>
              </a:rPr>
              <a:t>core</a:t>
            </a:r>
            <a:r>
              <a:rPr sz="260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600" spc="-420" dirty="0">
                <a:latin typeface="Comic Sans MS" panose="030F0702030302020204"/>
                <a:cs typeface="Comic Sans MS" panose="030F0702030302020204"/>
              </a:rPr>
              <a:t>the</a:t>
            </a:r>
            <a:r>
              <a:rPr sz="2600" spc="-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35" dirty="0">
                <a:latin typeface="Comic Sans MS" panose="030F0702030302020204"/>
                <a:cs typeface="Comic Sans MS" panose="030F0702030302020204"/>
              </a:rPr>
              <a:t>stage</a:t>
            </a:r>
            <a:r>
              <a:rPr sz="2600" spc="-1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450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2600" spc="-1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265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2600" spc="-1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05" dirty="0">
                <a:latin typeface="Comic Sans MS" panose="030F0702030302020204"/>
                <a:cs typeface="Comic Sans MS" panose="030F0702030302020204"/>
              </a:rPr>
              <a:t>successful</a:t>
            </a:r>
            <a:r>
              <a:rPr sz="260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00" spc="-484" dirty="0">
                <a:latin typeface="Comic Sans MS" panose="030F0702030302020204"/>
                <a:cs typeface="Comic Sans MS" panose="030F0702030302020204"/>
              </a:rPr>
              <a:t>that</a:t>
            </a:r>
            <a:r>
              <a:rPr sz="2700" spc="-1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00" spc="-415" dirty="0">
                <a:latin typeface="Comic Sans MS" panose="030F0702030302020204"/>
                <a:cs typeface="Comic Sans MS" panose="030F0702030302020204"/>
              </a:rPr>
              <a:t>reduced</a:t>
            </a:r>
            <a:r>
              <a:rPr sz="2700" spc="-1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00" spc="-275" dirty="0">
                <a:latin typeface="Comic Sans MS" panose="030F0702030302020204"/>
                <a:cs typeface="Comic Sans MS" panose="030F0702030302020204"/>
              </a:rPr>
              <a:t>manual</a:t>
            </a:r>
            <a:r>
              <a:rPr sz="2700" spc="-1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00" spc="-550" dirty="0">
                <a:latin typeface="Comic Sans MS" panose="030F0702030302020204"/>
                <a:cs typeface="Comic Sans MS" panose="030F0702030302020204"/>
              </a:rPr>
              <a:t>effort</a:t>
            </a:r>
            <a:r>
              <a:rPr sz="270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00" spc="-459" dirty="0">
                <a:latin typeface="Comic Sans MS" panose="030F0702030302020204"/>
                <a:cs typeface="Comic Sans MS" panose="030F0702030302020204"/>
              </a:rPr>
              <a:t>that</a:t>
            </a:r>
            <a:r>
              <a:rPr sz="2700" spc="-2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00" spc="-350" dirty="0">
                <a:latin typeface="Comic Sans MS" panose="030F0702030302020204"/>
                <a:cs typeface="Comic Sans MS" panose="030F0702030302020204"/>
              </a:rPr>
              <a:t>have</a:t>
            </a:r>
            <a:r>
              <a:rPr sz="2700" spc="-2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00" spc="-400" dirty="0">
                <a:latin typeface="Comic Sans MS" panose="030F0702030302020204"/>
                <a:cs typeface="Comic Sans MS" panose="030F0702030302020204"/>
              </a:rPr>
              <a:t>demonstrably</a:t>
            </a:r>
            <a:endParaRPr sz="2700">
              <a:latin typeface="Comic Sans MS" panose="030F0702030302020204"/>
              <a:cs typeface="Comic Sans MS" panose="030F0702030302020204"/>
            </a:endParaRPr>
          </a:p>
          <a:p>
            <a:pPr marL="283210">
              <a:lnSpc>
                <a:spcPts val="2655"/>
              </a:lnSpc>
              <a:tabLst>
                <a:tab pos="3973195" algn="l"/>
                <a:tab pos="8375650" algn="l"/>
                <a:tab pos="12138025" algn="l"/>
              </a:tabLst>
            </a:pPr>
            <a:r>
              <a:rPr sz="4125" spc="-630" baseline="1000" dirty="0">
                <a:latin typeface="Comic Sans MS" panose="030F0702030302020204"/>
                <a:cs typeface="Comic Sans MS" panose="030F0702030302020204"/>
              </a:rPr>
              <a:t>requirements.</a:t>
            </a:r>
            <a:r>
              <a:rPr sz="4125" baseline="100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4125" spc="-555" baseline="1000" dirty="0">
                <a:latin typeface="Comic Sans MS" panose="030F0702030302020204"/>
                <a:cs typeface="Comic Sans MS" panose="030F0702030302020204"/>
              </a:rPr>
              <a:t>Phase</a:t>
            </a:r>
            <a:r>
              <a:rPr sz="4125" spc="-300" baseline="10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4125" spc="-585" baseline="1000" dirty="0">
                <a:latin typeface="Comic Sans MS" panose="030F0702030302020204"/>
                <a:cs typeface="Comic Sans MS" panose="030F0702030302020204"/>
              </a:rPr>
              <a:t>2</a:t>
            </a:r>
            <a:r>
              <a:rPr sz="4125" spc="-509" baseline="10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4125" spc="-494" baseline="1000" dirty="0">
                <a:latin typeface="Comic Sans MS" panose="030F0702030302020204"/>
                <a:cs typeface="Comic Sans MS" panose="030F0702030302020204"/>
              </a:rPr>
              <a:t>launch</a:t>
            </a:r>
            <a:r>
              <a:rPr sz="4125" spc="-419" baseline="10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4125" spc="-390" baseline="1000" dirty="0">
                <a:latin typeface="Comic Sans MS" panose="030F0702030302020204"/>
                <a:cs typeface="Comic Sans MS" panose="030F0702030302020204"/>
              </a:rPr>
              <a:t>in</a:t>
            </a:r>
            <a:r>
              <a:rPr sz="4125" spc="-247" baseline="10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4125" spc="-37" baseline="1000" dirty="0">
                <a:latin typeface="Comic Sans MS" panose="030F0702030302020204"/>
                <a:cs typeface="Comic Sans MS" panose="030F0702030302020204"/>
              </a:rPr>
              <a:t>g4.</a:t>
            </a:r>
            <a:r>
              <a:rPr sz="4125" baseline="100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50" spc="-405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750" spc="-1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535" dirty="0">
                <a:latin typeface="Comic Sans MS" panose="030F0702030302020204"/>
                <a:cs typeface="Comic Sans MS" panose="030F0702030302020204"/>
              </a:rPr>
              <a:t>error</a:t>
            </a:r>
            <a:r>
              <a:rPr sz="2750" spc="-2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30" dirty="0">
                <a:latin typeface="Comic Sans MS" panose="030F0702030302020204"/>
                <a:cs typeface="Comic Sans MS" panose="030F0702030302020204"/>
              </a:rPr>
              <a:t>rates.</a:t>
            </a:r>
            <a:r>
              <a:rPr sz="275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750" spc="-415" dirty="0">
                <a:latin typeface="Comic Sans MS" panose="030F0702030302020204"/>
                <a:cs typeface="Comic Sans MS" panose="030F0702030302020204"/>
              </a:rPr>
              <a:t>improved</a:t>
            </a:r>
            <a:r>
              <a:rPr sz="2750" spc="-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09" dirty="0">
                <a:latin typeface="Comic Sans MS" panose="030F0702030302020204"/>
                <a:cs typeface="Comic Sans MS" panose="030F0702030302020204"/>
              </a:rPr>
              <a:t>cross-</a:t>
            </a:r>
            <a:r>
              <a:rPr sz="2750" spc="-505" dirty="0">
                <a:latin typeface="Comic Sans MS" panose="030F0702030302020204"/>
                <a:cs typeface="Comic Sans MS" panose="030F0702030302020204"/>
              </a:rPr>
              <a:t>team</a:t>
            </a:r>
            <a:endParaRPr sz="2750">
              <a:latin typeface="Comic Sans MS" panose="030F0702030302020204"/>
              <a:cs typeface="Comic Sans MS" panose="030F0702030302020204"/>
            </a:endParaRPr>
          </a:p>
          <a:p>
            <a:pPr marL="12132310" marR="274955" indent="5715">
              <a:lnSpc>
                <a:spcPct val="79000"/>
              </a:lnSpc>
              <a:spcBef>
                <a:spcPts val="350"/>
              </a:spcBef>
            </a:pPr>
            <a:r>
              <a:rPr sz="2750" spc="-375" dirty="0">
                <a:latin typeface="Comic Sans MS" panose="030F0702030302020204"/>
                <a:cs typeface="Comic Sans MS" panose="030F0702030302020204"/>
              </a:rPr>
              <a:t>collaboration</a:t>
            </a:r>
            <a:r>
              <a:rPr sz="2750" spc="2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05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750" spc="-22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65" dirty="0">
                <a:latin typeface="Comic Sans MS" panose="030F0702030302020204"/>
                <a:cs typeface="Comic Sans MS" panose="030F0702030302020204"/>
              </a:rPr>
              <a:t>reduced </a:t>
            </a:r>
            <a:r>
              <a:rPr sz="2750" spc="-430" dirty="0">
                <a:latin typeface="Comic Sans MS" panose="030F0702030302020204"/>
                <a:cs typeface="Comic Sans MS" panose="030F0702030302020204"/>
              </a:rPr>
              <a:t>turnaround</a:t>
            </a:r>
            <a:r>
              <a:rPr sz="2750" spc="-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20" dirty="0">
                <a:latin typeface="Comic Sans MS" panose="030F0702030302020204"/>
                <a:cs typeface="Comic Sans MS" panose="030F0702030302020204"/>
              </a:rPr>
              <a:t>time</a:t>
            </a:r>
            <a:r>
              <a:rPr sz="2750" spc="-22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80" dirty="0">
                <a:latin typeface="Comic Sans MS" panose="030F0702030302020204"/>
                <a:cs typeface="Comic Sans MS" panose="030F0702030302020204"/>
              </a:rPr>
              <a:t>by</a:t>
            </a:r>
            <a:r>
              <a:rPr sz="2750" spc="-2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520" dirty="0">
                <a:latin typeface="Comic Sans MS" panose="030F0702030302020204"/>
                <a:cs typeface="Comic Sans MS" panose="030F0702030302020204"/>
              </a:rPr>
              <a:t>X°a.</a:t>
            </a:r>
            <a:endParaRPr sz="27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663950" y="9422341"/>
            <a:ext cx="9588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390" dirty="0">
                <a:latin typeface="Cambria" panose="02040503050406030204"/>
                <a:cs typeface="Cambria" panose="02040503050406030204"/>
              </a:rPr>
              <a:t>G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52500" y="7188200"/>
            <a:ext cx="1409700" cy="12954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7900" y="4762500"/>
            <a:ext cx="1371600" cy="1384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5200" y="2451100"/>
            <a:ext cx="1384300" cy="1384300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510116" y="537632"/>
            <a:ext cx="0" cy="8750300"/>
          </a:xfrm>
          <a:custGeom>
            <a:avLst/>
            <a:gdLst/>
            <a:ahLst/>
            <a:cxnLst/>
            <a:rect l="l" t="t" r="r" b="b"/>
            <a:pathLst>
              <a:path h="8750300">
                <a:moveTo>
                  <a:pt x="0" y="8750300"/>
                </a:moveTo>
                <a:lnTo>
                  <a:pt x="0" y="0"/>
                </a:lnTo>
              </a:path>
            </a:pathLst>
          </a:custGeom>
          <a:ln w="12700">
            <a:solidFill>
              <a:srgbClr val="60605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503766" y="537632"/>
            <a:ext cx="16408400" cy="8750300"/>
            <a:chOff x="503766" y="537632"/>
            <a:chExt cx="16408400" cy="8750300"/>
          </a:xfrm>
        </p:grpSpPr>
        <p:sp>
          <p:nvSpPr>
            <p:cNvPr id="7" name="object 7"/>
            <p:cNvSpPr/>
            <p:nvPr/>
          </p:nvSpPr>
          <p:spPr>
            <a:xfrm>
              <a:off x="16905821" y="537632"/>
              <a:ext cx="0" cy="8750300"/>
            </a:xfrm>
            <a:custGeom>
              <a:avLst/>
              <a:gdLst/>
              <a:ahLst/>
              <a:cxnLst/>
              <a:rect l="l" t="t" r="r" b="b"/>
              <a:pathLst>
                <a:path h="8750300">
                  <a:moveTo>
                    <a:pt x="0" y="875030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060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03766" y="543982"/>
              <a:ext cx="16408400" cy="0"/>
            </a:xfrm>
            <a:custGeom>
              <a:avLst/>
              <a:gdLst/>
              <a:ahLst/>
              <a:cxnLst/>
              <a:rect l="l" t="t" r="r" b="b"/>
              <a:pathLst>
                <a:path w="1640840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ln w="12700">
              <a:solidFill>
                <a:srgbClr val="6060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03766" y="9281582"/>
              <a:ext cx="16408400" cy="0"/>
            </a:xfrm>
            <a:custGeom>
              <a:avLst/>
              <a:gdLst/>
              <a:ahLst/>
              <a:cxnLst/>
              <a:rect l="l" t="t" r="r" b="b"/>
              <a:pathLst>
                <a:path w="1640840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ln w="12700">
              <a:solidFill>
                <a:srgbClr val="6060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952500" y="6610349"/>
              <a:ext cx="15582900" cy="0"/>
            </a:xfrm>
            <a:custGeom>
              <a:avLst/>
              <a:gdLst/>
              <a:ahLst/>
              <a:cxnLst/>
              <a:rect l="l" t="t" r="r" b="b"/>
              <a:pathLst>
                <a:path w="15582900">
                  <a:moveTo>
                    <a:pt x="0" y="0"/>
                  </a:moveTo>
                  <a:lnTo>
                    <a:pt x="15582900" y="0"/>
                  </a:lnTo>
                </a:path>
              </a:pathLst>
            </a:custGeom>
            <a:ln w="38100">
              <a:solidFill>
                <a:srgbClr val="56565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939800" y="4298949"/>
              <a:ext cx="15595600" cy="0"/>
            </a:xfrm>
            <a:custGeom>
              <a:avLst/>
              <a:gdLst/>
              <a:ahLst/>
              <a:cxnLst/>
              <a:rect l="l" t="t" r="r" b="b"/>
              <a:pathLst>
                <a:path w="15595600">
                  <a:moveTo>
                    <a:pt x="0" y="0"/>
                  </a:moveTo>
                  <a:lnTo>
                    <a:pt x="15595600" y="0"/>
                  </a:lnTo>
                </a:path>
              </a:pathLst>
            </a:custGeom>
            <a:ln w="38100">
              <a:solidFill>
                <a:srgbClr val="57575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933825" y="867127"/>
            <a:ext cx="12488545" cy="935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950" spc="125" dirty="0">
                <a:latin typeface="Cambria" panose="02040503050406030204"/>
                <a:cs typeface="Cambria" panose="02040503050406030204"/>
              </a:rPr>
              <a:t>Our</a:t>
            </a:r>
            <a:r>
              <a:rPr sz="5950" spc="-50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spc="-80" dirty="0">
                <a:latin typeface="Cambria" panose="02040503050406030204"/>
                <a:cs typeface="Cambria" panose="02040503050406030204"/>
              </a:rPr>
              <a:t>Team:</a:t>
            </a:r>
            <a:r>
              <a:rPr sz="595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The</a:t>
            </a:r>
            <a:r>
              <a:rPr sz="5950" spc="50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Engine</a:t>
            </a:r>
            <a:r>
              <a:rPr sz="5950" spc="90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dirty="0">
                <a:latin typeface="Cambria" panose="02040503050406030204"/>
                <a:cs typeface="Cambria" panose="02040503050406030204"/>
              </a:rPr>
              <a:t>of</a:t>
            </a:r>
            <a:r>
              <a:rPr sz="595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5950" spc="125" dirty="0">
                <a:latin typeface="Cambria" panose="02040503050406030204"/>
                <a:cs typeface="Cambria" panose="02040503050406030204"/>
              </a:rPr>
              <a:t>Our</a:t>
            </a:r>
            <a:r>
              <a:rPr sz="5950" spc="-10" dirty="0">
                <a:latin typeface="Cambria" panose="02040503050406030204"/>
                <a:cs typeface="Cambria" panose="02040503050406030204"/>
              </a:rPr>
              <a:t> Progress</a:t>
            </a:r>
            <a:endParaRPr sz="59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50"/>
              </a:spcBef>
            </a:pPr>
            <a:r>
              <a:rPr dirty="0"/>
              <a:t>Team</a:t>
            </a:r>
            <a:r>
              <a:rPr spc="20" dirty="0"/>
              <a:t> </a:t>
            </a:r>
            <a:r>
              <a:rPr dirty="0"/>
              <a:t>Growth</a:t>
            </a:r>
            <a:r>
              <a:rPr spc="114" dirty="0"/>
              <a:t> </a:t>
            </a:r>
            <a:r>
              <a:rPr spc="-275" dirty="0"/>
              <a:t>&amp;</a:t>
            </a:r>
            <a:r>
              <a:rPr spc="50" dirty="0"/>
              <a:t> </a:t>
            </a:r>
            <a:r>
              <a:rPr spc="-10" dirty="0"/>
              <a:t>Capability</a:t>
            </a:r>
            <a:endParaRPr spc="-10" dirty="0"/>
          </a:p>
          <a:p>
            <a:pPr marL="14605">
              <a:lnSpc>
                <a:spcPts val="3165"/>
              </a:lnSpc>
              <a:spcBef>
                <a:spcPts val="780"/>
              </a:spcBef>
            </a:pPr>
            <a:r>
              <a:rPr sz="2900" spc="-425" dirty="0">
                <a:latin typeface="Comic Sans MS" panose="030F0702030302020204"/>
                <a:cs typeface="Comic Sans MS" panose="030F0702030302020204"/>
              </a:rPr>
              <a:t>Team</a:t>
            </a:r>
            <a:r>
              <a:rPr sz="2900" spc="-1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50" dirty="0">
                <a:latin typeface="Comic Sans MS" panose="030F0702030302020204"/>
                <a:cs typeface="Comic Sans MS" panose="030F0702030302020204"/>
              </a:rPr>
              <a:t>Size:</a:t>
            </a:r>
            <a:r>
              <a:rPr sz="2900" spc="-2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715" dirty="0">
                <a:latin typeface="Comic Sans MS" panose="030F0702030302020204"/>
                <a:cs typeface="Comic Sans MS" panose="030F0702030302020204"/>
              </a:rPr>
              <a:t>X</a:t>
            </a:r>
            <a:r>
              <a:rPr sz="2900" spc="-22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34" dirty="0">
                <a:latin typeface="Comic Sans MS" panose="030F0702030302020204"/>
                <a:cs typeface="Comic Sans MS" panose="030F0702030302020204"/>
              </a:rPr>
              <a:t>members</a:t>
            </a:r>
            <a:endParaRPr sz="2900">
              <a:latin typeface="Comic Sans MS" panose="030F0702030302020204"/>
              <a:cs typeface="Comic Sans MS" panose="030F0702030302020204"/>
            </a:endParaRPr>
          </a:p>
          <a:p>
            <a:pPr marL="24765">
              <a:lnSpc>
                <a:spcPts val="3040"/>
              </a:lnSpc>
            </a:pPr>
            <a:r>
              <a:rPr sz="3050" spc="-585" dirty="0">
                <a:latin typeface="Comic Sans MS" panose="030F0702030302020204"/>
                <a:cs typeface="Comic Sans MS" panose="030F0702030302020204"/>
              </a:rPr>
              <a:t>New</a:t>
            </a:r>
            <a:r>
              <a:rPr sz="3050" spc="-3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050" spc="-400" dirty="0">
                <a:latin typeface="Comic Sans MS" panose="030F0702030302020204"/>
                <a:cs typeface="Comic Sans MS" panose="030F0702030302020204"/>
              </a:rPr>
              <a:t>Additions:</a:t>
            </a:r>
            <a:r>
              <a:rPr sz="3050" spc="-1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050" spc="-955" dirty="0">
                <a:latin typeface="Comic Sans MS" panose="030F0702030302020204"/>
                <a:cs typeface="Comic Sans MS" panose="030F0702030302020204"/>
              </a:rPr>
              <a:t>X</a:t>
            </a:r>
            <a:r>
              <a:rPr sz="3050" spc="-2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050" spc="-415" dirty="0">
                <a:latin typeface="Comic Sans MS" panose="030F0702030302020204"/>
                <a:cs typeface="Comic Sans MS" panose="030F0702030302020204"/>
              </a:rPr>
              <a:t>new</a:t>
            </a:r>
            <a:r>
              <a:rPr sz="3050" spc="-2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050" spc="-520" dirty="0">
                <a:latin typeface="Comic Sans MS" panose="030F0702030302020204"/>
                <a:cs typeface="Comic Sans MS" panose="030F0702030302020204"/>
              </a:rPr>
              <a:t>members</a:t>
            </a:r>
            <a:r>
              <a:rPr sz="3050" spc="-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050" spc="-495" dirty="0">
                <a:latin typeface="Comic Sans MS" panose="030F0702030302020204"/>
                <a:cs typeface="Comic Sans MS" panose="030F0702030302020204"/>
              </a:rPr>
              <a:t>onboarded</a:t>
            </a:r>
            <a:endParaRPr sz="3050">
              <a:latin typeface="Comic Sans MS" panose="030F0702030302020204"/>
              <a:cs typeface="Comic Sans MS" panose="030F0702030302020204"/>
            </a:endParaRPr>
          </a:p>
          <a:p>
            <a:pPr marL="20320">
              <a:lnSpc>
                <a:spcPts val="3175"/>
              </a:lnSpc>
            </a:pPr>
            <a:r>
              <a:rPr sz="2900" spc="-270" dirty="0">
                <a:latin typeface="Comic Sans MS" panose="030F0702030302020204"/>
                <a:cs typeface="Comic Sans MS" panose="030F0702030302020204"/>
              </a:rPr>
              <a:t>Upskilling:</a:t>
            </a:r>
            <a:r>
              <a:rPr sz="2900" spc="-11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00" dirty="0">
                <a:latin typeface="Comic Sans MS" panose="030F0702030302020204"/>
                <a:cs typeface="Comic Sans MS" panose="030F0702030302020204"/>
              </a:rPr>
              <a:t>Conducted</a:t>
            </a:r>
            <a:r>
              <a:rPr sz="2900" spc="1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819" dirty="0">
                <a:latin typeface="Comic Sans MS" panose="030F0702030302020204"/>
                <a:cs typeface="Comic Sans MS" panose="030F0702030302020204"/>
              </a:rPr>
              <a:t>X</a:t>
            </a:r>
            <a:r>
              <a:rPr sz="2900" spc="-2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84" dirty="0">
                <a:latin typeface="Comic Sans MS" panose="030F0702030302020204"/>
                <a:cs typeface="Comic Sans MS" panose="030F0702030302020204"/>
              </a:rPr>
              <a:t>targeted</a:t>
            </a:r>
            <a:r>
              <a:rPr sz="2900" spc="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85" dirty="0">
                <a:latin typeface="Comic Sans MS" panose="030F0702030302020204"/>
                <a:cs typeface="Comic Sans MS" panose="030F0702030302020204"/>
              </a:rPr>
              <a:t>training</a:t>
            </a:r>
            <a:r>
              <a:rPr sz="2900" spc="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10" dirty="0">
                <a:latin typeface="Comic Sans MS" panose="030F0702030302020204"/>
                <a:cs typeface="Comic Sans MS" panose="030F0702030302020204"/>
              </a:rPr>
              <a:t>sessions</a:t>
            </a:r>
            <a:r>
              <a:rPr sz="290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95" dirty="0">
                <a:latin typeface="Comic Sans MS" panose="030F0702030302020204"/>
                <a:cs typeface="Comic Sans MS" panose="030F0702030302020204"/>
              </a:rPr>
              <a:t>to</a:t>
            </a:r>
            <a:r>
              <a:rPr sz="2900" spc="-3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65" dirty="0">
                <a:latin typeface="Comic Sans MS" panose="030F0702030302020204"/>
                <a:cs typeface="Comic Sans MS" panose="030F0702030302020204"/>
              </a:rPr>
              <a:t>enhance</a:t>
            </a:r>
            <a:r>
              <a:rPr sz="290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25" dirty="0">
                <a:latin typeface="Comic Sans MS" panose="030F0702030302020204"/>
                <a:cs typeface="Comic Sans MS" panose="030F0702030302020204"/>
              </a:rPr>
              <a:t>core</a:t>
            </a:r>
            <a:r>
              <a:rPr sz="2900" spc="-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65" dirty="0">
                <a:latin typeface="Comic Sans MS" panose="030F0702030302020204"/>
                <a:cs typeface="Comic Sans MS" panose="030F0702030302020204"/>
              </a:rPr>
              <a:t>competencies.</a:t>
            </a:r>
            <a:endParaRPr sz="2900">
              <a:latin typeface="Comic Sans MS" panose="030F0702030302020204"/>
              <a:cs typeface="Comic Sans MS" panose="030F0702030302020204"/>
            </a:endParaRPr>
          </a:p>
          <a:p>
            <a:pPr marL="19685">
              <a:lnSpc>
                <a:spcPct val="100000"/>
              </a:lnSpc>
              <a:spcBef>
                <a:spcPts val="3270"/>
              </a:spcBef>
            </a:pPr>
            <a:r>
              <a:rPr sz="3750" spc="-50" dirty="0"/>
              <a:t>Performance</a:t>
            </a:r>
            <a:r>
              <a:rPr sz="3750" spc="40" dirty="0"/>
              <a:t> </a:t>
            </a:r>
            <a:r>
              <a:rPr sz="3750" spc="-285" dirty="0"/>
              <a:t>&amp;</a:t>
            </a:r>
            <a:r>
              <a:rPr sz="3750" spc="20" dirty="0"/>
              <a:t> </a:t>
            </a:r>
            <a:r>
              <a:rPr sz="3750" spc="-10" dirty="0"/>
              <a:t>Productivity</a:t>
            </a:r>
            <a:endParaRPr sz="3750"/>
          </a:p>
          <a:p>
            <a:pPr marL="27940">
              <a:lnSpc>
                <a:spcPts val="3120"/>
              </a:lnSpc>
              <a:spcBef>
                <a:spcPts val="950"/>
              </a:spcBef>
              <a:tabLst>
                <a:tab pos="3996690" algn="l"/>
              </a:tabLst>
            </a:pPr>
            <a:r>
              <a:rPr sz="2700" spc="-229" dirty="0"/>
              <a:t>Key</a:t>
            </a:r>
            <a:r>
              <a:rPr sz="2700" spc="-15" dirty="0"/>
              <a:t> </a:t>
            </a:r>
            <a:r>
              <a:rPr sz="2700" spc="-10" dirty="0"/>
              <a:t>Stat:</a:t>
            </a:r>
            <a:r>
              <a:rPr sz="2700" spc="-140" dirty="0"/>
              <a:t> </a:t>
            </a:r>
            <a:r>
              <a:rPr sz="2700" spc="-190" dirty="0"/>
              <a:t>Average</a:t>
            </a:r>
            <a:r>
              <a:rPr sz="2700" spc="85" dirty="0"/>
              <a:t> </a:t>
            </a:r>
            <a:r>
              <a:rPr sz="2700" spc="-150" dirty="0"/>
              <a:t>productivity</a:t>
            </a:r>
            <a:r>
              <a:rPr sz="2700" dirty="0"/>
              <a:t>	</a:t>
            </a:r>
            <a:r>
              <a:rPr sz="2700" spc="-160" dirty="0"/>
              <a:t>increase</a:t>
            </a:r>
            <a:r>
              <a:rPr sz="2700" spc="10" dirty="0"/>
              <a:t> </a:t>
            </a:r>
            <a:r>
              <a:rPr sz="2700" spc="-10" dirty="0"/>
              <a:t>of</a:t>
            </a:r>
            <a:r>
              <a:rPr sz="2700" spc="25" dirty="0"/>
              <a:t> </a:t>
            </a:r>
            <a:r>
              <a:rPr sz="2700" spc="-385" dirty="0"/>
              <a:t>X°4</a:t>
            </a:r>
            <a:r>
              <a:rPr sz="2700" spc="60" dirty="0"/>
              <a:t> </a:t>
            </a:r>
            <a:r>
              <a:rPr sz="2700" spc="-150" dirty="0"/>
              <a:t>this</a:t>
            </a:r>
            <a:r>
              <a:rPr sz="2700" spc="-45" dirty="0"/>
              <a:t> </a:t>
            </a:r>
            <a:r>
              <a:rPr sz="2700" spc="-90" dirty="0"/>
              <a:t>quarter.</a:t>
            </a:r>
            <a:endParaRPr sz="2700"/>
          </a:p>
          <a:p>
            <a:pPr marL="22225" marR="5080" indent="-10160">
              <a:lnSpc>
                <a:spcPct val="76000"/>
              </a:lnSpc>
              <a:spcBef>
                <a:spcPts val="825"/>
              </a:spcBef>
            </a:pPr>
            <a:r>
              <a:rPr sz="3200" spc="-495" dirty="0">
                <a:latin typeface="Comic Sans MS" panose="030F0702030302020204"/>
                <a:cs typeface="Comic Sans MS" panose="030F0702030302020204"/>
              </a:rPr>
              <a:t>This</a:t>
            </a:r>
            <a:r>
              <a:rPr sz="3200" spc="-22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59" dirty="0">
                <a:latin typeface="Comic Sans MS" panose="030F0702030302020204"/>
                <a:cs typeface="Comic Sans MS" panose="030F0702030302020204"/>
              </a:rPr>
              <a:t>increase</a:t>
            </a:r>
            <a:r>
              <a:rPr sz="3200" spc="-1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300" dirty="0">
                <a:latin typeface="Comic Sans MS" panose="030F0702030302020204"/>
                <a:cs typeface="Comic Sans MS" panose="030F0702030302020204"/>
              </a:rPr>
              <a:t>is</a:t>
            </a:r>
            <a:r>
              <a:rPr sz="3200" spc="-1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590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3200" spc="-1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560" dirty="0">
                <a:latin typeface="Comic Sans MS" panose="030F0702030302020204"/>
                <a:cs typeface="Comic Sans MS" panose="030F0702030302020204"/>
              </a:rPr>
              <a:t>direct</a:t>
            </a:r>
            <a:r>
              <a:rPr sz="3200" spc="-1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509" dirty="0">
                <a:latin typeface="Comic Sans MS" panose="030F0702030302020204"/>
                <a:cs typeface="Comic Sans MS" panose="030F0702030302020204"/>
              </a:rPr>
              <a:t>result</a:t>
            </a:r>
            <a:r>
              <a:rPr sz="3200" spc="-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570" dirty="0">
                <a:latin typeface="Comic Sans MS" panose="030F0702030302020204"/>
                <a:cs typeface="Comic Sans MS" panose="030F0702030302020204"/>
              </a:rPr>
              <a:t>of</a:t>
            </a:r>
            <a:r>
              <a:rPr sz="3200" spc="-4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50" dirty="0">
                <a:latin typeface="Comic Sans MS" panose="030F0702030302020204"/>
                <a:cs typeface="Comic Sans MS" panose="030F0702030302020204"/>
              </a:rPr>
              <a:t>process</a:t>
            </a:r>
            <a:r>
              <a:rPr sz="3200" spc="-1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90" dirty="0">
                <a:latin typeface="Comic Sans MS" panose="030F0702030302020204"/>
                <a:cs typeface="Comic Sans MS" panose="030F0702030302020204"/>
              </a:rPr>
              <a:t>improvements</a:t>
            </a:r>
            <a:r>
              <a:rPr sz="3200" spc="2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9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3200" spc="-1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75" dirty="0">
                <a:latin typeface="Comic Sans MS" panose="030F0702030302020204"/>
                <a:cs typeface="Comic Sans MS" panose="030F0702030302020204"/>
              </a:rPr>
              <a:t>enhanced</a:t>
            </a:r>
            <a:r>
              <a:rPr sz="3200" spc="-1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90" dirty="0">
                <a:latin typeface="Comic Sans MS" panose="030F0702030302020204"/>
                <a:cs typeface="Comic Sans MS" panose="030F0702030302020204"/>
              </a:rPr>
              <a:t>task</a:t>
            </a:r>
            <a:r>
              <a:rPr sz="3200" spc="-2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55" dirty="0">
                <a:latin typeface="Comic Sans MS" panose="030F0702030302020204"/>
                <a:cs typeface="Comic Sans MS" panose="030F0702030302020204"/>
              </a:rPr>
              <a:t>ownership</a:t>
            </a:r>
            <a:r>
              <a:rPr sz="3200" spc="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65" dirty="0">
                <a:latin typeface="Comic Sans MS" panose="030F0702030302020204"/>
                <a:cs typeface="Comic Sans MS" panose="030F0702030302020204"/>
              </a:rPr>
              <a:t>across </a:t>
            </a:r>
            <a:r>
              <a:rPr sz="3200" spc="-620" dirty="0">
                <a:latin typeface="Comic Sans MS" panose="030F0702030302020204"/>
                <a:cs typeface="Comic Sans MS" panose="030F0702030302020204"/>
              </a:rPr>
              <a:t>the</a:t>
            </a:r>
            <a:r>
              <a:rPr sz="3200" spc="-2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00" spc="-459" dirty="0">
                <a:latin typeface="Comic Sans MS" panose="030F0702030302020204"/>
                <a:cs typeface="Comic Sans MS" panose="030F0702030302020204"/>
              </a:rPr>
              <a:t>team.</a:t>
            </a:r>
            <a:endParaRPr sz="32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7106" y="6690245"/>
            <a:ext cx="5797550" cy="2023110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650" spc="85" dirty="0">
                <a:latin typeface="Times New Roman" panose="02020603050405020304"/>
                <a:cs typeface="Times New Roman" panose="02020603050405020304"/>
              </a:rPr>
              <a:t>Culture</a:t>
            </a:r>
            <a:r>
              <a:rPr sz="365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-515" dirty="0"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365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50" spc="-10" dirty="0">
                <a:latin typeface="Times New Roman" panose="02020603050405020304"/>
                <a:cs typeface="Times New Roman" panose="02020603050405020304"/>
              </a:rPr>
              <a:t>Coflaboration</a:t>
            </a:r>
            <a:endParaRPr sz="3650">
              <a:latin typeface="Times New Roman" panose="02020603050405020304"/>
              <a:cs typeface="Times New Roman" panose="02020603050405020304"/>
            </a:endParaRPr>
          </a:p>
          <a:p>
            <a:pPr marL="588010" indent="-374650">
              <a:lnSpc>
                <a:spcPts val="3100"/>
              </a:lnSpc>
              <a:spcBef>
                <a:spcPts val="970"/>
              </a:spcBef>
              <a:buChar char="•"/>
              <a:tabLst>
                <a:tab pos="588010" algn="l"/>
              </a:tabLst>
            </a:pPr>
            <a:r>
              <a:rPr sz="2750" spc="-425" dirty="0">
                <a:latin typeface="Comic Sans MS" panose="030F0702030302020204"/>
                <a:cs typeface="Comic Sans MS" panose="030F0702030302020204"/>
              </a:rPr>
              <a:t>Improved</a:t>
            </a:r>
            <a:r>
              <a:rPr sz="2750" spc="-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80" dirty="0">
                <a:latin typeface="Comic Sans MS" panose="030F0702030302020204"/>
                <a:cs typeface="Comic Sans MS" panose="030F0702030302020204"/>
              </a:rPr>
              <a:t>Communication</a:t>
            </a:r>
            <a:endParaRPr sz="2750">
              <a:latin typeface="Comic Sans MS" panose="030F0702030302020204"/>
              <a:cs typeface="Comic Sans MS" panose="030F0702030302020204"/>
            </a:endParaRPr>
          </a:p>
          <a:p>
            <a:pPr marL="567690" indent="-354330">
              <a:lnSpc>
                <a:spcPts val="2900"/>
              </a:lnSpc>
              <a:buChar char="•"/>
              <a:tabLst>
                <a:tab pos="567690" algn="l"/>
              </a:tabLst>
            </a:pPr>
            <a:r>
              <a:rPr sz="2750" spc="-484" dirty="0">
                <a:latin typeface="Comic Sans MS" panose="030F0702030302020204"/>
                <a:cs typeface="Comic Sans MS" panose="030F0702030302020204"/>
              </a:rPr>
              <a:t>Better</a:t>
            </a:r>
            <a:r>
              <a:rPr sz="2750" spc="-1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60" dirty="0">
                <a:latin typeface="Comic Sans MS" panose="030F0702030302020204"/>
                <a:cs typeface="Comic Sans MS" panose="030F0702030302020204"/>
              </a:rPr>
              <a:t>Task</a:t>
            </a:r>
            <a:r>
              <a:rPr sz="2750" spc="-1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65" dirty="0">
                <a:latin typeface="Comic Sans MS" panose="030F0702030302020204"/>
                <a:cs typeface="Comic Sans MS" panose="030F0702030302020204"/>
              </a:rPr>
              <a:t>Ownership</a:t>
            </a:r>
            <a:endParaRPr sz="2750">
              <a:latin typeface="Comic Sans MS" panose="030F0702030302020204"/>
              <a:cs typeface="Comic Sans MS" panose="030F0702030302020204"/>
            </a:endParaRPr>
          </a:p>
          <a:p>
            <a:pPr marL="588010" indent="-374650">
              <a:lnSpc>
                <a:spcPts val="3100"/>
              </a:lnSpc>
              <a:buChar char="•"/>
              <a:tabLst>
                <a:tab pos="588010" algn="l"/>
              </a:tabLst>
            </a:pPr>
            <a:r>
              <a:rPr sz="2750" spc="-430" dirty="0">
                <a:latin typeface="Comic Sans MS" panose="030F0702030302020204"/>
                <a:cs typeface="Comic Sans MS" panose="030F0702030302020204"/>
              </a:rPr>
              <a:t>Increased</a:t>
            </a:r>
            <a:r>
              <a:rPr sz="2750" spc="2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95" dirty="0">
                <a:latin typeface="Comic Sans MS" panose="030F0702030302020204"/>
                <a:cs typeface="Comic Sans MS" panose="030F0702030302020204"/>
              </a:rPr>
              <a:t>Cross-</a:t>
            </a:r>
            <a:r>
              <a:rPr sz="2750" spc="-280" dirty="0">
                <a:latin typeface="Comic Sans MS" panose="030F0702030302020204"/>
                <a:cs typeface="Comic Sans MS" panose="030F0702030302020204"/>
              </a:rPr>
              <a:t>Functional </a:t>
            </a:r>
            <a:r>
              <a:rPr sz="2750" spc="-315" dirty="0">
                <a:latin typeface="Comic Sans MS" panose="030F0702030302020204"/>
                <a:cs typeface="Comic Sans MS" panose="030F0702030302020204"/>
              </a:rPr>
              <a:t>Collaboration</a:t>
            </a:r>
            <a:endParaRPr sz="27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273833" y="7387872"/>
            <a:ext cx="6715125" cy="119380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23495" marR="5080" indent="-11430">
              <a:lnSpc>
                <a:spcPct val="87000"/>
              </a:lnSpc>
              <a:spcBef>
                <a:spcPts val="545"/>
              </a:spcBef>
            </a:pPr>
            <a:r>
              <a:rPr sz="2750" spc="-229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2750" spc="-4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80" dirty="0">
                <a:latin typeface="Comic Sans MS" panose="030F0702030302020204"/>
                <a:cs typeface="Comic Sans MS" panose="030F0702030302020204"/>
              </a:rPr>
              <a:t>focused</a:t>
            </a:r>
            <a:r>
              <a:rPr sz="2750" spc="-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70" dirty="0">
                <a:latin typeface="Comic Sans MS" panose="030F0702030302020204"/>
                <a:cs typeface="Comic Sans MS" panose="030F0702030302020204"/>
              </a:rPr>
              <a:t>effort</a:t>
            </a:r>
            <a:r>
              <a:rPr sz="2750" spc="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10" dirty="0">
                <a:latin typeface="Comic Sans MS" panose="030F0702030302020204"/>
                <a:cs typeface="Comic Sans MS" panose="030F0702030302020204"/>
              </a:rPr>
              <a:t>on</a:t>
            </a:r>
            <a:r>
              <a:rPr sz="2750" spc="-11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85" dirty="0">
                <a:latin typeface="Comic Sans MS" panose="030F0702030302020204"/>
                <a:cs typeface="Comic Sans MS" panose="030F0702030302020204"/>
              </a:rPr>
              <a:t>our </a:t>
            </a:r>
            <a:r>
              <a:rPr sz="2750" spc="-295" dirty="0">
                <a:latin typeface="Comic Sans MS" panose="030F0702030302020204"/>
                <a:cs typeface="Comic Sans MS" panose="030F0702030302020204"/>
              </a:rPr>
              <a:t>team</a:t>
            </a:r>
            <a:r>
              <a:rPr sz="2750" spc="-1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35" dirty="0">
                <a:latin typeface="Comic Sans MS" panose="030F0702030302020204"/>
                <a:cs typeface="Comic Sans MS" panose="030F0702030302020204"/>
              </a:rPr>
              <a:t>culture</a:t>
            </a:r>
            <a:r>
              <a:rPr sz="2750" spc="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40" dirty="0">
                <a:latin typeface="Comic Sans MS" panose="030F0702030302020204"/>
                <a:cs typeface="Comic Sans MS" panose="030F0702030302020204"/>
              </a:rPr>
              <a:t>has</a:t>
            </a:r>
            <a:r>
              <a:rPr sz="2750" spc="-13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55" dirty="0">
                <a:latin typeface="Comic Sans MS" panose="030F0702030302020204"/>
                <a:cs typeface="Comic Sans MS" panose="030F0702030302020204"/>
              </a:rPr>
              <a:t>created</a:t>
            </a:r>
            <a:r>
              <a:rPr sz="2750" spc="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05" dirty="0">
                <a:latin typeface="Comic Sans MS" panose="030F0702030302020204"/>
                <a:cs typeface="Comic Sans MS" panose="030F0702030302020204"/>
              </a:rPr>
              <a:t>a </a:t>
            </a:r>
            <a:r>
              <a:rPr sz="2750" spc="-280" dirty="0">
                <a:latin typeface="Comic Sans MS" panose="030F0702030302020204"/>
                <a:cs typeface="Comic Sans MS" panose="030F0702030302020204"/>
              </a:rPr>
              <a:t>more</a:t>
            </a:r>
            <a:r>
              <a:rPr sz="2750" spc="-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15" dirty="0">
                <a:latin typeface="Comic Sans MS" panose="030F0702030302020204"/>
                <a:cs typeface="Comic Sans MS" panose="030F0702030302020204"/>
              </a:rPr>
              <a:t>engaged</a:t>
            </a:r>
            <a:r>
              <a:rPr sz="2750" spc="1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5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750" spc="-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70" dirty="0">
                <a:latin typeface="Comic Sans MS" panose="030F0702030302020204"/>
                <a:cs typeface="Comic Sans MS" panose="030F0702030302020204"/>
              </a:rPr>
              <a:t>adaptable</a:t>
            </a:r>
            <a:r>
              <a:rPr sz="2750" spc="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80" dirty="0">
                <a:latin typeface="Comic Sans MS" panose="030F0702030302020204"/>
                <a:cs typeface="Comic Sans MS" panose="030F0702030302020204"/>
              </a:rPr>
              <a:t>unit,</a:t>
            </a:r>
            <a:r>
              <a:rPr sz="275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204" dirty="0">
                <a:latin typeface="Comic Sans MS" panose="030F0702030302020204"/>
                <a:cs typeface="Comic Sans MS" panose="030F0702030302020204"/>
              </a:rPr>
              <a:t>capable</a:t>
            </a:r>
            <a:r>
              <a:rPr sz="2750" spc="-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45" dirty="0">
                <a:latin typeface="Comic Sans MS" panose="030F0702030302020204"/>
                <a:cs typeface="Comic Sans MS" panose="030F0702030302020204"/>
              </a:rPr>
              <a:t>of </a:t>
            </a:r>
            <a:r>
              <a:rPr sz="2850" spc="-280" dirty="0">
                <a:latin typeface="Comic Sans MS" panose="030F0702030302020204"/>
                <a:cs typeface="Comic Sans MS" panose="030F0702030302020204"/>
              </a:rPr>
              <a:t>tackling</a:t>
            </a:r>
            <a:r>
              <a:rPr sz="2850" spc="-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285" dirty="0">
                <a:latin typeface="Comic Sans MS" panose="030F0702030302020204"/>
                <a:cs typeface="Comic Sans MS" panose="030F0702030302020204"/>
              </a:rPr>
              <a:t>complex</a:t>
            </a:r>
            <a:r>
              <a:rPr sz="2850" spc="-11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265" dirty="0">
                <a:latin typeface="Comic Sans MS" panose="030F0702030302020204"/>
                <a:cs typeface="Comic Sans MS" panose="030F0702030302020204"/>
              </a:rPr>
              <a:t>challenges.</a:t>
            </a:r>
            <a:endParaRPr sz="2850">
              <a:latin typeface="Comic Sans MS" panose="030F0702030302020204"/>
              <a:cs typeface="Comic Sans MS" panose="030F07020303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3400" y="508000"/>
            <a:ext cx="16408400" cy="8750300"/>
            <a:chOff x="533400" y="508000"/>
            <a:chExt cx="16408400" cy="875030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33400" y="508000"/>
              <a:ext cx="16408400" cy="87503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321800" y="3606800"/>
              <a:ext cx="711200" cy="7366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34338" y="882297"/>
            <a:ext cx="9491345" cy="925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900" spc="-65" dirty="0">
                <a:latin typeface="Cambria" panose="02040503050406030204"/>
                <a:cs typeface="Cambria" panose="02040503050406030204"/>
              </a:rPr>
              <a:t>Growth</a:t>
            </a:r>
            <a:r>
              <a:rPr sz="5900" spc="-260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-55" dirty="0">
                <a:latin typeface="Cambria" panose="02040503050406030204"/>
                <a:cs typeface="Cambria" panose="02040503050406030204"/>
              </a:rPr>
              <a:t>Pains</a:t>
            </a:r>
            <a:r>
              <a:rPr sz="5900" spc="-270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-530" dirty="0">
                <a:latin typeface="Cambria" panose="02040503050406030204"/>
                <a:cs typeface="Cambria" panose="02040503050406030204"/>
              </a:rPr>
              <a:t>&amp;</a:t>
            </a:r>
            <a:r>
              <a:rPr sz="5900" spc="-65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-125" dirty="0">
                <a:latin typeface="Cambria" panose="02040503050406030204"/>
                <a:cs typeface="Cambria" panose="02040503050406030204"/>
              </a:rPr>
              <a:t>Key</a:t>
            </a:r>
            <a:r>
              <a:rPr sz="5900" spc="-135" dirty="0">
                <a:latin typeface="Cambria" panose="02040503050406030204"/>
                <a:cs typeface="Cambria" panose="02040503050406030204"/>
              </a:rPr>
              <a:t> </a:t>
            </a:r>
            <a:r>
              <a:rPr sz="5900" spc="-125" dirty="0">
                <a:latin typeface="Cambria" panose="02040503050406030204"/>
                <a:cs typeface="Cambria" panose="02040503050406030204"/>
              </a:rPr>
              <a:t>Learnings:</a:t>
            </a:r>
            <a:endParaRPr sz="5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7353" y="1346742"/>
            <a:ext cx="15540355" cy="2006600"/>
          </a:xfrm>
          <a:prstGeom prst="rect">
            <a:avLst/>
          </a:prstGeom>
        </p:spPr>
        <p:txBody>
          <a:bodyPr vert="horz" wrap="square" lIns="0" tIns="335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45"/>
              </a:spcBef>
            </a:pPr>
            <a:r>
              <a:rPr sz="5750" spc="-80" dirty="0">
                <a:latin typeface="Cambria" panose="02040503050406030204"/>
                <a:cs typeface="Cambria" panose="02040503050406030204"/>
              </a:rPr>
              <a:t>How </a:t>
            </a:r>
            <a:r>
              <a:rPr sz="5750" spc="-290" dirty="0">
                <a:latin typeface="Cambria" panose="02040503050406030204"/>
                <a:cs typeface="Cambria" panose="02040503050406030204"/>
              </a:rPr>
              <a:t>We</a:t>
            </a:r>
            <a:r>
              <a:rPr sz="5750" spc="-30" dirty="0">
                <a:latin typeface="Cambria" panose="02040503050406030204"/>
                <a:cs typeface="Cambria" panose="02040503050406030204"/>
              </a:rPr>
              <a:t> </a:t>
            </a:r>
            <a:r>
              <a:rPr sz="5750" spc="-20" dirty="0">
                <a:latin typeface="Cambria" panose="02040503050406030204"/>
                <a:cs typeface="Cambria" panose="02040503050406030204"/>
              </a:rPr>
              <a:t>Are</a:t>
            </a:r>
            <a:r>
              <a:rPr sz="5750" spc="-120" dirty="0">
                <a:latin typeface="Cambria" panose="02040503050406030204"/>
                <a:cs typeface="Cambria" panose="02040503050406030204"/>
              </a:rPr>
              <a:t> </a:t>
            </a:r>
            <a:r>
              <a:rPr sz="5750" spc="-80" dirty="0">
                <a:latin typeface="Cambria" panose="02040503050406030204"/>
                <a:cs typeface="Cambria" panose="02040503050406030204"/>
              </a:rPr>
              <a:t>Adapting</a:t>
            </a:r>
            <a:r>
              <a:rPr sz="5750" spc="-110" dirty="0">
                <a:latin typeface="Cambria" panose="02040503050406030204"/>
                <a:cs typeface="Cambria" panose="02040503050406030204"/>
              </a:rPr>
              <a:t> </a:t>
            </a:r>
            <a:r>
              <a:rPr sz="5750" dirty="0">
                <a:latin typeface="Cambria" panose="02040503050406030204"/>
                <a:cs typeface="Cambria" panose="02040503050406030204"/>
              </a:rPr>
              <a:t>for</a:t>
            </a:r>
            <a:r>
              <a:rPr sz="5750" spc="-315" dirty="0">
                <a:latin typeface="Cambria" panose="02040503050406030204"/>
                <a:cs typeface="Cambria" panose="02040503050406030204"/>
              </a:rPr>
              <a:t> </a:t>
            </a:r>
            <a:r>
              <a:rPr sz="5750" spc="-25" dirty="0">
                <a:latin typeface="Cambria" panose="02040503050406030204"/>
                <a:cs typeface="Cambria" panose="02040503050406030204"/>
              </a:rPr>
              <a:t>Q4</a:t>
            </a:r>
            <a:endParaRPr sz="5750">
              <a:latin typeface="Cambria" panose="02040503050406030204"/>
              <a:cs typeface="Cambria" panose="02040503050406030204"/>
            </a:endParaRPr>
          </a:p>
          <a:p>
            <a:pPr marL="15240">
              <a:lnSpc>
                <a:spcPct val="100000"/>
              </a:lnSpc>
              <a:spcBef>
                <a:spcPts val="1650"/>
              </a:spcBef>
              <a:tabLst>
                <a:tab pos="8346440" algn="l"/>
              </a:tabLst>
            </a:pPr>
            <a:r>
              <a:rPr sz="3750" spc="-25" dirty="0">
                <a:latin typeface="Cambria" panose="02040503050406030204"/>
                <a:cs typeface="Cambria" panose="02040503050406030204"/>
              </a:rPr>
              <a:t>Challenge </a:t>
            </a:r>
            <a:r>
              <a:rPr sz="3750" spc="-70" dirty="0">
                <a:latin typeface="Cambria" panose="02040503050406030204"/>
                <a:cs typeface="Cambria" panose="02040503050406030204"/>
              </a:rPr>
              <a:t>Encountered</a:t>
            </a:r>
            <a:r>
              <a:rPr sz="3750" spc="80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dirty="0">
                <a:latin typeface="Cambria" panose="02040503050406030204"/>
                <a:cs typeface="Cambria" panose="02040503050406030204"/>
              </a:rPr>
              <a:t>in</a:t>
            </a:r>
            <a:r>
              <a:rPr sz="3750" spc="-204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spc="-25" dirty="0">
                <a:latin typeface="Cambria" panose="02040503050406030204"/>
                <a:cs typeface="Cambria" panose="02040503050406030204"/>
              </a:rPr>
              <a:t>Q3</a:t>
            </a:r>
            <a:r>
              <a:rPr sz="3750" dirty="0">
                <a:latin typeface="Cambria" panose="02040503050406030204"/>
                <a:cs typeface="Cambria" panose="02040503050406030204"/>
              </a:rPr>
              <a:t>	Our</a:t>
            </a:r>
            <a:r>
              <a:rPr sz="3750" spc="-210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spc="-30" dirty="0">
                <a:latin typeface="Cambria" panose="02040503050406030204"/>
                <a:cs typeface="Cambria" panose="02040503050406030204"/>
              </a:rPr>
              <a:t>Learning</a:t>
            </a:r>
            <a:r>
              <a:rPr sz="3750" spc="-170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spc="-390" dirty="0">
                <a:latin typeface="Cambria" panose="02040503050406030204"/>
                <a:cs typeface="Cambria" panose="02040503050406030204"/>
              </a:rPr>
              <a:t>&amp;</a:t>
            </a:r>
            <a:r>
              <a:rPr sz="3750" spc="45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dirty="0">
                <a:latin typeface="Cambria" panose="02040503050406030204"/>
                <a:cs typeface="Cambria" panose="02040503050406030204"/>
              </a:rPr>
              <a:t>Strategic</a:t>
            </a:r>
            <a:r>
              <a:rPr sz="3750" spc="40" dirty="0">
                <a:latin typeface="Cambria" panose="02040503050406030204"/>
                <a:cs typeface="Cambria" panose="02040503050406030204"/>
              </a:rPr>
              <a:t> </a:t>
            </a:r>
            <a:r>
              <a:rPr sz="3750" spc="-75" dirty="0">
                <a:latin typeface="Cambria" panose="02040503050406030204"/>
                <a:cs typeface="Cambria" panose="02040503050406030204"/>
              </a:rPr>
              <a:t>Adaptation</a:t>
            </a:r>
            <a:endParaRPr sz="37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7199" y="4881033"/>
            <a:ext cx="4931410" cy="46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01320" indent="-388620">
              <a:lnSpc>
                <a:spcPct val="100000"/>
              </a:lnSpc>
              <a:spcBef>
                <a:spcPts val="115"/>
              </a:spcBef>
              <a:buClr>
                <a:srgbClr val="B57962"/>
              </a:buClr>
              <a:buChar char="•"/>
              <a:tabLst>
                <a:tab pos="401320" algn="l"/>
              </a:tabLst>
            </a:pPr>
            <a:r>
              <a:rPr sz="2900" spc="-515" dirty="0">
                <a:latin typeface="Comic Sans MS" panose="030F0702030302020204"/>
                <a:cs typeface="Comic Sans MS" panose="030F0702030302020204"/>
              </a:rPr>
              <a:t>External</a:t>
            </a:r>
            <a:r>
              <a:rPr sz="2900" spc="-1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30" dirty="0">
                <a:latin typeface="Comic Sans MS" panose="030F0702030302020204"/>
                <a:cs typeface="Comic Sans MS" panose="030F0702030302020204"/>
              </a:rPr>
              <a:t>Dependencies:</a:t>
            </a:r>
            <a:r>
              <a:rPr sz="2900" spc="-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65" dirty="0">
                <a:latin typeface="Comic Sans MS" panose="030F0702030302020204"/>
                <a:cs typeface="Comic Sans MS" panose="030F0702030302020204"/>
              </a:rPr>
              <a:t>Progress</a:t>
            </a:r>
            <a:r>
              <a:rPr sz="2900" spc="-1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05" dirty="0">
                <a:latin typeface="Comic Sans MS" panose="030F0702030302020204"/>
                <a:cs typeface="Comic Sans MS" panose="030F0702030302020204"/>
              </a:rPr>
              <a:t>was</a:t>
            </a:r>
            <a:endParaRPr sz="29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79694" y="5232752"/>
            <a:ext cx="5354320" cy="459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50" spc="-459" dirty="0">
                <a:latin typeface="Comic Sans MS" panose="030F0702030302020204"/>
                <a:cs typeface="Comic Sans MS" panose="030F0702030302020204"/>
              </a:rPr>
              <a:t>impacted</a:t>
            </a:r>
            <a:r>
              <a:rPr sz="2850" spc="-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09" dirty="0">
                <a:latin typeface="Comic Sans MS" panose="030F0702030302020204"/>
                <a:cs typeface="Comic Sans MS" panose="030F0702030302020204"/>
              </a:rPr>
              <a:t>b/</a:t>
            </a:r>
            <a:r>
              <a:rPr sz="2850" spc="-2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25" dirty="0">
                <a:latin typeface="Comic Sans MS" panose="030F0702030302020204"/>
                <a:cs typeface="Comic Sans MS" panose="030F0702030302020204"/>
              </a:rPr>
              <a:t>delays</a:t>
            </a:r>
            <a:r>
              <a:rPr sz="2850" spc="-2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95" dirty="0">
                <a:latin typeface="Comic Sans MS" panose="030F0702030302020204"/>
                <a:cs typeface="Comic Sans MS" panose="030F0702030302020204"/>
              </a:rPr>
              <a:t>from</a:t>
            </a:r>
            <a:r>
              <a:rPr sz="2850" spc="-1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30" dirty="0">
                <a:latin typeface="Comic Sans MS" panose="030F0702030302020204"/>
                <a:cs typeface="Comic Sans MS" panose="030F0702030302020204"/>
              </a:rPr>
              <a:t>third-</a:t>
            </a:r>
            <a:r>
              <a:rPr sz="2850" spc="-565" dirty="0">
                <a:latin typeface="Comic Sans MS" panose="030F0702030302020204"/>
                <a:cs typeface="Comic Sans MS" panose="030F0702030302020204"/>
              </a:rPr>
              <a:t>party</a:t>
            </a:r>
            <a:r>
              <a:rPr sz="2850" spc="-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75" dirty="0">
                <a:latin typeface="Comic Sans MS" panose="030F0702030302020204"/>
                <a:cs typeface="Comic Sans MS" panose="030F0702030302020204"/>
              </a:rPr>
              <a:t>partners.</a:t>
            </a:r>
            <a:endParaRPr sz="28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9899" y="6335183"/>
            <a:ext cx="4697095" cy="46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9890" indent="-377190">
              <a:lnSpc>
                <a:spcPct val="100000"/>
              </a:lnSpc>
              <a:spcBef>
                <a:spcPts val="115"/>
              </a:spcBef>
              <a:buClr>
                <a:srgbClr val="AF7057"/>
              </a:buClr>
              <a:buChar char="•"/>
              <a:tabLst>
                <a:tab pos="389890" algn="l"/>
              </a:tabLst>
            </a:pPr>
            <a:r>
              <a:rPr sz="2900" spc="-495" dirty="0">
                <a:latin typeface="Comic Sans MS" panose="030F0702030302020204"/>
                <a:cs typeface="Comic Sans MS" panose="030F0702030302020204"/>
              </a:rPr>
              <a:t>Scope</a:t>
            </a:r>
            <a:r>
              <a:rPr sz="2900" spc="-1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45" dirty="0">
                <a:latin typeface="Comic Sans MS" panose="030F0702030302020204"/>
                <a:cs typeface="Comic Sans MS" panose="030F0702030302020204"/>
              </a:rPr>
              <a:t>Creep:</a:t>
            </a:r>
            <a:r>
              <a:rPr sz="2900" spc="-2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515" dirty="0">
                <a:latin typeface="Comic Sans MS" panose="030F0702030302020204"/>
                <a:cs typeface="Comic Sans MS" panose="030F0702030302020204"/>
              </a:rPr>
              <a:t>Encountered</a:t>
            </a:r>
            <a:r>
              <a:rPr sz="2900" spc="-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20" dirty="0">
                <a:latin typeface="Comic Sans MS" panose="030F0702030302020204"/>
                <a:cs typeface="Comic Sans MS" panose="030F0702030302020204"/>
              </a:rPr>
              <a:t>changing</a:t>
            </a:r>
            <a:endParaRPr sz="29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86157" y="6678083"/>
            <a:ext cx="5551805" cy="469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900" spc="-500" dirty="0">
                <a:latin typeface="Comic Sans MS" panose="030F0702030302020204"/>
                <a:cs typeface="Comic Sans MS" panose="030F0702030302020204"/>
              </a:rPr>
              <a:t>requirements</a:t>
            </a:r>
            <a:r>
              <a:rPr sz="2900" spc="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50" dirty="0">
                <a:latin typeface="Comic Sans MS" panose="030F0702030302020204"/>
                <a:cs typeface="Comic Sans MS" panose="030F0702030302020204"/>
              </a:rPr>
              <a:t>mid</a:t>
            </a:r>
            <a:r>
              <a:rPr sz="2900" spc="-20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540" dirty="0">
                <a:latin typeface="Comic Sans MS" panose="030F0702030302020204"/>
                <a:cs typeface="Comic Sans MS" panose="030F0702030302020204"/>
              </a:rPr>
              <a:t>project</a:t>
            </a:r>
            <a:r>
              <a:rPr sz="2900" spc="-1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385" dirty="0">
                <a:latin typeface="Comic Sans MS" panose="030F0702030302020204"/>
                <a:cs typeface="Comic Sans MS" panose="030F0702030302020204"/>
              </a:rPr>
              <a:t>on</a:t>
            </a:r>
            <a:r>
              <a:rPr sz="2900" spc="-1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65" dirty="0">
                <a:latin typeface="Comic Sans MS" panose="030F0702030302020204"/>
                <a:cs typeface="Comic Sans MS" panose="030F0702030302020204"/>
              </a:rPr>
              <a:t>several</a:t>
            </a:r>
            <a:r>
              <a:rPr sz="2900" spc="-2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900" spc="-409" dirty="0">
                <a:latin typeface="Comic Sans MS" panose="030F0702030302020204"/>
                <a:cs typeface="Comic Sans MS" panose="030F0702030302020204"/>
              </a:rPr>
              <a:t>initiatives.</a:t>
            </a:r>
            <a:endParaRPr sz="29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5918" y="7900810"/>
            <a:ext cx="5340350" cy="77089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94335" marR="5080" indent="-382270">
              <a:lnSpc>
                <a:spcPts val="2700"/>
              </a:lnSpc>
              <a:spcBef>
                <a:spcPts val="575"/>
              </a:spcBef>
              <a:buClr>
                <a:srgbClr val="BA7B69"/>
              </a:buClr>
              <a:buChar char="•"/>
              <a:tabLst>
                <a:tab pos="400685" algn="l"/>
              </a:tabLst>
            </a:pPr>
            <a:r>
              <a:rPr sz="2600" spc="-185" dirty="0">
                <a:latin typeface="Cambria" panose="02040503050406030204"/>
                <a:cs typeface="Cambria" panose="02040503050406030204"/>
              </a:rPr>
              <a:t>Technical</a:t>
            </a:r>
            <a:r>
              <a:rPr sz="2600" spc="4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150" dirty="0">
                <a:latin typeface="Cambria" panose="02040503050406030204"/>
                <a:cs typeface="Cambria" panose="02040503050406030204"/>
              </a:rPr>
              <a:t>Bottlenecks:</a:t>
            </a:r>
            <a:r>
              <a:rPr sz="2600" spc="6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235" dirty="0">
                <a:latin typeface="Cambria" panose="02040503050406030204"/>
                <a:cs typeface="Cambria" panose="02040503050406030204"/>
              </a:rPr>
              <a:t>Identified</a:t>
            </a:r>
            <a:r>
              <a:rPr sz="2600" spc="13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120" dirty="0">
                <a:latin typeface="Cambria" panose="02040503050406030204"/>
                <a:cs typeface="Cambria" panose="02040503050406030204"/>
              </a:rPr>
              <a:t>specific </a:t>
            </a:r>
            <a:r>
              <a:rPr sz="2600" spc="-120" dirty="0">
                <a:latin typeface="Cambria" panose="02040503050406030204"/>
                <a:cs typeface="Cambria" panose="02040503050406030204"/>
              </a:rPr>
              <a:t>	</a:t>
            </a:r>
            <a:r>
              <a:rPr sz="2600" spc="-229" dirty="0">
                <a:latin typeface="Cambria" panose="02040503050406030204"/>
                <a:cs typeface="Cambria" panose="02040503050406030204"/>
              </a:rPr>
              <a:t>operational</a:t>
            </a:r>
            <a:r>
              <a:rPr sz="2600" spc="8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204" dirty="0">
                <a:latin typeface="Cambria" panose="02040503050406030204"/>
                <a:cs typeface="Cambria" panose="02040503050406030204"/>
              </a:rPr>
              <a:t>choke</a:t>
            </a:r>
            <a:r>
              <a:rPr sz="2600" spc="13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215" dirty="0">
                <a:latin typeface="Cambria" panose="02040503050406030204"/>
                <a:cs typeface="Cambria" panose="02040503050406030204"/>
              </a:rPr>
              <a:t>points</a:t>
            </a:r>
            <a:r>
              <a:rPr sz="2600" spc="9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355" dirty="0">
                <a:latin typeface="Cambria" panose="02040503050406030204"/>
                <a:cs typeface="Cambria" panose="02040503050406030204"/>
              </a:rPr>
              <a:t>in</a:t>
            </a:r>
            <a:r>
              <a:rPr sz="2600" spc="9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315" dirty="0">
                <a:latin typeface="Cambria" panose="02040503050406030204"/>
                <a:cs typeface="Cambria" panose="02040503050406030204"/>
              </a:rPr>
              <a:t>our</a:t>
            </a:r>
            <a:r>
              <a:rPr sz="2600" spc="65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290" dirty="0">
                <a:latin typeface="Cambria" panose="02040503050406030204"/>
                <a:cs typeface="Cambria" panose="02040503050406030204"/>
              </a:rPr>
              <a:t>workflow.</a:t>
            </a:r>
            <a:endParaRPr sz="26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987" y="3473802"/>
            <a:ext cx="15380335" cy="1145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5130" indent="-392430">
              <a:lnSpc>
                <a:spcPts val="3060"/>
              </a:lnSpc>
              <a:spcBef>
                <a:spcPts val="95"/>
              </a:spcBef>
              <a:buClr>
                <a:srgbClr val="B37760"/>
              </a:buClr>
              <a:buChar char="•"/>
              <a:tabLst>
                <a:tab pos="405130" algn="l"/>
                <a:tab pos="9234170" algn="l"/>
              </a:tabLst>
            </a:pPr>
            <a:r>
              <a:rPr sz="2850" spc="-459" dirty="0">
                <a:latin typeface="Comic Sans MS" panose="030F0702030302020204"/>
                <a:cs typeface="Comic Sans MS" panose="030F0702030302020204"/>
              </a:rPr>
              <a:t>Resource</a:t>
            </a:r>
            <a:r>
              <a:rPr sz="2850" spc="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09" dirty="0">
                <a:latin typeface="Comic Sans MS" panose="030F0702030302020204"/>
                <a:cs typeface="Comic Sans MS" panose="030F0702030302020204"/>
              </a:rPr>
              <a:t>Constraints:</a:t>
            </a:r>
            <a:r>
              <a:rPr sz="2850" spc="-1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95" dirty="0">
                <a:latin typeface="Comic Sans MS" panose="030F0702030302020204"/>
                <a:cs typeface="Comic Sans MS" panose="030F0702030302020204"/>
              </a:rPr>
              <a:t>Faced</a:t>
            </a:r>
            <a:r>
              <a:rPr sz="2850" spc="-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84" dirty="0">
                <a:latin typeface="Comic Sans MS" panose="030F0702030302020204"/>
                <a:cs typeface="Comic Sans MS" panose="030F0702030302020204"/>
              </a:rPr>
              <a:t>shortages</a:t>
            </a:r>
            <a:r>
              <a:rPr sz="285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850" spc="-385" dirty="0">
                <a:latin typeface="Comic Sans MS" panose="030F0702030302020204"/>
                <a:cs typeface="Comic Sans MS" panose="030F0702030302020204"/>
              </a:rPr>
              <a:t>Learning:</a:t>
            </a:r>
            <a:r>
              <a:rPr sz="2850" spc="-2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00" dirty="0">
                <a:latin typeface="Comic Sans MS" panose="030F0702030302020204"/>
                <a:cs typeface="Comic Sans MS" panose="030F0702030302020204"/>
              </a:rPr>
              <a:t>Early</a:t>
            </a:r>
            <a:r>
              <a:rPr sz="2850" spc="-2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350" dirty="0">
                <a:latin typeface="Comic Sans MS" panose="030F0702030302020204"/>
                <a:cs typeface="Comic Sans MS" panose="030F0702030302020204"/>
              </a:rPr>
              <a:t>planning</a:t>
            </a:r>
            <a:r>
              <a:rPr sz="2850" spc="-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84" dirty="0">
                <a:latin typeface="Comic Sans MS" panose="030F0702030302020204"/>
                <a:cs typeface="Comic Sans MS" panose="030F0702030302020204"/>
              </a:rPr>
              <a:t>reduces</a:t>
            </a:r>
            <a:r>
              <a:rPr sz="2850" spc="-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80" dirty="0">
                <a:latin typeface="Comic Sans MS" panose="030F0702030302020204"/>
                <a:cs typeface="Comic Sans MS" panose="030F0702030302020204"/>
              </a:rPr>
              <a:t>execution</a:t>
            </a:r>
            <a:r>
              <a:rPr sz="2850" spc="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09" dirty="0">
                <a:latin typeface="Comic Sans MS" panose="030F0702030302020204"/>
                <a:cs typeface="Comic Sans MS" panose="030F0702030302020204"/>
              </a:rPr>
              <a:t>risks.</a:t>
            </a:r>
            <a:endParaRPr sz="2850">
              <a:latin typeface="Comic Sans MS" panose="030F0702030302020204"/>
              <a:cs typeface="Comic Sans MS" panose="030F0702030302020204"/>
            </a:endParaRPr>
          </a:p>
          <a:p>
            <a:pPr marL="9243060" marR="5080" indent="-8836025">
              <a:lnSpc>
                <a:spcPct val="79000"/>
              </a:lnSpc>
              <a:spcBef>
                <a:spcPts val="360"/>
              </a:spcBef>
              <a:tabLst>
                <a:tab pos="9216390" algn="l"/>
              </a:tabLst>
            </a:pPr>
            <a:r>
              <a:rPr sz="2850" spc="-450" dirty="0">
                <a:latin typeface="Comic Sans MS" panose="030F0702030302020204"/>
                <a:cs typeface="Comic Sans MS" panose="030F0702030302020204"/>
              </a:rPr>
              <a:t>during</a:t>
            </a:r>
            <a:r>
              <a:rPr sz="2850" spc="-9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30" dirty="0">
                <a:latin typeface="Comic Sans MS" panose="030F0702030302020204"/>
                <a:cs typeface="Comic Sans MS" panose="030F0702030302020204"/>
              </a:rPr>
              <a:t>peak</a:t>
            </a:r>
            <a:r>
              <a:rPr sz="2850" spc="-2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30" dirty="0">
                <a:latin typeface="Comic Sans MS" panose="030F0702030302020204"/>
                <a:cs typeface="Comic Sans MS" panose="030F0702030302020204"/>
              </a:rPr>
              <a:t>project</a:t>
            </a:r>
            <a:r>
              <a:rPr sz="2850" spc="-1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59" dirty="0">
                <a:latin typeface="Comic Sans MS" panose="030F0702030302020204"/>
                <a:cs typeface="Comic Sans MS" panose="030F0702030302020204"/>
              </a:rPr>
              <a:t>delivery</a:t>
            </a:r>
            <a:r>
              <a:rPr sz="2850" spc="-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20" dirty="0">
                <a:latin typeface="Comic Sans MS" panose="030F0702030302020204"/>
                <a:cs typeface="Comic Sans MS" panose="030F0702030302020204"/>
              </a:rPr>
              <a:t>periods.</a:t>
            </a:r>
            <a:r>
              <a:rPr sz="2850" dirty="0">
                <a:latin typeface="Comic Sans MS" panose="030F0702030302020204"/>
                <a:cs typeface="Comic Sans MS" panose="030F0702030302020204"/>
              </a:rPr>
              <a:t>	</a:t>
            </a:r>
            <a:r>
              <a:rPr sz="2850" spc="-415" dirty="0">
                <a:latin typeface="Comic Sans MS" panose="030F0702030302020204"/>
                <a:cs typeface="Comic Sans MS" panose="030F0702030302020204"/>
              </a:rPr>
              <a:t>Action:</a:t>
            </a:r>
            <a:r>
              <a:rPr sz="2850" spc="-1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30" dirty="0">
                <a:latin typeface="Comic Sans MS" panose="030F0702030302020204"/>
                <a:cs typeface="Comic Sans MS" panose="030F0702030302020204"/>
              </a:rPr>
              <a:t>Implement</a:t>
            </a:r>
            <a:r>
              <a:rPr sz="285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20" dirty="0">
                <a:latin typeface="Comic Sans MS" panose="030F0702030302020204"/>
                <a:cs typeface="Comic Sans MS" panose="030F0702030302020204"/>
              </a:rPr>
              <a:t>more</a:t>
            </a:r>
            <a:r>
              <a:rPr sz="2850" spc="-1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59" dirty="0">
                <a:latin typeface="Comic Sans MS" panose="030F0702030302020204"/>
                <a:cs typeface="Comic Sans MS" panose="030F0702030302020204"/>
              </a:rPr>
              <a:t>proactive</a:t>
            </a:r>
            <a:r>
              <a:rPr sz="285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80" dirty="0">
                <a:latin typeface="Comic Sans MS" panose="030F0702030302020204"/>
                <a:cs typeface="Comic Sans MS" panose="030F0702030302020204"/>
              </a:rPr>
              <a:t>risk</a:t>
            </a:r>
            <a:r>
              <a:rPr sz="2850" spc="-2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40" dirty="0">
                <a:latin typeface="Comic Sans MS" panose="030F0702030302020204"/>
                <a:cs typeface="Comic Sans MS" panose="030F0702030302020204"/>
              </a:rPr>
              <a:t>identification </a:t>
            </a:r>
            <a:r>
              <a:rPr sz="2850" spc="-47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850" spc="-25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50" dirty="0">
                <a:latin typeface="Comic Sans MS" panose="030F0702030302020204"/>
                <a:cs typeface="Comic Sans MS" panose="030F0702030302020204"/>
              </a:rPr>
              <a:t>workload</a:t>
            </a:r>
            <a:r>
              <a:rPr sz="2850" spc="-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75" dirty="0">
                <a:latin typeface="Comic Sans MS" panose="030F0702030302020204"/>
                <a:cs typeface="Comic Sans MS" panose="030F0702030302020204"/>
              </a:rPr>
              <a:t>distribution</a:t>
            </a:r>
            <a:r>
              <a:rPr sz="2850" spc="1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80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2850" spc="-25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325" dirty="0">
                <a:latin typeface="Comic Sans MS" panose="030F0702030302020204"/>
                <a:cs typeface="Comic Sans MS" panose="030F0702030302020204"/>
              </a:rPr>
              <a:t>g4.</a:t>
            </a:r>
            <a:endParaRPr sz="28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20403" y="4873272"/>
            <a:ext cx="584517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-345" dirty="0">
                <a:latin typeface="Comic Sans MS" panose="030F0702030302020204"/>
                <a:cs typeface="Comic Sans MS" panose="030F0702030302020204"/>
              </a:rPr>
              <a:t>Learning:</a:t>
            </a:r>
            <a:r>
              <a:rPr sz="2750" spc="-11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25" dirty="0">
                <a:latin typeface="Comic Sans MS" panose="030F0702030302020204"/>
                <a:cs typeface="Comic Sans MS" panose="030F0702030302020204"/>
              </a:rPr>
              <a:t>Clean</a:t>
            </a:r>
            <a:r>
              <a:rPr sz="2750" spc="-1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65" dirty="0">
                <a:latin typeface="Comic Sans MS" panose="030F0702030302020204"/>
                <a:cs typeface="Comic Sans MS" panose="030F0702030302020204"/>
              </a:rPr>
              <a:t>communication</a:t>
            </a:r>
            <a:r>
              <a:rPr sz="2750" spc="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390" dirty="0">
                <a:latin typeface="Comic Sans MS" panose="030F0702030302020204"/>
                <a:cs typeface="Comic Sans MS" panose="030F0702030302020204"/>
              </a:rPr>
              <a:t>improves</a:t>
            </a:r>
            <a:r>
              <a:rPr sz="2750" spc="-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750" spc="-430" dirty="0">
                <a:latin typeface="Comic Sans MS" panose="030F0702030302020204"/>
                <a:cs typeface="Comic Sans MS" panose="030F0702030302020204"/>
              </a:rPr>
              <a:t>delivery</a:t>
            </a:r>
            <a:endParaRPr sz="27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322010" y="5148791"/>
            <a:ext cx="824865" cy="438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700" spc="-155" dirty="0">
                <a:latin typeface="Cambria" panose="02040503050406030204"/>
                <a:cs typeface="Cambria" panose="02040503050406030204"/>
              </a:rPr>
              <a:t>spee</a:t>
            </a:r>
            <a:r>
              <a:rPr sz="2600" spc="-155" dirty="0">
                <a:latin typeface="Cambria" panose="02040503050406030204"/>
                <a:cs typeface="Cambria" panose="02040503050406030204"/>
              </a:rPr>
              <a:t>d</a:t>
            </a:r>
            <a:r>
              <a:rPr sz="2700" spc="-155" dirty="0">
                <a:latin typeface="Cambria" panose="02040503050406030204"/>
                <a:cs typeface="Cambria" panose="02040503050406030204"/>
              </a:rPr>
              <a:t>.</a:t>
            </a:r>
            <a:endParaRPr sz="27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288905" y="5384094"/>
            <a:ext cx="6269990" cy="4914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4575" spc="-2565" baseline="-40000" dirty="0">
                <a:latin typeface="Comic Sans MS" panose="030F0702030302020204"/>
                <a:cs typeface="Comic Sans MS" panose="030F0702030302020204"/>
              </a:rPr>
              <a:t>n</a:t>
            </a:r>
            <a:r>
              <a:rPr sz="2850" spc="-605" dirty="0">
                <a:latin typeface="Cambria" panose="02040503050406030204"/>
                <a:cs typeface="Cambria" panose="02040503050406030204"/>
              </a:rPr>
              <a:t>A</a:t>
            </a:r>
            <a:r>
              <a:rPr sz="4575" spc="-2190" baseline="-40000" dirty="0">
                <a:latin typeface="Comic Sans MS" panose="030F0702030302020204"/>
                <a:cs typeface="Comic Sans MS" panose="030F0702030302020204"/>
              </a:rPr>
              <a:t>e</a:t>
            </a:r>
            <a:r>
              <a:rPr sz="2850" spc="-310" dirty="0">
                <a:latin typeface="Cambria" panose="02040503050406030204"/>
                <a:cs typeface="Cambria" panose="02040503050406030204"/>
              </a:rPr>
              <a:t>c</a:t>
            </a:r>
            <a:r>
              <a:rPr sz="4575" spc="-3262" baseline="-40000" dirty="0">
                <a:latin typeface="Comic Sans MS" panose="030F0702030302020204"/>
                <a:cs typeface="Comic Sans MS" panose="030F0702030302020204"/>
              </a:rPr>
              <a:t>w</a:t>
            </a:r>
            <a:r>
              <a:rPr sz="2850" spc="-204" dirty="0">
                <a:latin typeface="Cambria" panose="02040503050406030204"/>
                <a:cs typeface="Cambria" panose="02040503050406030204"/>
              </a:rPr>
              <a:t>ti</a:t>
            </a:r>
            <a:r>
              <a:rPr sz="2850" spc="-985" dirty="0">
                <a:latin typeface="Cambria" panose="02040503050406030204"/>
                <a:cs typeface="Cambria" panose="02040503050406030204"/>
              </a:rPr>
              <a:t>o</a:t>
            </a:r>
            <a:r>
              <a:rPr sz="4575" spc="-1777" baseline="-40000" dirty="0">
                <a:latin typeface="Comic Sans MS" panose="030F0702030302020204"/>
                <a:cs typeface="Comic Sans MS" panose="030F0702030302020204"/>
              </a:rPr>
              <a:t>u</a:t>
            </a:r>
            <a:r>
              <a:rPr sz="2850" spc="-204" dirty="0">
                <a:latin typeface="Cambria" panose="02040503050406030204"/>
                <a:cs typeface="Cambria" panose="02040503050406030204"/>
              </a:rPr>
              <a:t>n</a:t>
            </a:r>
            <a:r>
              <a:rPr sz="2850" spc="-195" dirty="0">
                <a:latin typeface="Cambria" panose="02040503050406030204"/>
                <a:cs typeface="Cambria" panose="02040503050406030204"/>
              </a:rPr>
              <a:t>:</a:t>
            </a:r>
            <a:r>
              <a:rPr sz="2850" spc="30" dirty="0">
                <a:latin typeface="Cambria" panose="02040503050406030204"/>
                <a:cs typeface="Cambria" panose="02040503050406030204"/>
              </a:rPr>
              <a:t> </a:t>
            </a:r>
            <a:r>
              <a:rPr sz="2600" spc="-2380" dirty="0">
                <a:latin typeface="Comic Sans MS" panose="030F0702030302020204"/>
                <a:cs typeface="Comic Sans MS" panose="030F0702030302020204"/>
              </a:rPr>
              <a:t>M</a:t>
            </a:r>
            <a:r>
              <a:rPr sz="4575" spc="-397" baseline="-40000" dirty="0">
                <a:latin typeface="Comic Sans MS" panose="030F0702030302020204"/>
                <a:cs typeface="Comic Sans MS" panose="030F0702030302020204"/>
              </a:rPr>
              <a:t>p</a:t>
            </a:r>
            <a:r>
              <a:rPr sz="4575" spc="-1177" baseline="-40000" dirty="0">
                <a:latin typeface="Comic Sans MS" panose="030F0702030302020204"/>
                <a:cs typeface="Comic Sans MS" panose="030F0702030302020204"/>
              </a:rPr>
              <a:t>r</a:t>
            </a:r>
            <a:r>
              <a:rPr sz="2600" spc="-1190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4575" spc="-1102" baseline="-40000" dirty="0">
                <a:latin typeface="Comic Sans MS" panose="030F0702030302020204"/>
                <a:cs typeface="Comic Sans MS" panose="030F0702030302020204"/>
              </a:rPr>
              <a:t>o</a:t>
            </a:r>
            <a:r>
              <a:rPr sz="2600" spc="-1260" dirty="0">
                <a:latin typeface="Comic Sans MS" panose="030F0702030302020204"/>
                <a:cs typeface="Comic Sans MS" panose="030F0702030302020204"/>
              </a:rPr>
              <a:t>n</a:t>
            </a:r>
            <a:r>
              <a:rPr sz="4575" spc="-397" baseline="-40000" dirty="0">
                <a:latin typeface="Comic Sans MS" panose="030F0702030302020204"/>
                <a:cs typeface="Comic Sans MS" panose="030F0702030302020204"/>
              </a:rPr>
              <a:t>j</a:t>
            </a:r>
            <a:r>
              <a:rPr sz="4575" spc="-2962" baseline="-40000" dirty="0">
                <a:latin typeface="Comic Sans MS" panose="030F0702030302020204"/>
                <a:cs typeface="Comic Sans MS" panose="030F0702030302020204"/>
              </a:rPr>
              <a:t>e</a:t>
            </a:r>
            <a:r>
              <a:rPr sz="2600" spc="-459" dirty="0">
                <a:latin typeface="Comic Sans MS" panose="030F0702030302020204"/>
                <a:cs typeface="Comic Sans MS" panose="030F0702030302020204"/>
              </a:rPr>
              <a:t>d</a:t>
            </a:r>
            <a:r>
              <a:rPr sz="4575" spc="-2415" baseline="-40000" dirty="0">
                <a:latin typeface="Comic Sans MS" panose="030F0702030302020204"/>
                <a:cs typeface="Comic Sans MS" panose="030F0702030302020204"/>
              </a:rPr>
              <a:t>c</a:t>
            </a:r>
            <a:r>
              <a:rPr sz="2600" spc="-530" dirty="0">
                <a:latin typeface="Comic Sans MS" panose="030F0702030302020204"/>
                <a:cs typeface="Comic Sans MS" panose="030F0702030302020204"/>
              </a:rPr>
              <a:t>a</a:t>
            </a:r>
            <a:r>
              <a:rPr sz="4575" spc="-2085" baseline="-40000" dirty="0">
                <a:latin typeface="Comic Sans MS" panose="030F0702030302020204"/>
                <a:cs typeface="Comic Sans MS" panose="030F0702030302020204"/>
              </a:rPr>
              <a:t>t</a:t>
            </a:r>
            <a:r>
              <a:rPr sz="2600" spc="-595" dirty="0">
                <a:latin typeface="Comic Sans MS" panose="030F0702030302020204"/>
                <a:cs typeface="Comic Sans MS" panose="030F0702030302020204"/>
              </a:rPr>
              <a:t>t</a:t>
            </a:r>
            <a:r>
              <a:rPr sz="4575" spc="-2039" baseline="-40000" dirty="0">
                <a:latin typeface="Comic Sans MS" panose="030F0702030302020204"/>
                <a:cs typeface="Comic Sans MS" panose="030F0702030302020204"/>
              </a:rPr>
              <a:t>s</a:t>
            </a:r>
            <a:r>
              <a:rPr sz="2600" spc="-825" dirty="0">
                <a:latin typeface="Comic Sans MS" panose="030F0702030302020204"/>
                <a:cs typeface="Comic Sans MS" panose="030F0702030302020204"/>
              </a:rPr>
              <a:t>e</a:t>
            </a:r>
            <a:r>
              <a:rPr sz="4575" spc="-397" baseline="-40000" dirty="0">
                <a:latin typeface="Comic Sans MS" panose="030F0702030302020204"/>
                <a:cs typeface="Comic Sans MS" panose="030F0702030302020204"/>
              </a:rPr>
              <a:t>.</a:t>
            </a:r>
            <a:r>
              <a:rPr sz="4575" spc="-247" baseline="-400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55" dirty="0">
                <a:latin typeface="Comic Sans MS" panose="030F0702030302020204"/>
                <a:cs typeface="Comic Sans MS" panose="030F0702030302020204"/>
              </a:rPr>
              <a:t>earlier</a:t>
            </a:r>
            <a:r>
              <a:rPr sz="2600" spc="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50" dirty="0">
                <a:latin typeface="Comic Sans MS" panose="030F0702030302020204"/>
                <a:cs typeface="Comic Sans MS" panose="030F0702030302020204"/>
              </a:rPr>
              <a:t>stakeholder</a:t>
            </a:r>
            <a:r>
              <a:rPr sz="2600" spc="-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290" dirty="0">
                <a:latin typeface="Comic Sans MS" panose="030F0702030302020204"/>
                <a:cs typeface="Comic Sans MS" panose="030F0702030302020204"/>
              </a:rPr>
              <a:t>alignment</a:t>
            </a:r>
            <a:r>
              <a:rPr sz="2600" spc="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275" dirty="0">
                <a:latin typeface="Comic Sans MS" panose="030F0702030302020204"/>
                <a:cs typeface="Comic Sans MS" panose="030F0702030302020204"/>
              </a:rPr>
              <a:t>on</a:t>
            </a:r>
            <a:r>
              <a:rPr sz="2600" spc="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25" dirty="0">
                <a:latin typeface="Comic Sans MS" panose="030F0702030302020204"/>
                <a:cs typeface="Comic Sans MS" panose="030F0702030302020204"/>
              </a:rPr>
              <a:t>all</a:t>
            </a:r>
            <a:endParaRPr sz="26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03662" y="6411030"/>
            <a:ext cx="6188710" cy="110490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 indent="17780" algn="just">
              <a:lnSpc>
                <a:spcPts val="2700"/>
              </a:lnSpc>
              <a:spcBef>
                <a:spcPts val="510"/>
              </a:spcBef>
            </a:pPr>
            <a:r>
              <a:rPr sz="2550" spc="-265" dirty="0">
                <a:latin typeface="Comic Sans MS" panose="030F0702030302020204"/>
                <a:cs typeface="Comic Sans MS" panose="030F0702030302020204"/>
              </a:rPr>
              <a:t>Learning:</a:t>
            </a:r>
            <a:r>
              <a:rPr sz="2550" spc="7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550" spc="-254" dirty="0">
                <a:latin typeface="Comic Sans MS" panose="030F0702030302020204"/>
                <a:cs typeface="Comic Sans MS" panose="030F0702030302020204"/>
              </a:rPr>
              <a:t>Continuous</a:t>
            </a:r>
            <a:r>
              <a:rPr sz="2550" spc="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550" spc="-390" dirty="0">
                <a:latin typeface="Comic Sans MS" panose="030F0702030302020204"/>
                <a:cs typeface="Comic Sans MS" panose="030F0702030302020204"/>
              </a:rPr>
              <a:t>feedback</a:t>
            </a:r>
            <a:r>
              <a:rPr sz="2550" spc="2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550" spc="-300" dirty="0">
                <a:latin typeface="Comic Sans MS" panose="030F0702030302020204"/>
                <a:cs typeface="Comic Sans MS" panose="030F0702030302020204"/>
              </a:rPr>
              <a:t>improves</a:t>
            </a:r>
            <a:r>
              <a:rPr sz="2550" spc="2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550" spc="-200" dirty="0">
                <a:latin typeface="Comic Sans MS" panose="030F0702030302020204"/>
                <a:cs typeface="Comic Sans MS" panose="030F0702030302020204"/>
              </a:rPr>
              <a:t>outcomes. </a:t>
            </a:r>
            <a:r>
              <a:rPr sz="2600" spc="-310" dirty="0">
                <a:latin typeface="Comic Sans MS" panose="030F0702030302020204"/>
                <a:cs typeface="Comic Sans MS" panose="030F0702030302020204"/>
              </a:rPr>
              <a:t>Action:</a:t>
            </a:r>
            <a:r>
              <a:rPr sz="2600" spc="11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480" dirty="0">
                <a:latin typeface="Comic Sans MS" panose="030F0702030302020204"/>
                <a:cs typeface="Comic Sans MS" panose="030F0702030302020204"/>
              </a:rPr>
              <a:t>Institute</a:t>
            </a:r>
            <a:r>
              <a:rPr sz="2600" spc="2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440" dirty="0">
                <a:latin typeface="Comic Sans MS" panose="030F0702030302020204"/>
                <a:cs typeface="Comic Sans MS" panose="030F0702030302020204"/>
              </a:rPr>
              <a:t>more</a:t>
            </a:r>
            <a:r>
              <a:rPr sz="2600" spc="2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420" dirty="0">
                <a:latin typeface="Comic Sans MS" panose="030F0702030302020204"/>
                <a:cs typeface="Comic Sans MS" panose="030F0702030302020204"/>
              </a:rPr>
              <a:t>frequent,</a:t>
            </a:r>
            <a:r>
              <a:rPr sz="2600" spc="22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425" dirty="0">
                <a:latin typeface="Comic Sans MS" panose="030F0702030302020204"/>
                <a:cs typeface="Comic Sans MS" panose="030F0702030302020204"/>
              </a:rPr>
              <a:t>structured</a:t>
            </a:r>
            <a:r>
              <a:rPr sz="2600" spc="3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30" dirty="0">
                <a:latin typeface="Comic Sans MS" panose="030F0702030302020204"/>
                <a:cs typeface="Comic Sans MS" panose="030F0702030302020204"/>
              </a:rPr>
              <a:t>check-</a:t>
            </a:r>
            <a:r>
              <a:rPr sz="2600" spc="-300" dirty="0">
                <a:latin typeface="Comic Sans MS" panose="030F0702030302020204"/>
                <a:cs typeface="Comic Sans MS" panose="030F0702030302020204"/>
              </a:rPr>
              <a:t>ins </a:t>
            </a:r>
            <a:r>
              <a:rPr sz="2600" spc="-450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2600" spc="-20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365" dirty="0">
                <a:latin typeface="Comic Sans MS" panose="030F0702030302020204"/>
                <a:cs typeface="Comic Sans MS" panose="030F0702030302020204"/>
              </a:rPr>
              <a:t>high-</a:t>
            </a:r>
            <a:r>
              <a:rPr sz="2600" spc="-340" dirty="0">
                <a:latin typeface="Comic Sans MS" panose="030F0702030302020204"/>
                <a:cs typeface="Comic Sans MS" panose="030F0702030302020204"/>
              </a:rPr>
              <a:t>risk</a:t>
            </a:r>
            <a:r>
              <a:rPr sz="2600" spc="-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600" spc="-285" dirty="0">
                <a:latin typeface="Comic Sans MS" panose="030F0702030302020204"/>
                <a:cs typeface="Comic Sans MS" panose="030F0702030302020204"/>
              </a:rPr>
              <a:t>initiatives.</a:t>
            </a:r>
            <a:endParaRPr sz="26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319967" y="7836252"/>
            <a:ext cx="6266815" cy="459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50" spc="-385" dirty="0">
                <a:latin typeface="Comic Sans MS" panose="030F0702030302020204"/>
                <a:cs typeface="Comic Sans MS" panose="030F0702030302020204"/>
              </a:rPr>
              <a:t>Learning:</a:t>
            </a:r>
            <a:r>
              <a:rPr sz="2850" spc="-4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80" dirty="0">
                <a:latin typeface="Comic Sans MS" panose="030F0702030302020204"/>
                <a:cs typeface="Comic Sans MS" panose="030F0702030302020204"/>
              </a:rPr>
              <a:t>Automation</a:t>
            </a:r>
            <a:r>
              <a:rPr sz="2850" spc="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25" dirty="0">
                <a:latin typeface="Comic Sans MS" panose="030F0702030302020204"/>
                <a:cs typeface="Comic Sans MS" panose="030F0702030302020204"/>
              </a:rPr>
              <a:t>saves</a:t>
            </a:r>
            <a:r>
              <a:rPr sz="2850" spc="-1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09" dirty="0">
                <a:latin typeface="Comic Sans MS" panose="030F0702030302020204"/>
                <a:cs typeface="Comic Sans MS" panose="030F0702030302020204"/>
              </a:rPr>
              <a:t>time</a:t>
            </a:r>
            <a:r>
              <a:rPr sz="2850" spc="-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7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2850" spc="-2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84" dirty="0">
                <a:latin typeface="Comic Sans MS" panose="030F0702030302020204"/>
                <a:cs typeface="Comic Sans MS" panose="030F0702030302020204"/>
              </a:rPr>
              <a:t>reduces</a:t>
            </a:r>
            <a:r>
              <a:rPr sz="2850" spc="-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05" dirty="0">
                <a:latin typeface="Comic Sans MS" panose="030F0702030302020204"/>
                <a:cs typeface="Comic Sans MS" panose="030F0702030302020204"/>
              </a:rPr>
              <a:t>errors.</a:t>
            </a:r>
            <a:endParaRPr sz="28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301968" y="8185502"/>
            <a:ext cx="5761990" cy="459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50" spc="-415" dirty="0">
                <a:latin typeface="Comic Sans MS" panose="030F0702030302020204"/>
                <a:cs typeface="Comic Sans MS" panose="030F0702030302020204"/>
              </a:rPr>
              <a:t>Action:</a:t>
            </a:r>
            <a:r>
              <a:rPr sz="2850" spc="-1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55" dirty="0">
                <a:latin typeface="Comic Sans MS" panose="030F0702030302020204"/>
                <a:cs typeface="Comic Sans MS" panose="030F0702030302020204"/>
              </a:rPr>
              <a:t>Prioritise</a:t>
            </a:r>
            <a:r>
              <a:rPr sz="2850" spc="-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90" dirty="0">
                <a:latin typeface="Comic Sans MS" panose="030F0702030302020204"/>
                <a:cs typeface="Comic Sans MS" panose="030F0702030302020204"/>
              </a:rPr>
              <a:t>further</a:t>
            </a:r>
            <a:r>
              <a:rPr sz="2850" spc="-1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59" dirty="0">
                <a:latin typeface="Comic Sans MS" panose="030F0702030302020204"/>
                <a:cs typeface="Comic Sans MS" panose="030F0702030302020204"/>
              </a:rPr>
              <a:t>automation</a:t>
            </a:r>
            <a:r>
              <a:rPr sz="2850" spc="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65" dirty="0">
                <a:latin typeface="Comic Sans MS" panose="030F0702030302020204"/>
                <a:cs typeface="Comic Sans MS" panose="030F0702030302020204"/>
              </a:rPr>
              <a:t>ofidentified</a:t>
            </a:r>
            <a:endParaRPr sz="28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310786" y="8528402"/>
            <a:ext cx="3696335" cy="459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50" spc="-459" dirty="0">
                <a:latin typeface="Comic Sans MS" panose="030F0702030302020204"/>
                <a:cs typeface="Comic Sans MS" panose="030F0702030302020204"/>
              </a:rPr>
              <a:t>bottlenecks</a:t>
            </a:r>
            <a:r>
              <a:rPr sz="2850" spc="-1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350" dirty="0">
                <a:latin typeface="Comic Sans MS" panose="030F0702030302020204"/>
                <a:cs typeface="Comic Sans MS" panose="030F0702030302020204"/>
              </a:rPr>
              <a:t>in</a:t>
            </a:r>
            <a:r>
              <a:rPr sz="2850" spc="-1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65" dirty="0">
                <a:latin typeface="Comic Sans MS" panose="030F0702030302020204"/>
                <a:cs typeface="Comic Sans MS" panose="030F0702030302020204"/>
              </a:rPr>
              <a:t>the</a:t>
            </a:r>
            <a:r>
              <a:rPr sz="2850" spc="-1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509" dirty="0">
                <a:latin typeface="Comic Sans MS" panose="030F0702030302020204"/>
                <a:cs typeface="Comic Sans MS" panose="030F0702030302020204"/>
              </a:rPr>
              <a:t>04</a:t>
            </a:r>
            <a:r>
              <a:rPr sz="2850" spc="-32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2850" spc="-430" dirty="0">
                <a:latin typeface="Comic Sans MS" panose="030F0702030302020204"/>
                <a:cs typeface="Comic Sans MS" panose="030F0702030302020204"/>
              </a:rPr>
              <a:t>roadmap.</a:t>
            </a:r>
            <a:endParaRPr sz="2850">
              <a:latin typeface="Comic Sans MS" panose="030F0702030302020204"/>
              <a:cs typeface="Comic Sans MS" panose="030F07020303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33400" y="508000"/>
            <a:ext cx="16408400" cy="876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1610" rIns="0" bIns="0" rtlCol="0">
            <a:spAutoFit/>
          </a:bodyPr>
          <a:lstStyle/>
          <a:p>
            <a:pPr marL="44450" marR="5080" indent="-27940">
              <a:lnSpc>
                <a:spcPts val="6150"/>
              </a:lnSpc>
              <a:spcBef>
                <a:spcPts val="1430"/>
              </a:spcBef>
            </a:pPr>
            <a:r>
              <a:rPr dirty="0"/>
              <a:t>Our</a:t>
            </a:r>
            <a:r>
              <a:rPr spc="-305" dirty="0"/>
              <a:t> </a:t>
            </a:r>
            <a:r>
              <a:rPr spc="-345" dirty="0"/>
              <a:t>Q4</a:t>
            </a:r>
            <a:r>
              <a:rPr spc="-45" dirty="0"/>
              <a:t> </a:t>
            </a:r>
            <a:r>
              <a:rPr dirty="0"/>
              <a:t>Blueprint:</a:t>
            </a:r>
            <a:r>
              <a:rPr spc="60" dirty="0"/>
              <a:t> </a:t>
            </a:r>
            <a:r>
              <a:rPr spc="-50" dirty="0"/>
              <a:t>Leveraging</a:t>
            </a:r>
            <a:r>
              <a:rPr spc="-90" dirty="0"/>
              <a:t> </a:t>
            </a:r>
            <a:r>
              <a:rPr dirty="0"/>
              <a:t>Our</a:t>
            </a:r>
            <a:r>
              <a:rPr spc="-210" dirty="0"/>
              <a:t> </a:t>
            </a:r>
            <a:r>
              <a:rPr spc="-25" dirty="0"/>
              <a:t>Q3 </a:t>
            </a:r>
            <a:r>
              <a:rPr dirty="0"/>
              <a:t>Foundation</a:t>
            </a:r>
            <a:r>
              <a:rPr spc="-140" dirty="0"/>
              <a:t> </a:t>
            </a:r>
            <a:r>
              <a:rPr spc="145" dirty="0"/>
              <a:t>to</a:t>
            </a:r>
            <a:r>
              <a:rPr spc="-390" dirty="0"/>
              <a:t> </a:t>
            </a:r>
            <a:r>
              <a:rPr dirty="0"/>
              <a:t>Accelerate</a:t>
            </a:r>
            <a:r>
              <a:rPr spc="-70" dirty="0"/>
              <a:t> </a:t>
            </a:r>
            <a:r>
              <a:rPr spc="-10" dirty="0"/>
              <a:t>Growth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51424" y="2929819"/>
            <a:ext cx="4188460" cy="586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50" spc="-835" dirty="0">
                <a:latin typeface="Comic Sans MS" panose="030F0702030302020204"/>
                <a:cs typeface="Comic Sans MS" panose="030F0702030302020204"/>
              </a:rPr>
              <a:t>Our</a:t>
            </a:r>
            <a:r>
              <a:rPr sz="3650" spc="-3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0" dirty="0">
                <a:latin typeface="Comic Sans MS" panose="030F0702030302020204"/>
                <a:cs typeface="Comic Sans MS" panose="030F0702030302020204"/>
              </a:rPr>
              <a:t>94</a:t>
            </a:r>
            <a:r>
              <a:rPr sz="3650" spc="-29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705" dirty="0">
                <a:latin typeface="Comic Sans MS" panose="030F0702030302020204"/>
                <a:cs typeface="Comic Sans MS" panose="030F0702030302020204"/>
              </a:rPr>
              <a:t>strategy</a:t>
            </a:r>
            <a:r>
              <a:rPr sz="3650" spc="-2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425" dirty="0">
                <a:latin typeface="Comic Sans MS" panose="030F0702030302020204"/>
                <a:cs typeface="Comic Sans MS" panose="030F0702030302020204"/>
              </a:rPr>
              <a:t>is</a:t>
            </a:r>
            <a:r>
              <a:rPr sz="3650" spc="-2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5" dirty="0">
                <a:latin typeface="Comic Sans MS" panose="030F0702030302020204"/>
                <a:cs typeface="Comic Sans MS" panose="030F0702030302020204"/>
              </a:rPr>
              <a:t>not</a:t>
            </a:r>
            <a:r>
              <a:rPr sz="3650" spc="-2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0" dirty="0">
                <a:latin typeface="Comic Sans MS" panose="030F0702030302020204"/>
                <a:cs typeface="Comic Sans MS" panose="030F0702030302020204"/>
              </a:rPr>
              <a:t>about</a:t>
            </a:r>
            <a:endParaRPr sz="36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8544" y="3348919"/>
            <a:ext cx="3523615" cy="586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50" spc="-640" dirty="0">
                <a:latin typeface="Comic Sans MS" panose="030F0702030302020204"/>
                <a:cs typeface="Comic Sans MS" panose="030F0702030302020204"/>
              </a:rPr>
              <a:t>starting</a:t>
            </a:r>
            <a:r>
              <a:rPr sz="3650" spc="-6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85" dirty="0">
                <a:latin typeface="Comic Sans MS" panose="030F0702030302020204"/>
                <a:cs typeface="Comic Sans MS" panose="030F0702030302020204"/>
              </a:rPr>
              <a:t>over;</a:t>
            </a:r>
            <a:r>
              <a:rPr sz="3650" spc="-54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5" dirty="0">
                <a:latin typeface="Comic Sans MS" panose="030F0702030302020204"/>
                <a:cs typeface="Comic Sans MS" panose="030F0702030302020204"/>
              </a:rPr>
              <a:t>it</a:t>
            </a:r>
            <a:r>
              <a:rPr sz="3650" spc="-3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425" dirty="0">
                <a:latin typeface="Comic Sans MS" panose="030F0702030302020204"/>
                <a:cs typeface="Comic Sans MS" panose="030F0702030302020204"/>
              </a:rPr>
              <a:t>is</a:t>
            </a:r>
            <a:r>
              <a:rPr sz="3650" spc="-22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0" dirty="0">
                <a:latin typeface="Comic Sans MS" panose="030F0702030302020204"/>
                <a:cs typeface="Comic Sans MS" panose="030F0702030302020204"/>
              </a:rPr>
              <a:t>about</a:t>
            </a:r>
            <a:endParaRPr sz="36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2981" y="3780719"/>
            <a:ext cx="3402329" cy="586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650" spc="-515" dirty="0">
                <a:latin typeface="Comic Sans MS" panose="030F0702030302020204"/>
                <a:cs typeface="Comic Sans MS" panose="030F0702030302020204"/>
              </a:rPr>
              <a:t>building</a:t>
            </a:r>
            <a:r>
              <a:rPr sz="3650" spc="-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25" dirty="0">
                <a:latin typeface="Comic Sans MS" panose="030F0702030302020204"/>
                <a:cs typeface="Comic Sans MS" panose="030F0702030302020204"/>
              </a:rPr>
              <a:t>upon</a:t>
            </a:r>
            <a:r>
              <a:rPr sz="3650" spc="-25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725" dirty="0">
                <a:latin typeface="Comic Sans MS" panose="030F0702030302020204"/>
                <a:cs typeface="Comic Sans MS" panose="030F0702030302020204"/>
              </a:rPr>
              <a:t>the</a:t>
            </a:r>
            <a:r>
              <a:rPr sz="3650" spc="-24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20" dirty="0">
                <a:latin typeface="Comic Sans MS" panose="030F0702030302020204"/>
                <a:cs typeface="Comic Sans MS" panose="030F0702030302020204"/>
              </a:rPr>
              <a:t>solid</a:t>
            </a:r>
            <a:endParaRPr sz="36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0214" y="4208638"/>
            <a:ext cx="3759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spc="-535" dirty="0">
                <a:latin typeface="Comic Sans MS" panose="030F0702030302020204"/>
                <a:cs typeface="Comic Sans MS" panose="030F0702030302020204"/>
              </a:rPr>
              <a:t>operational</a:t>
            </a:r>
            <a:r>
              <a:rPr sz="3600" spc="10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00" spc="-570" dirty="0">
                <a:latin typeface="Comic Sans MS" panose="030F0702030302020204"/>
                <a:cs typeface="Comic Sans MS" panose="030F0702030302020204"/>
              </a:rPr>
              <a:t>and</a:t>
            </a:r>
            <a:r>
              <a:rPr sz="3600" spc="-3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00" spc="-540" dirty="0">
                <a:latin typeface="Comic Sans MS" panose="030F0702030302020204"/>
                <a:cs typeface="Comic Sans MS" panose="030F0702030302020204"/>
              </a:rPr>
              <a:t>technical</a:t>
            </a:r>
            <a:endParaRPr sz="360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62342" y="3224036"/>
            <a:ext cx="2321560" cy="14878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110"/>
              </a:spcBef>
            </a:pPr>
            <a:r>
              <a:rPr sz="3250" spc="-385" dirty="0">
                <a:latin typeface="Comic Sans MS" panose="030F0702030302020204"/>
                <a:cs typeface="Comic Sans MS" panose="030F0702030302020204"/>
              </a:rPr>
              <a:t>Scale</a:t>
            </a:r>
            <a:r>
              <a:rPr sz="3250" spc="-2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250" spc="-385" dirty="0">
                <a:latin typeface="Comic Sans MS" panose="030F0702030302020204"/>
                <a:cs typeface="Comic Sans MS" panose="030F0702030302020204"/>
              </a:rPr>
              <a:t>Success</a:t>
            </a:r>
            <a:endParaRPr sz="3250">
              <a:latin typeface="Comic Sans MS" panose="030F0702030302020204"/>
              <a:cs typeface="Comic Sans MS" panose="030F0702030302020204"/>
            </a:endParaRPr>
          </a:p>
          <a:p>
            <a:pPr marL="12700">
              <a:lnSpc>
                <a:spcPct val="100000"/>
              </a:lnSpc>
              <a:spcBef>
                <a:spcPts val="3100"/>
              </a:spcBef>
            </a:pPr>
            <a:r>
              <a:rPr sz="3750" spc="-705" dirty="0">
                <a:latin typeface="Comic Sans MS" panose="030F0702030302020204"/>
                <a:cs typeface="Comic Sans MS" panose="030F0702030302020204"/>
              </a:rPr>
              <a:t>Drive</a:t>
            </a:r>
            <a:r>
              <a:rPr sz="3750" spc="-27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750" spc="-705" dirty="0">
                <a:latin typeface="Comic Sans MS" panose="030F0702030302020204"/>
                <a:cs typeface="Comic Sans MS" panose="030F0702030302020204"/>
              </a:rPr>
              <a:t>Efficiency</a:t>
            </a:r>
            <a:endParaRPr sz="3750">
              <a:latin typeface="Comic Sans MS" panose="030F0702030302020204"/>
              <a:cs typeface="Comic Sans MS" panose="030F070203030202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3473" y="4631619"/>
            <a:ext cx="13216255" cy="4135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7305">
              <a:lnSpc>
                <a:spcPts val="3865"/>
              </a:lnSpc>
              <a:spcBef>
                <a:spcPts val="130"/>
              </a:spcBef>
            </a:pPr>
            <a:r>
              <a:rPr sz="3650" spc="-590" dirty="0">
                <a:latin typeface="Comic Sans MS" panose="030F0702030302020204"/>
                <a:cs typeface="Comic Sans MS" panose="030F0702030302020204"/>
              </a:rPr>
              <a:t>foundation</a:t>
            </a:r>
            <a:r>
              <a:rPr sz="3650" spc="-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95" dirty="0">
                <a:latin typeface="Comic Sans MS" panose="030F0702030302020204"/>
                <a:cs typeface="Comic Sans MS" panose="030F0702030302020204"/>
              </a:rPr>
              <a:t>established</a:t>
            </a:r>
            <a:r>
              <a:rPr sz="3650" spc="-1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445" dirty="0">
                <a:latin typeface="Comic Sans MS" panose="030F0702030302020204"/>
                <a:cs typeface="Comic Sans MS" panose="030F0702030302020204"/>
              </a:rPr>
              <a:t>in</a:t>
            </a:r>
            <a:r>
              <a:rPr sz="3650" spc="-3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50" dirty="0">
                <a:latin typeface="Comic Sans MS" panose="030F0702030302020204"/>
                <a:cs typeface="Comic Sans MS" panose="030F0702030302020204"/>
              </a:rPr>
              <a:t>D3.</a:t>
            </a:r>
            <a:endParaRPr sz="3650">
              <a:latin typeface="Comic Sans MS" panose="030F0702030302020204"/>
              <a:cs typeface="Comic Sans MS" panose="030F0702030302020204"/>
            </a:endParaRPr>
          </a:p>
          <a:p>
            <a:pPr marL="12700">
              <a:lnSpc>
                <a:spcPts val="3350"/>
              </a:lnSpc>
            </a:pPr>
            <a:r>
              <a:rPr sz="3650" spc="-1080" dirty="0">
                <a:latin typeface="Comic Sans MS" panose="030F0702030302020204"/>
                <a:cs typeface="Comic Sans MS" panose="030F0702030302020204"/>
              </a:rPr>
              <a:t>We</a:t>
            </a:r>
            <a:r>
              <a:rPr sz="3650" spc="-25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420" dirty="0">
                <a:latin typeface="Comic Sans MS" panose="030F0702030302020204"/>
                <a:cs typeface="Comic Sans MS" panose="030F0702030302020204"/>
              </a:rPr>
              <a:t>will</a:t>
            </a:r>
            <a:r>
              <a:rPr sz="3650" spc="-45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90" dirty="0">
                <a:latin typeface="Comic Sans MS" panose="030F0702030302020204"/>
                <a:cs typeface="Comic Sans MS" panose="030F0702030302020204"/>
              </a:rPr>
              <a:t>transition</a:t>
            </a:r>
            <a:r>
              <a:rPr sz="3650" spc="-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760" dirty="0">
                <a:latin typeface="Comic Sans MS" panose="030F0702030302020204"/>
                <a:cs typeface="Comic Sans MS" panose="030F0702030302020204"/>
              </a:rPr>
              <a:t>from</a:t>
            </a:r>
            <a:r>
              <a:rPr sz="3650" spc="-12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65" dirty="0">
                <a:latin typeface="Comic Sans MS" panose="030F0702030302020204"/>
                <a:cs typeface="Comic Sans MS" panose="030F0702030302020204"/>
              </a:rPr>
              <a:t>a</a:t>
            </a:r>
            <a:endParaRPr sz="3650">
              <a:latin typeface="Comic Sans MS" panose="030F0702030302020204"/>
              <a:cs typeface="Comic Sans MS" panose="030F0702030302020204"/>
            </a:endParaRPr>
          </a:p>
          <a:p>
            <a:pPr marL="29210">
              <a:lnSpc>
                <a:spcPts val="3350"/>
              </a:lnSpc>
            </a:pPr>
            <a:r>
              <a:rPr sz="3650" spc="-610" dirty="0">
                <a:latin typeface="Comic Sans MS" panose="030F0702030302020204"/>
                <a:cs typeface="Comic Sans MS" panose="030F0702030302020204"/>
              </a:rPr>
              <a:t>mode</a:t>
            </a:r>
            <a:r>
              <a:rPr sz="3650" spc="-25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0" dirty="0">
                <a:latin typeface="Comic Sans MS" panose="030F0702030302020204"/>
                <a:cs typeface="Comic Sans MS" panose="030F0702030302020204"/>
              </a:rPr>
              <a:t>of</a:t>
            </a:r>
            <a:r>
              <a:rPr sz="3650" spc="-459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60" dirty="0">
                <a:latin typeface="Comic Sans MS" panose="030F0702030302020204"/>
                <a:cs typeface="Comic Sans MS" panose="030F0702030302020204"/>
              </a:rPr>
              <a:t>stabilisation</a:t>
            </a:r>
            <a:endParaRPr sz="3650">
              <a:latin typeface="Comic Sans MS" panose="030F0702030302020204"/>
              <a:cs typeface="Comic Sans MS" panose="030F0702030302020204"/>
            </a:endParaRPr>
          </a:p>
          <a:p>
            <a:pPr marL="45085" marR="10319385" indent="-16510">
              <a:lnSpc>
                <a:spcPct val="77000"/>
              </a:lnSpc>
              <a:spcBef>
                <a:spcPts val="515"/>
              </a:spcBef>
            </a:pPr>
            <a:r>
              <a:rPr sz="3650" spc="-680" dirty="0">
                <a:latin typeface="Comic Sans MS" panose="030F0702030302020204"/>
                <a:cs typeface="Comic Sans MS" panose="030F0702030302020204"/>
              </a:rPr>
              <a:t>to</a:t>
            </a:r>
            <a:r>
              <a:rPr sz="3650" spc="-33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550" dirty="0">
                <a:latin typeface="Comic Sans MS" panose="030F0702030302020204"/>
                <a:cs typeface="Comic Sans MS" panose="030F0702030302020204"/>
              </a:rPr>
              <a:t>one</a:t>
            </a:r>
            <a:r>
              <a:rPr sz="3650" spc="-3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30" dirty="0">
                <a:latin typeface="Comic Sans MS" panose="030F0702030302020204"/>
                <a:cs typeface="Comic Sans MS" panose="030F0702030302020204"/>
              </a:rPr>
              <a:t>of</a:t>
            </a:r>
            <a:r>
              <a:rPr sz="3650" spc="-5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650" spc="-655" dirty="0">
                <a:latin typeface="Comic Sans MS" panose="030F0702030302020204"/>
                <a:cs typeface="Comic Sans MS" panose="030F0702030302020204"/>
              </a:rPr>
              <a:t>deliberate </a:t>
            </a:r>
            <a:r>
              <a:rPr sz="3650" spc="-570" dirty="0">
                <a:latin typeface="Comic Sans MS" panose="030F0702030302020204"/>
                <a:cs typeface="Comic Sans MS" panose="030F0702030302020204"/>
              </a:rPr>
              <a:t>acceleration.</a:t>
            </a:r>
            <a:endParaRPr sz="3650">
              <a:latin typeface="Comic Sans MS" panose="030F0702030302020204"/>
              <a:cs typeface="Comic Sans MS" panose="030F0702030302020204"/>
            </a:endParaRPr>
          </a:p>
          <a:p>
            <a:pPr>
              <a:lnSpc>
                <a:spcPct val="100000"/>
              </a:lnSpc>
              <a:spcBef>
                <a:spcPts val="4830"/>
              </a:spcBef>
            </a:pPr>
            <a:endParaRPr sz="3650">
              <a:latin typeface="Comic Sans MS" panose="030F0702030302020204"/>
              <a:cs typeface="Comic Sans MS" panose="030F0702030302020204"/>
            </a:endParaRPr>
          </a:p>
          <a:p>
            <a:pPr marL="2378075">
              <a:lnSpc>
                <a:spcPct val="100000"/>
              </a:lnSpc>
            </a:pPr>
            <a:r>
              <a:rPr sz="3850" spc="-745" dirty="0">
                <a:latin typeface="Comic Sans MS" panose="030F0702030302020204"/>
                <a:cs typeface="Comic Sans MS" panose="030F0702030302020204"/>
              </a:rPr>
              <a:t>The</a:t>
            </a:r>
            <a:r>
              <a:rPr sz="3850" spc="-21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415" dirty="0">
                <a:latin typeface="Comic Sans MS" panose="030F0702030302020204"/>
                <a:cs typeface="Comic Sans MS" panose="030F0702030302020204"/>
              </a:rPr>
              <a:t>goal</a:t>
            </a:r>
            <a:r>
              <a:rPr sz="3850" spc="-3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745" dirty="0">
                <a:latin typeface="Comic Sans MS" panose="030F0702030302020204"/>
                <a:cs typeface="Comic Sans MS" panose="030F0702030302020204"/>
              </a:rPr>
              <a:t>for</a:t>
            </a:r>
            <a:r>
              <a:rPr sz="3850" spc="-2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465" dirty="0">
                <a:latin typeface="Comic Sans MS" panose="030F0702030302020204"/>
                <a:cs typeface="Comic Sans MS" panose="030F0702030302020204"/>
              </a:rPr>
              <a:t>g4</a:t>
            </a:r>
            <a:r>
              <a:rPr sz="3850" spc="-58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315" dirty="0">
                <a:latin typeface="Comic Sans MS" panose="030F0702030302020204"/>
                <a:cs typeface="Comic Sans MS" panose="030F0702030302020204"/>
              </a:rPr>
              <a:t>is</a:t>
            </a:r>
            <a:r>
              <a:rPr sz="3850" spc="-45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509" dirty="0">
                <a:latin typeface="Comic Sans MS" panose="030F0702030302020204"/>
                <a:cs typeface="Comic Sans MS" panose="030F0702030302020204"/>
              </a:rPr>
              <a:t>clear:</a:t>
            </a:r>
            <a:r>
              <a:rPr sz="3850" spc="-260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650" dirty="0">
                <a:latin typeface="Comic Sans MS" panose="030F0702030302020204"/>
                <a:cs typeface="Comic Sans MS" panose="030F0702030302020204"/>
              </a:rPr>
              <a:t>stronger</a:t>
            </a:r>
            <a:r>
              <a:rPr sz="3850" spc="-20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680" dirty="0">
                <a:latin typeface="Comic Sans MS" panose="030F0702030302020204"/>
                <a:cs typeface="Comic Sans MS" panose="030F0702030302020204"/>
              </a:rPr>
              <a:t>growth</a:t>
            </a:r>
            <a:r>
              <a:rPr sz="3850" spc="-114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645" dirty="0">
                <a:latin typeface="Comic Sans MS" panose="030F0702030302020204"/>
                <a:cs typeface="Comic Sans MS" panose="030F0702030302020204"/>
              </a:rPr>
              <a:t>with</a:t>
            </a:r>
            <a:r>
              <a:rPr sz="3850" spc="-21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640" dirty="0">
                <a:latin typeface="Comic Sans MS" panose="030F0702030302020204"/>
                <a:cs typeface="Comic Sans MS" panose="030F0702030302020204"/>
              </a:rPr>
              <a:t>higher</a:t>
            </a:r>
            <a:r>
              <a:rPr sz="3850" spc="-85" dirty="0">
                <a:latin typeface="Comic Sans MS" panose="030F0702030302020204"/>
                <a:cs typeface="Comic Sans MS" panose="030F0702030302020204"/>
              </a:rPr>
              <a:t> </a:t>
            </a:r>
            <a:r>
              <a:rPr sz="3850" spc="-560" dirty="0">
                <a:latin typeface="Comic Sans MS" panose="030F0702030302020204"/>
                <a:cs typeface="Comic Sans MS" panose="030F0702030302020204"/>
              </a:rPr>
              <a:t>predictability.</a:t>
            </a:r>
            <a:endParaRPr sz="3850">
              <a:latin typeface="Comic Sans MS" panose="030F0702030302020204"/>
              <a:cs typeface="Comic Sans MS" panose="030F07020303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762000" y="5270500"/>
            <a:ext cx="7823200" cy="36703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01100" y="5448300"/>
            <a:ext cx="7886700" cy="34925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8500" y="1816100"/>
            <a:ext cx="7886700" cy="3302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788400" y="1816100"/>
            <a:ext cx="7899400" cy="3289300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9105900" y="5369983"/>
            <a:ext cx="7370445" cy="0"/>
          </a:xfrm>
          <a:custGeom>
            <a:avLst/>
            <a:gdLst/>
            <a:ahLst/>
            <a:cxnLst/>
            <a:rect l="l" t="t" r="r" b="b"/>
            <a:pathLst>
              <a:path w="7370444">
                <a:moveTo>
                  <a:pt x="0" y="0"/>
                </a:moveTo>
                <a:lnTo>
                  <a:pt x="7370233" y="0"/>
                </a:lnTo>
              </a:path>
            </a:pathLst>
          </a:custGeom>
          <a:ln w="4233">
            <a:solidFill>
              <a:srgbClr val="74777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19200" y="5740400"/>
            <a:ext cx="723900" cy="736600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14638" y="616302"/>
            <a:ext cx="12063095" cy="840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350" spc="90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Q4</a:t>
            </a:r>
            <a:r>
              <a:rPr sz="5350" spc="315" dirty="0">
                <a:solidFill>
                  <a:srgbClr val="2A2A2A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35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Focus</a:t>
            </a:r>
            <a:r>
              <a:rPr sz="5350" spc="34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350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Areas</a:t>
            </a:r>
            <a:r>
              <a:rPr sz="5350" spc="425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350" spc="5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and</a:t>
            </a:r>
            <a:r>
              <a:rPr sz="5350" spc="330" dirty="0">
                <a:solidFill>
                  <a:srgbClr val="212121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350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Measurable</a:t>
            </a:r>
            <a:r>
              <a:rPr sz="5350" spc="735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5350" spc="-10" dirty="0">
                <a:solidFill>
                  <a:srgbClr val="232323"/>
                </a:solidFill>
                <a:latin typeface="Cambria" panose="02040503050406030204"/>
                <a:cs typeface="Cambria" panose="02040503050406030204"/>
              </a:rPr>
              <a:t>Targets</a:t>
            </a:r>
            <a:endParaRPr sz="53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51503" y="2174875"/>
            <a:ext cx="5094605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90" dirty="0">
                <a:latin typeface="Cambria" panose="02040503050406030204"/>
                <a:cs typeface="Cambria" panose="02040503050406030204"/>
              </a:rPr>
              <a:t>1.</a:t>
            </a:r>
            <a:r>
              <a:rPr sz="3100" spc="3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60" dirty="0">
                <a:latin typeface="Cambria" panose="02040503050406030204"/>
                <a:cs typeface="Cambria" panose="02040503050406030204"/>
              </a:rPr>
              <a:t>Scale</a:t>
            </a:r>
            <a:r>
              <a:rPr sz="31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75" dirty="0">
                <a:latin typeface="Cambria" panose="02040503050406030204"/>
                <a:cs typeface="Cambria" panose="02040503050406030204"/>
              </a:rPr>
              <a:t>Successful</a:t>
            </a:r>
            <a:r>
              <a:rPr sz="3100" spc="9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Initiatives</a:t>
            </a:r>
            <a:endParaRPr sz="31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47595" y="3437113"/>
            <a:ext cx="2553970" cy="8712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3370"/>
              </a:lnSpc>
              <a:spcBef>
                <a:spcPts val="135"/>
              </a:spcBef>
              <a:tabLst>
                <a:tab pos="685165" algn="l"/>
              </a:tabLst>
            </a:pPr>
            <a:r>
              <a:rPr sz="2950" spc="-25" dirty="0">
                <a:latin typeface="Cambria" panose="02040503050406030204"/>
                <a:cs typeface="Cambria" panose="02040503050406030204"/>
              </a:rPr>
              <a:t>Key</a:t>
            </a:r>
            <a:r>
              <a:rPr sz="2950" dirty="0">
                <a:latin typeface="Cambria" panose="02040503050406030204"/>
                <a:cs typeface="Cambria" panose="02040503050406030204"/>
              </a:rPr>
              <a:t>	</a:t>
            </a:r>
            <a:r>
              <a:rPr sz="2950" spc="-20" dirty="0">
                <a:latin typeface="Cambria" panose="02040503050406030204"/>
                <a:cs typeface="Cambria" panose="02040503050406030204"/>
              </a:rPr>
              <a:t>KPI: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L="26035">
              <a:lnSpc>
                <a:spcPts val="3250"/>
              </a:lnSpc>
            </a:pPr>
            <a:r>
              <a:rPr sz="2850" spc="-10" dirty="0">
                <a:latin typeface="Cambria" panose="02040503050406030204"/>
                <a:cs typeface="Cambria" panose="02040503050406030204"/>
              </a:rPr>
              <a:t>Revenue</a:t>
            </a:r>
            <a:r>
              <a:rPr sz="2850" spc="-114" dirty="0">
                <a:latin typeface="Cambria" panose="02040503050406030204"/>
                <a:cs typeface="Cambria" panose="02040503050406030204"/>
              </a:rPr>
              <a:t> </a:t>
            </a:r>
            <a:r>
              <a:rPr sz="2850" spc="-60" dirty="0">
                <a:latin typeface="Cambria" panose="02040503050406030204"/>
                <a:cs typeface="Cambria" panose="02040503050406030204"/>
              </a:rPr>
              <a:t>Growth</a:t>
            </a:r>
            <a:endParaRPr sz="28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9495" y="5785555"/>
            <a:ext cx="4194175" cy="158051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931545" marR="5080" indent="-11430">
              <a:lnSpc>
                <a:spcPts val="3300"/>
              </a:lnSpc>
              <a:spcBef>
                <a:spcPts val="655"/>
              </a:spcBef>
            </a:pPr>
            <a:r>
              <a:rPr sz="3200" dirty="0">
                <a:latin typeface="Cambria" panose="02040503050406030204"/>
                <a:cs typeface="Cambria" panose="02040503050406030204"/>
              </a:rPr>
              <a:t>3.</a:t>
            </a:r>
            <a:r>
              <a:rPr sz="3200" spc="-105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dirty="0">
                <a:latin typeface="Cambria" panose="02040503050406030204"/>
                <a:cs typeface="Cambria" panose="02040503050406030204"/>
              </a:rPr>
              <a:t>Enhance</a:t>
            </a:r>
            <a:r>
              <a:rPr sz="3200" spc="50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spc="-10" dirty="0">
                <a:latin typeface="Cambria" panose="02040503050406030204"/>
                <a:cs typeface="Cambria" panose="02040503050406030204"/>
              </a:rPr>
              <a:t>Quality </a:t>
            </a:r>
            <a:r>
              <a:rPr sz="3200" dirty="0">
                <a:latin typeface="Cambria" panose="02040503050406030204"/>
                <a:cs typeface="Cambria" panose="02040503050406030204"/>
              </a:rPr>
              <a:t>&amp;</a:t>
            </a:r>
            <a:r>
              <a:rPr sz="3200" spc="20" dirty="0">
                <a:latin typeface="Cambria" panose="02040503050406030204"/>
                <a:cs typeface="Cambria" panose="02040503050406030204"/>
              </a:rPr>
              <a:t> </a:t>
            </a:r>
            <a:r>
              <a:rPr sz="3200" spc="-10" dirty="0">
                <a:latin typeface="Cambria" panose="02040503050406030204"/>
                <a:cs typeface="Cambria" panose="02040503050406030204"/>
              </a:rPr>
              <a:t>Predictability</a:t>
            </a:r>
            <a:endParaRPr sz="320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  <a:tabLst>
                <a:tab pos="2541270" algn="l"/>
              </a:tabLst>
            </a:pPr>
            <a:r>
              <a:rPr sz="2950" spc="-90" dirty="0">
                <a:latin typeface="Cambria" panose="02040503050406030204"/>
                <a:cs typeface="Cambria" panose="02040503050406030204"/>
              </a:rPr>
              <a:t>Key</a:t>
            </a:r>
            <a:r>
              <a:rPr sz="2950" spc="10" dirty="0">
                <a:latin typeface="Cambria" panose="02040503050406030204"/>
                <a:cs typeface="Cambria" panose="02040503050406030204"/>
              </a:rPr>
              <a:t> </a:t>
            </a:r>
            <a:r>
              <a:rPr sz="2950" spc="-150" dirty="0">
                <a:latin typeface="Cambria" panose="02040503050406030204"/>
                <a:cs typeface="Cambria" panose="02040503050406030204"/>
              </a:rPr>
              <a:t>KPI:</a:t>
            </a:r>
            <a:r>
              <a:rPr sz="2950" spc="-15" dirty="0">
                <a:latin typeface="Cambria" panose="02040503050406030204"/>
                <a:cs typeface="Cambria" panose="02040503050406030204"/>
              </a:rPr>
              <a:t> </a:t>
            </a:r>
            <a:r>
              <a:rPr sz="2950" spc="-10" dirty="0">
                <a:latin typeface="Cambria" panose="02040503050406030204"/>
                <a:cs typeface="Cambria" panose="02040503050406030204"/>
              </a:rPr>
              <a:t>Quality</a:t>
            </a:r>
            <a:r>
              <a:rPr sz="2950" dirty="0">
                <a:latin typeface="Cambria" panose="02040503050406030204"/>
                <a:cs typeface="Cambria" panose="02040503050406030204"/>
              </a:rPr>
              <a:t>	</a:t>
            </a:r>
            <a:r>
              <a:rPr sz="2950" spc="-20" dirty="0">
                <a:latin typeface="Cambria" panose="02040503050406030204"/>
                <a:cs typeface="Cambria" panose="02040503050406030204"/>
              </a:rPr>
              <a:t>Score</a:t>
            </a:r>
            <a:endParaRPr sz="29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99660" y="3347155"/>
            <a:ext cx="110807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70" dirty="0">
                <a:solidFill>
                  <a:srgbClr val="9C796D"/>
                </a:solidFill>
                <a:latin typeface="Consolas" panose="020B0609020204030204"/>
                <a:cs typeface="Consolas" panose="020B0609020204030204"/>
              </a:rPr>
              <a:t>Target</a:t>
            </a:r>
            <a:endParaRPr sz="3200">
              <a:latin typeface="Consolas" panose="020B0609020204030204"/>
              <a:cs typeface="Consolas" panose="020B06090202040302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07575" y="6885164"/>
            <a:ext cx="1776730" cy="480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221105" algn="l"/>
              </a:tabLst>
            </a:pPr>
            <a:r>
              <a:rPr sz="2950" spc="-85" dirty="0">
                <a:solidFill>
                  <a:srgbClr val="9E7464"/>
                </a:solidFill>
                <a:latin typeface="Cambria" panose="02040503050406030204"/>
                <a:cs typeface="Cambria" panose="02040503050406030204"/>
              </a:rPr>
              <a:t>Tai-</a:t>
            </a:r>
            <a:r>
              <a:rPr sz="2950" spc="-25" dirty="0">
                <a:solidFill>
                  <a:srgbClr val="9E7464"/>
                </a:solidFill>
                <a:latin typeface="Cambria" panose="02040503050406030204"/>
                <a:cs typeface="Cambria" panose="02040503050406030204"/>
              </a:rPr>
              <a:t>get</a:t>
            </a:r>
            <a:r>
              <a:rPr sz="2950" dirty="0">
                <a:solidFill>
                  <a:srgbClr val="9E7464"/>
                </a:solidFill>
                <a:latin typeface="Cambria" panose="02040503050406030204"/>
                <a:cs typeface="Cambria" panose="02040503050406030204"/>
              </a:rPr>
              <a:t>	</a:t>
            </a:r>
            <a:r>
              <a:rPr sz="2950" spc="110" dirty="0">
                <a:solidFill>
                  <a:srgbClr val="B17564"/>
                </a:solidFill>
                <a:latin typeface="Cambria" panose="02040503050406030204"/>
                <a:cs typeface="Cambria" panose="02040503050406030204"/>
              </a:rPr>
              <a:t>&gt;</a:t>
            </a:r>
            <a:r>
              <a:rPr sz="2950" spc="140" dirty="0">
                <a:solidFill>
                  <a:srgbClr val="B17564"/>
                </a:solidFill>
                <a:latin typeface="Cambria" panose="02040503050406030204"/>
                <a:cs typeface="Cambria" panose="02040503050406030204"/>
              </a:rPr>
              <a:t> </a:t>
            </a:r>
            <a:r>
              <a:rPr sz="2950" spc="-50" dirty="0">
                <a:solidFill>
                  <a:srgbClr val="BC6954"/>
                </a:solidFill>
                <a:latin typeface="Cambria" panose="02040503050406030204"/>
                <a:cs typeface="Cambria" panose="02040503050406030204"/>
              </a:rPr>
              <a:t>X</a:t>
            </a:r>
            <a:endParaRPr sz="295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74702" y="2054225"/>
            <a:ext cx="4431665" cy="9290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3485"/>
              </a:lnSpc>
              <a:spcBef>
                <a:spcPts val="125"/>
              </a:spcBef>
            </a:pPr>
            <a:r>
              <a:rPr sz="3100" dirty="0">
                <a:latin typeface="Cambria" panose="02040503050406030204"/>
                <a:cs typeface="Cambria" panose="02040503050406030204"/>
              </a:rPr>
              <a:t>2.</a:t>
            </a:r>
            <a:r>
              <a:rPr sz="3100" spc="105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50" dirty="0">
                <a:latin typeface="Cambria" panose="02040503050406030204"/>
                <a:cs typeface="Cambria" panose="02040503050406030204"/>
              </a:rPr>
              <a:t>Drive</a:t>
            </a:r>
            <a:r>
              <a:rPr sz="3100" spc="11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dirty="0">
                <a:latin typeface="Cambria" panose="02040503050406030204"/>
                <a:cs typeface="Cambria" panose="02040503050406030204"/>
              </a:rPr>
              <a:t>Efficiency</a:t>
            </a:r>
            <a:r>
              <a:rPr sz="3100" spc="38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50" dirty="0">
                <a:latin typeface="Cambria" panose="02040503050406030204"/>
                <a:cs typeface="Cambria" panose="02040503050406030204"/>
              </a:rPr>
              <a:t>&amp;</a:t>
            </a:r>
            <a:r>
              <a:rPr sz="3100" spc="7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90" dirty="0">
                <a:latin typeface="Cambria" panose="02040503050406030204"/>
                <a:cs typeface="Cambria" panose="02040503050406030204"/>
              </a:rPr>
              <a:t>Cost</a:t>
            </a:r>
            <a:endParaRPr sz="3100">
              <a:latin typeface="Cambria" panose="02040503050406030204"/>
              <a:cs typeface="Cambria" panose="02040503050406030204"/>
            </a:endParaRPr>
          </a:p>
          <a:p>
            <a:pPr marL="13970">
              <a:lnSpc>
                <a:spcPts val="3605"/>
              </a:lnSpc>
            </a:pPr>
            <a:r>
              <a:rPr sz="3200" spc="-10" dirty="0">
                <a:latin typeface="Cambria" panose="02040503050406030204"/>
                <a:cs typeface="Cambria" panose="02040503050406030204"/>
              </a:rPr>
              <a:t>Optimisation</a:t>
            </a:r>
            <a:endParaRPr sz="32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50194" y="3304822"/>
            <a:ext cx="2001520" cy="12274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3970">
              <a:lnSpc>
                <a:spcPts val="3075"/>
              </a:lnSpc>
              <a:spcBef>
                <a:spcPts val="125"/>
              </a:spcBef>
            </a:pPr>
            <a:r>
              <a:rPr sz="2750" dirty="0">
                <a:latin typeface="Cambria" panose="02040503050406030204"/>
                <a:cs typeface="Cambria" panose="02040503050406030204"/>
              </a:rPr>
              <a:t>Key</a:t>
            </a:r>
            <a:r>
              <a:rPr sz="2750" spc="125" dirty="0">
                <a:latin typeface="Cambria" panose="02040503050406030204"/>
                <a:cs typeface="Cambria" panose="02040503050406030204"/>
              </a:rPr>
              <a:t> </a:t>
            </a:r>
            <a:r>
              <a:rPr sz="2750" spc="-20" dirty="0">
                <a:latin typeface="Cambria" panose="02040503050406030204"/>
                <a:cs typeface="Cambria" panose="02040503050406030204"/>
              </a:rPr>
              <a:t>KPI:</a:t>
            </a:r>
            <a:endParaRPr sz="275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ts val="3095"/>
              </a:lnSpc>
            </a:pPr>
            <a:r>
              <a:rPr sz="2950" spc="-65" dirty="0">
                <a:latin typeface="Cambria" panose="02040503050406030204"/>
                <a:cs typeface="Cambria" panose="02040503050406030204"/>
              </a:rPr>
              <a:t>Productivity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ts val="3260"/>
              </a:lnSpc>
            </a:pPr>
            <a:r>
              <a:rPr sz="2900" spc="-135" dirty="0">
                <a:latin typeface="Cambria" panose="02040503050406030204"/>
                <a:cs typeface="Cambria" panose="02040503050406030204"/>
              </a:rPr>
              <a:t>Improvement</a:t>
            </a:r>
            <a:endParaRPr sz="29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246679" y="5832475"/>
            <a:ext cx="3609975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dirty="0">
                <a:latin typeface="Cambria" panose="02040503050406030204"/>
                <a:cs typeface="Cambria" panose="02040503050406030204"/>
              </a:rPr>
              <a:t>4.</a:t>
            </a:r>
            <a:r>
              <a:rPr sz="3100" spc="-7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60" dirty="0">
                <a:latin typeface="Cambria" panose="02040503050406030204"/>
                <a:cs typeface="Cambria" panose="02040503050406030204"/>
              </a:rPr>
              <a:t>Launch</a:t>
            </a:r>
            <a:r>
              <a:rPr sz="3100" spc="20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dirty="0">
                <a:latin typeface="Cambria" panose="02040503050406030204"/>
                <a:cs typeface="Cambria" panose="02040503050406030204"/>
              </a:rPr>
              <a:t>for</a:t>
            </a:r>
            <a:r>
              <a:rPr sz="3100" spc="110" dirty="0">
                <a:latin typeface="Cambria" panose="02040503050406030204"/>
                <a:cs typeface="Cambria" panose="02040503050406030204"/>
              </a:rPr>
              <a:t> </a:t>
            </a:r>
            <a:r>
              <a:rPr sz="3100" spc="-10" dirty="0">
                <a:latin typeface="Cambria" panose="02040503050406030204"/>
                <a:cs typeface="Cambria" panose="02040503050406030204"/>
              </a:rPr>
              <a:t>Impact</a:t>
            </a:r>
            <a:endParaRPr sz="3100">
              <a:latin typeface="Cambria" panose="02040503050406030204"/>
              <a:cs typeface="Cambria" panose="0204050305040603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327212" y="6942314"/>
            <a:ext cx="1816100" cy="12503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2860">
              <a:lnSpc>
                <a:spcPts val="3395"/>
              </a:lnSpc>
              <a:spcBef>
                <a:spcPts val="135"/>
              </a:spcBef>
            </a:pPr>
            <a:r>
              <a:rPr sz="2950" spc="-90" dirty="0">
                <a:latin typeface="Cambria" panose="02040503050406030204"/>
                <a:cs typeface="Cambria" panose="02040503050406030204"/>
              </a:rPr>
              <a:t>Key</a:t>
            </a:r>
            <a:r>
              <a:rPr sz="2950" spc="-20" dirty="0">
                <a:latin typeface="Cambria" panose="02040503050406030204"/>
                <a:cs typeface="Cambria" panose="02040503050406030204"/>
              </a:rPr>
              <a:t> KPI:</a:t>
            </a:r>
            <a:endParaRPr sz="2950">
              <a:latin typeface="Cambria" panose="02040503050406030204"/>
              <a:cs typeface="Cambria" panose="02040503050406030204"/>
            </a:endParaRPr>
          </a:p>
          <a:p>
            <a:pPr marL="12700">
              <a:lnSpc>
                <a:spcPts val="3000"/>
              </a:lnSpc>
            </a:pPr>
            <a:r>
              <a:rPr sz="2700" spc="55" dirty="0">
                <a:latin typeface="Cambria" panose="02040503050406030204"/>
                <a:cs typeface="Cambria" panose="02040503050406030204"/>
              </a:rPr>
              <a:t>Customer</a:t>
            </a:r>
            <a:endParaRPr sz="2700">
              <a:latin typeface="Cambria" panose="02040503050406030204"/>
              <a:cs typeface="Cambria" panose="02040503050406030204"/>
            </a:endParaRPr>
          </a:p>
          <a:p>
            <a:pPr marL="16510">
              <a:lnSpc>
                <a:spcPts val="3205"/>
              </a:lnSpc>
            </a:pPr>
            <a:r>
              <a:rPr sz="2750" spc="-10" dirty="0">
                <a:latin typeface="Arial MT"/>
                <a:cs typeface="Arial MT"/>
              </a:rPr>
              <a:t>Satisfaction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06059" y="7686322"/>
            <a:ext cx="334073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-85" dirty="0">
                <a:latin typeface="Arial MT"/>
                <a:cs typeface="Arial MT"/>
              </a:rPr>
              <a:t>Key</a:t>
            </a:r>
            <a:r>
              <a:rPr sz="2750" spc="-110" dirty="0">
                <a:latin typeface="Arial MT"/>
                <a:cs typeface="Arial MT"/>
              </a:rPr>
              <a:t> </a:t>
            </a:r>
            <a:r>
              <a:rPr sz="4125" spc="-179" baseline="1000" dirty="0">
                <a:latin typeface="Arial MT"/>
                <a:cs typeface="Arial MT"/>
              </a:rPr>
              <a:t>KPI:</a:t>
            </a:r>
            <a:r>
              <a:rPr sz="4125" spc="-104" baseline="1000" dirty="0">
                <a:latin typeface="Arial MT"/>
                <a:cs typeface="Arial MT"/>
              </a:rPr>
              <a:t> </a:t>
            </a:r>
            <a:r>
              <a:rPr sz="4125" baseline="1000" dirty="0">
                <a:latin typeface="Arial MT"/>
                <a:cs typeface="Arial MT"/>
              </a:rPr>
              <a:t>Delivery</a:t>
            </a:r>
            <a:r>
              <a:rPr sz="4125" spc="-112" baseline="1000" dirty="0">
                <a:latin typeface="Arial MT"/>
                <a:cs typeface="Arial MT"/>
              </a:rPr>
              <a:t> </a:t>
            </a:r>
            <a:r>
              <a:rPr sz="2750" spc="-75" dirty="0">
                <a:latin typeface="Arial MT"/>
                <a:cs typeface="Arial MT"/>
              </a:rPr>
              <a:t>SLA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71782" y="7883172"/>
            <a:ext cx="292862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864235" algn="l"/>
              </a:tabLst>
            </a:pPr>
            <a:r>
              <a:rPr sz="2750" spc="225" dirty="0">
                <a:solidFill>
                  <a:srgbClr val="C36D56"/>
                </a:solidFill>
                <a:latin typeface="Arial MT"/>
                <a:cs typeface="Arial MT"/>
              </a:rPr>
              <a:t>{tt|t</a:t>
            </a:r>
            <a:r>
              <a:rPr sz="2750" dirty="0">
                <a:solidFill>
                  <a:srgbClr val="C36D56"/>
                </a:solidFill>
                <a:latin typeface="Arial MT"/>
                <a:cs typeface="Arial MT"/>
              </a:rPr>
              <a:t>	</a:t>
            </a:r>
            <a:r>
              <a:rPr sz="2750" spc="60" dirty="0">
                <a:solidFill>
                  <a:srgbClr val="A17767"/>
                </a:solidFill>
                <a:latin typeface="Arial MT"/>
                <a:cs typeface="Arial MT"/>
              </a:rPr>
              <a:t>Target</a:t>
            </a:r>
            <a:r>
              <a:rPr sz="2750" spc="355" dirty="0">
                <a:solidFill>
                  <a:srgbClr val="A17767"/>
                </a:solidFill>
                <a:latin typeface="Arial MT"/>
                <a:cs typeface="Arial MT"/>
              </a:rPr>
              <a:t> </a:t>
            </a:r>
            <a:r>
              <a:rPr sz="2750" spc="75" dirty="0">
                <a:solidFill>
                  <a:srgbClr val="A16D5E"/>
                </a:solidFill>
                <a:latin typeface="Arial MT"/>
                <a:cs typeface="Arial MT"/>
              </a:rPr>
              <a:t>a</a:t>
            </a:r>
            <a:r>
              <a:rPr sz="2750" spc="125" dirty="0">
                <a:solidFill>
                  <a:srgbClr val="A16D5E"/>
                </a:solidFill>
                <a:latin typeface="Arial MT"/>
                <a:cs typeface="Arial MT"/>
              </a:rPr>
              <a:t> </a:t>
            </a:r>
            <a:r>
              <a:rPr sz="2750" spc="-25" dirty="0">
                <a:solidFill>
                  <a:srgbClr val="BA644D"/>
                </a:solidFill>
                <a:latin typeface="Arial MT"/>
                <a:cs typeface="Arial MT"/>
              </a:rPr>
              <a:t>X%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600656" y="3347155"/>
            <a:ext cx="110807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70" dirty="0">
                <a:solidFill>
                  <a:srgbClr val="996E5D"/>
                </a:solidFill>
                <a:latin typeface="Consolas" panose="020B0609020204030204"/>
                <a:cs typeface="Consolas" panose="020B0609020204030204"/>
              </a:rPr>
              <a:t>Target</a:t>
            </a:r>
            <a:endParaRPr sz="3200">
              <a:latin typeface="Consolas" panose="020B0609020204030204"/>
              <a:cs typeface="Consolas" panose="020B0609020204030204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550606" y="7060494"/>
            <a:ext cx="1588770" cy="10299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530"/>
              </a:lnSpc>
              <a:spcBef>
                <a:spcPts val="105"/>
              </a:spcBef>
            </a:pPr>
            <a:r>
              <a:rPr sz="3050" spc="-85" dirty="0">
                <a:solidFill>
                  <a:srgbClr val="A0776B"/>
                </a:solidFill>
                <a:latin typeface="Consolas" panose="020B0609020204030204"/>
                <a:cs typeface="Consolas" panose="020B0609020204030204"/>
              </a:rPr>
              <a:t>Tarqet</a:t>
            </a:r>
            <a:endParaRPr sz="3050">
              <a:latin typeface="Consolas" panose="020B0609020204030204"/>
              <a:cs typeface="Consolas" panose="020B0609020204030204"/>
            </a:endParaRPr>
          </a:p>
          <a:p>
            <a:pPr marL="33020">
              <a:lnSpc>
                <a:spcPts val="4370"/>
              </a:lnSpc>
            </a:pPr>
            <a:r>
              <a:rPr sz="3750" i="1" spc="-315" dirty="0">
                <a:solidFill>
                  <a:srgbClr val="B66952"/>
                </a:solidFill>
                <a:latin typeface="Arial" panose="020B0604020202020204"/>
                <a:cs typeface="Arial" panose="020B0604020202020204"/>
              </a:rPr>
              <a:t>â</a:t>
            </a:r>
            <a:r>
              <a:rPr sz="3750" i="1" spc="55" dirty="0">
                <a:solidFill>
                  <a:srgbClr val="B66952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750" spc="-325" dirty="0">
                <a:solidFill>
                  <a:srgbClr val="BF6B54"/>
                </a:solidFill>
                <a:latin typeface="Arial MT"/>
                <a:cs typeface="Arial MT"/>
              </a:rPr>
              <a:t>X</a:t>
            </a:r>
            <a:r>
              <a:rPr sz="3750" spc="-5" dirty="0">
                <a:solidFill>
                  <a:srgbClr val="BF6B54"/>
                </a:solidFill>
                <a:latin typeface="Arial MT"/>
                <a:cs typeface="Arial MT"/>
              </a:rPr>
              <a:t> </a:t>
            </a:r>
            <a:r>
              <a:rPr sz="3750" dirty="0">
                <a:solidFill>
                  <a:srgbClr val="B16D59"/>
                </a:solidFill>
                <a:latin typeface="Arial MT"/>
                <a:cs typeface="Arial MT"/>
              </a:rPr>
              <a:t>/</a:t>
            </a:r>
            <a:r>
              <a:rPr sz="3750" spc="-140" dirty="0">
                <a:solidFill>
                  <a:srgbClr val="B16D59"/>
                </a:solidFill>
                <a:latin typeface="Arial MT"/>
                <a:cs typeface="Arial MT"/>
              </a:rPr>
              <a:t> </a:t>
            </a:r>
            <a:r>
              <a:rPr sz="3750" spc="-25" dirty="0">
                <a:solidFill>
                  <a:srgbClr val="B66952"/>
                </a:solidFill>
                <a:latin typeface="Arial MT"/>
                <a:cs typeface="Arial MT"/>
              </a:rPr>
              <a:t>10</a:t>
            </a:r>
            <a:endParaRPr sz="375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663950" y="9422341"/>
            <a:ext cx="13652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50" dirty="0">
                <a:latin typeface="Cambria" panose="02040503050406030204"/>
                <a:cs typeface="Cambria" panose="02040503050406030204"/>
              </a:rPr>
              <a:t>G</a:t>
            </a:r>
            <a:endParaRPr sz="1450">
              <a:latin typeface="Cambria" panose="02040503050406030204"/>
              <a:cs typeface="Cambria" panose="02040503050406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10331</Words>
  <Application>WPS Presentation</Application>
  <PresentationFormat>On-screen Show (4:3)</PresentationFormat>
  <Paragraphs>409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3" baseType="lpstr">
      <vt:lpstr>Arial</vt:lpstr>
      <vt:lpstr>SimSun</vt:lpstr>
      <vt:lpstr>Wingdings</vt:lpstr>
      <vt:lpstr>Times New Roman</vt:lpstr>
      <vt:lpstr>Cambria</vt:lpstr>
      <vt:lpstr>Comic Sans MS</vt:lpstr>
      <vt:lpstr>Arial MT</vt:lpstr>
      <vt:lpstr>Consolas</vt:lpstr>
      <vt:lpstr>Arial</vt:lpstr>
      <vt:lpstr>Microsoft YaHei</vt:lpstr>
      <vt:lpstr>Arial Unicode MS</vt:lpstr>
      <vt:lpstr>Calibri</vt:lpstr>
      <vt:lpstr>Courier New</vt:lpstr>
      <vt:lpstr>Office Theme</vt:lpstr>
      <vt:lpstr>Business Review</vt:lpstr>
      <vt:lpstr>Executive Summary: A Foundational QuaHer Setting the Stage for Q4 Acceleration</vt:lpstr>
      <vt:lpstr>and Improved Efficiency</vt:lpstr>
      <vt:lpstr>Focused Execution</vt:lpstr>
      <vt:lpstr>Delivering Critical Milestones and</vt:lpstr>
      <vt:lpstr>Our Team: The Engine of Our Progress</vt:lpstr>
      <vt:lpstr>Growth Pains &amp; Key Learnings:</vt:lpstr>
      <vt:lpstr>Our Q4 Blueprint: Leveraging Our Q3 Foundation to Accelerate Growth</vt:lpstr>
      <vt:lpstr>Q4 Focus Areas and Measurable Targets</vt:lpstr>
      <vt:lpstr>Enablers for Q4 Success</vt:lpstr>
      <vt:lpstr>Translatlng Plans lnto Progress: Executlon AgalnSt Q3 Objectlves</vt:lpstr>
      <vt:lpstr>Deliverlng on Our Promises: Key Project and Operatlonal Wins</vt:lpstr>
      <vt:lpstr>Team Growth and Productivity</vt:lpstr>
      <vt:lpstr>Growth Pains and Key Learnings: How We Are Adapting for the Future</vt:lpstr>
      <vt:lpstr>To achieve stronger growth with higher predictability by building on Q3’s successes.</vt:lpstr>
      <vt:lpstr>Our Key Targets and Commitments</vt:lpstr>
      <vt:lpstr>To achieve our ambitious Q4 goals, we require the following partnership	and support:</vt:lpstr>
      <vt:lpstr>Poised for	Stronger 94</vt:lpstr>
      <vt:lpstr>Q3 in	Review: Positioned for a Strong Finish to the Year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3 202SBusiness Review</dc:title>
  <dc:creator/>
  <cp:lastModifiedBy>Bhushan Solanke</cp:lastModifiedBy>
  <cp:revision>1</cp:revision>
  <dcterms:created xsi:type="dcterms:W3CDTF">2026-01-05T10:31:42Z</dcterms:created>
  <dcterms:modified xsi:type="dcterms:W3CDTF">2026-01-05T10:31:42Z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2026-01-05T05:30:00Z</vt:filetime>
  </property>
  <property fmtid="{D5CDD505-2E9C-101B-9397-08002B2CF9AE}" pid="3" name="LastSaved">
    <vt:filetime>2026-01-05T05:30:00Z</vt:filetime>
  </property>
  <property fmtid="{D5CDD505-2E9C-101B-9397-08002B2CF9AE}" pid="4" name="ICV">
    <vt:lpwstr>4EAD28EBF64C454892EE4BC8983D66A9_12</vt:lpwstr>
  </property>
  <property fmtid="{D5CDD505-2E9C-101B-9397-08002B2CF9AE}" pid="5" name="KSOProductBuildVer">
    <vt:lpwstr>1033-12.2.0.23196</vt:lpwstr>
  </property>
</Properties>
</file>