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</p:sldIdLst>
  <p:sldSz cx="17475200" cy="9753600"/>
  <p:notesSz cx="17475200" cy="97536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image" Target="../media/image8.png"/><Relationship Id="rId10" Type="http://schemas.openxmlformats.org/officeDocument/2006/relationships/image" Target="../media/image9.png"/><Relationship Id="rId11" Type="http://schemas.openxmlformats.org/officeDocument/2006/relationships/image" Target="../media/image10.jpg"/><Relationship Id="rId12" Type="http://schemas.openxmlformats.org/officeDocument/2006/relationships/image" Target="../media/image11.jpg"/><Relationship Id="rId13" Type="http://schemas.openxmlformats.org/officeDocument/2006/relationships/image" Target="../media/image12.jp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36800" y="3378200"/>
            <a:ext cx="1130300" cy="14478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06800" y="3721100"/>
            <a:ext cx="2336800" cy="151130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96000" y="3733800"/>
            <a:ext cx="1054100" cy="1104900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264400" y="3479800"/>
            <a:ext cx="1854200" cy="137160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575800" y="3378200"/>
            <a:ext cx="1460500" cy="146050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63300" y="3378200"/>
            <a:ext cx="355600" cy="1447800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1709400" y="3733800"/>
            <a:ext cx="1079500" cy="148590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2941300" y="3378200"/>
            <a:ext cx="1066800" cy="1460500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4135100" y="3721100"/>
            <a:ext cx="1016000" cy="1130300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918200" y="7239000"/>
            <a:ext cx="4572000" cy="2400300"/>
          </a:xfrm>
          <a:prstGeom prst="rect">
            <a:avLst/>
          </a:prstGeom>
        </p:spPr>
      </p:pic>
      <p:pic>
        <p:nvPicPr>
          <p:cNvPr id="26" name="bg object 2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851400" y="7251700"/>
            <a:ext cx="3238500" cy="2324100"/>
          </a:xfrm>
          <a:prstGeom prst="rect">
            <a:avLst/>
          </a:prstGeom>
        </p:spPr>
      </p:pic>
      <p:pic>
        <p:nvPicPr>
          <p:cNvPr id="27" name="bg object 2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1061700" y="6515100"/>
            <a:ext cx="2044700" cy="13208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8549" y="692149"/>
            <a:ext cx="2863850" cy="406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748648" y="4878563"/>
            <a:ext cx="7802880" cy="16236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024162" y="3272366"/>
            <a:ext cx="6984365" cy="5438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50" b="0" i="0">
                <a:solidFill>
                  <a:srgbClr val="161616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633169" y="3281186"/>
            <a:ext cx="6747509" cy="54260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rgbClr val="131313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90579" y="461786"/>
            <a:ext cx="15584169" cy="19583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50" b="0" i="0">
                <a:solidFill>
                  <a:srgbClr val="262626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48832" y="2997200"/>
            <a:ext cx="14918690" cy="4266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5941568" y="9070848"/>
            <a:ext cx="559206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873760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2582144" y="9070848"/>
            <a:ext cx="401929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1.png"/><Relationship Id="rId3" Type="http://schemas.openxmlformats.org/officeDocument/2006/relationships/image" Target="../media/image42.jpg"/><Relationship Id="rId4" Type="http://schemas.openxmlformats.org/officeDocument/2006/relationships/image" Target="../media/image43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4.jpg"/><Relationship Id="rId3" Type="http://schemas.openxmlformats.org/officeDocument/2006/relationships/image" Target="../media/image45.jpg"/><Relationship Id="rId4" Type="http://schemas.openxmlformats.org/officeDocument/2006/relationships/image" Target="../media/image46.png"/><Relationship Id="rId5" Type="http://schemas.openxmlformats.org/officeDocument/2006/relationships/image" Target="../media/image47.png"/><Relationship Id="rId6" Type="http://schemas.openxmlformats.org/officeDocument/2006/relationships/image" Target="../media/image48.png"/><Relationship Id="rId7" Type="http://schemas.openxmlformats.org/officeDocument/2006/relationships/image" Target="../media/image49.jpg"/><Relationship Id="rId8" Type="http://schemas.openxmlformats.org/officeDocument/2006/relationships/image" Target="../media/image50.png"/><Relationship Id="rId9" Type="http://schemas.openxmlformats.org/officeDocument/2006/relationships/image" Target="../media/image51.png"/><Relationship Id="rId10" Type="http://schemas.openxmlformats.org/officeDocument/2006/relationships/hyperlink" Target="mailto:email@namexample.com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3.jpg"/><Relationship Id="rId3" Type="http://schemas.openxmlformats.org/officeDocument/2006/relationships/image" Target="../media/image14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Relationship Id="rId3" Type="http://schemas.openxmlformats.org/officeDocument/2006/relationships/image" Target="../media/image16.png"/><Relationship Id="rId4" Type="http://schemas.openxmlformats.org/officeDocument/2006/relationships/image" Target="../media/image17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jpg"/><Relationship Id="rId3" Type="http://schemas.openxmlformats.org/officeDocument/2006/relationships/image" Target="../media/image19.png"/><Relationship Id="rId4" Type="http://schemas.openxmlformats.org/officeDocument/2006/relationships/image" Target="../media/image20.png"/><Relationship Id="rId5" Type="http://schemas.openxmlformats.org/officeDocument/2006/relationships/image" Target="../media/image21.jpg"/><Relationship Id="rId6" Type="http://schemas.openxmlformats.org/officeDocument/2006/relationships/image" Target="../media/image22.jp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3.png"/><Relationship Id="rId3" Type="http://schemas.openxmlformats.org/officeDocument/2006/relationships/image" Target="../media/image24.png"/><Relationship Id="rId4" Type="http://schemas.openxmlformats.org/officeDocument/2006/relationships/image" Target="../media/image25.png"/><Relationship Id="rId5" Type="http://schemas.openxmlformats.org/officeDocument/2006/relationships/image" Target="../media/image2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7.jpg"/><Relationship Id="rId3" Type="http://schemas.openxmlformats.org/officeDocument/2006/relationships/image" Target="../media/image28.jp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30.jpg"/><Relationship Id="rId4" Type="http://schemas.openxmlformats.org/officeDocument/2006/relationships/image" Target="../media/image31.jpg"/><Relationship Id="rId5" Type="http://schemas.openxmlformats.org/officeDocument/2006/relationships/image" Target="../media/image32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3.jpg"/><Relationship Id="rId3" Type="http://schemas.openxmlformats.org/officeDocument/2006/relationships/image" Target="../media/image34.jpg"/><Relationship Id="rId4" Type="http://schemas.openxmlformats.org/officeDocument/2006/relationships/image" Target="../media/image35.jpg"/><Relationship Id="rId5" Type="http://schemas.openxmlformats.org/officeDocument/2006/relationships/image" Target="../media/image36.jpg"/><Relationship Id="rId6" Type="http://schemas.openxmlformats.org/officeDocument/2006/relationships/image" Target="../media/image37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8.png"/><Relationship Id="rId3" Type="http://schemas.openxmlformats.org/officeDocument/2006/relationships/image" Target="../media/image39.png"/><Relationship Id="rId4" Type="http://schemas.openxmlformats.org/officeDocument/2006/relationships/image" Target="../media/image40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 spc="-20">
                <a:solidFill>
                  <a:srgbClr val="000000"/>
                </a:solidFill>
              </a:rPr>
              <a:t>[Organisation</a:t>
            </a:r>
            <a:r>
              <a:rPr dirty="0" sz="2500" spc="15">
                <a:solidFill>
                  <a:srgbClr val="000000"/>
                </a:solidFill>
              </a:rPr>
              <a:t> </a:t>
            </a:r>
            <a:r>
              <a:rPr dirty="0" sz="2500" spc="-90">
                <a:solidFill>
                  <a:srgbClr val="080808"/>
                </a:solidFill>
              </a:rPr>
              <a:t>Name}</a:t>
            </a:r>
            <a:endParaRPr sz="2500"/>
          </a:p>
        </p:txBody>
      </p:sp>
      <p:sp>
        <p:nvSpPr>
          <p:cNvPr id="3" name="object 3" descr=""/>
          <p:cNvSpPr txBox="1">
            <a:spLocks noGrp="1"/>
          </p:cNvSpPr>
          <p:nvPr>
            <p:ph type="subTitle" idx="4"/>
          </p:nvPr>
        </p:nvSpPr>
        <p:spPr>
          <a:prstGeom prst="rect"/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450" spc="-520">
                <a:solidFill>
                  <a:srgbClr val="232323"/>
                </a:solidFill>
                <a:latin typeface="Arial MT"/>
                <a:cs typeface="Arial MT"/>
              </a:rPr>
              <a:t>Project</a:t>
            </a:r>
            <a:r>
              <a:rPr dirty="0" sz="10450" spc="434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10450" spc="-380">
                <a:solidFill>
                  <a:srgbClr val="262626"/>
                </a:solidFill>
                <a:latin typeface="Arial MT"/>
                <a:cs typeface="Arial MT"/>
              </a:rPr>
              <a:t>Kickoff</a:t>
            </a:r>
            <a:endParaRPr sz="104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 descr=""/>
          <p:cNvSpPr txBox="1"/>
          <p:nvPr/>
        </p:nvSpPr>
        <p:spPr>
          <a:xfrm>
            <a:off x="16107384" y="9455853"/>
            <a:ext cx="1232535" cy="212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55"/>
              </a:lnSpc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84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48073" rIns="0" bIns="0" rtlCol="0" vert="horz">
            <a:spAutoFit/>
          </a:bodyPr>
          <a:lstStyle/>
          <a:p>
            <a:pPr marL="177800" marR="5080" indent="11430">
              <a:lnSpc>
                <a:spcPts val="5700"/>
              </a:lnSpc>
              <a:spcBef>
                <a:spcPts val="1095"/>
              </a:spcBef>
            </a:pPr>
            <a:r>
              <a:rPr dirty="0" spc="-50">
                <a:solidFill>
                  <a:srgbClr val="242424"/>
                </a:solidFill>
              </a:rPr>
              <a:t>We</a:t>
            </a:r>
            <a:r>
              <a:rPr dirty="0" spc="-100">
                <a:solidFill>
                  <a:srgbClr val="242424"/>
                </a:solidFill>
              </a:rPr>
              <a:t> </a:t>
            </a:r>
            <a:r>
              <a:rPr dirty="0" spc="170">
                <a:solidFill>
                  <a:srgbClr val="242424"/>
                </a:solidFill>
              </a:rPr>
              <a:t>will</a:t>
            </a:r>
            <a:r>
              <a:rPr dirty="0" spc="-320">
                <a:solidFill>
                  <a:srgbClr val="242424"/>
                </a:solidFill>
              </a:rPr>
              <a:t> </a:t>
            </a:r>
            <a:r>
              <a:rPr dirty="0"/>
              <a:t>ensure</a:t>
            </a:r>
            <a:r>
              <a:rPr dirty="0" spc="-65"/>
              <a:t> </a:t>
            </a:r>
            <a:r>
              <a:rPr dirty="0" spc="90"/>
              <a:t>predictable</a:t>
            </a:r>
            <a:r>
              <a:rPr dirty="0" spc="270"/>
              <a:t> </a:t>
            </a:r>
            <a:r>
              <a:rPr dirty="0" spc="95">
                <a:solidFill>
                  <a:srgbClr val="282828"/>
                </a:solidFill>
              </a:rPr>
              <a:t>delivery</a:t>
            </a:r>
            <a:r>
              <a:rPr dirty="0" spc="130">
                <a:solidFill>
                  <a:srgbClr val="282828"/>
                </a:solidFill>
              </a:rPr>
              <a:t> through</a:t>
            </a:r>
            <a:r>
              <a:rPr dirty="0" spc="-130">
                <a:solidFill>
                  <a:srgbClr val="282828"/>
                </a:solidFill>
              </a:rPr>
              <a:t> </a:t>
            </a:r>
            <a:r>
              <a:rPr dirty="0" spc="-50">
                <a:solidFill>
                  <a:srgbClr val="313131"/>
                </a:solidFill>
              </a:rPr>
              <a:t>a </a:t>
            </a:r>
            <a:r>
              <a:rPr dirty="0" spc="150"/>
              <a:t>robust</a:t>
            </a:r>
            <a:r>
              <a:rPr dirty="0" spc="110"/>
              <a:t> </a:t>
            </a:r>
            <a:r>
              <a:rPr dirty="0" spc="50"/>
              <a:t>governance</a:t>
            </a:r>
            <a:r>
              <a:rPr dirty="0" spc="195"/>
              <a:t> </a:t>
            </a:r>
            <a:r>
              <a:rPr dirty="0" spc="90"/>
              <a:t>framework.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69230" y="4300203"/>
            <a:ext cx="4726305" cy="4083685"/>
          </a:xfrm>
          <a:prstGeom prst="rect">
            <a:avLst/>
          </a:prstGeom>
        </p:spPr>
        <p:txBody>
          <a:bodyPr wrap="square" lIns="0" tIns="284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40"/>
              </a:spcBef>
            </a:pPr>
            <a:r>
              <a:rPr dirty="0" sz="3100">
                <a:solidFill>
                  <a:srgbClr val="161616"/>
                </a:solidFill>
                <a:latin typeface="Arial MT"/>
                <a:cs typeface="Arial MT"/>
              </a:rPr>
              <a:t>Communication</a:t>
            </a:r>
            <a:r>
              <a:rPr dirty="0" sz="3100" spc="7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3100" spc="-10">
                <a:solidFill>
                  <a:srgbClr val="181818"/>
                </a:solidFill>
                <a:latin typeface="Arial MT"/>
                <a:cs typeface="Arial MT"/>
              </a:rPr>
              <a:t>Cadence</a:t>
            </a:r>
            <a:endParaRPr sz="3100">
              <a:latin typeface="Arial MT"/>
              <a:cs typeface="Arial MT"/>
            </a:endParaRPr>
          </a:p>
          <a:p>
            <a:pPr marL="400050" marR="5080" indent="-246379">
              <a:lnSpc>
                <a:spcPts val="2900"/>
              </a:lnSpc>
              <a:spcBef>
                <a:spcPts val="2110"/>
              </a:spcBef>
              <a:buChar char="•"/>
              <a:tabLst>
                <a:tab pos="400050" algn="l"/>
                <a:tab pos="408940" algn="l"/>
              </a:tabLst>
            </a:pPr>
            <a:r>
              <a:rPr dirty="0" sz="2600">
                <a:latin typeface="Arial MT"/>
                <a:cs typeface="Arial MT"/>
              </a:rPr>
              <a:t>	</a:t>
            </a:r>
            <a:r>
              <a:rPr dirty="0" sz="2600" spc="-65">
                <a:latin typeface="Arial MT"/>
                <a:cs typeface="Arial MT"/>
              </a:rPr>
              <a:t>Weekly</a:t>
            </a:r>
            <a:r>
              <a:rPr dirty="0" sz="2600" spc="-35">
                <a:latin typeface="Arial MT"/>
                <a:cs typeface="Arial MT"/>
              </a:rPr>
              <a:t> </a:t>
            </a:r>
            <a:r>
              <a:rPr dirty="0" sz="2600" spc="-30">
                <a:latin typeface="Arial MT"/>
                <a:cs typeface="Arial MT"/>
              </a:rPr>
              <a:t>Status</a:t>
            </a:r>
            <a:r>
              <a:rPr dirty="0" sz="2600" spc="-16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Meetings</a:t>
            </a:r>
            <a:r>
              <a:rPr dirty="0" sz="2600" spc="-170">
                <a:latin typeface="Arial MT"/>
                <a:cs typeface="Arial MT"/>
              </a:rPr>
              <a:t> </a:t>
            </a:r>
            <a:r>
              <a:rPr dirty="0" sz="2600" spc="-50">
                <a:latin typeface="Arial MT"/>
                <a:cs typeface="Arial MT"/>
              </a:rPr>
              <a:t>&amp; </a:t>
            </a:r>
            <a:r>
              <a:rPr dirty="0" sz="2600" spc="-55">
                <a:latin typeface="Arial MT"/>
                <a:cs typeface="Arial MT"/>
              </a:rPr>
              <a:t>Progress</a:t>
            </a:r>
            <a:r>
              <a:rPr dirty="0" sz="2600" spc="-1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Reports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(for</a:t>
            </a:r>
            <a:r>
              <a:rPr dirty="0" sz="2600" spc="-30">
                <a:latin typeface="Arial MT"/>
                <a:cs typeface="Arial MT"/>
              </a:rPr>
              <a:t> </a:t>
            </a:r>
            <a:r>
              <a:rPr dirty="0" sz="2600" spc="-40">
                <a:latin typeface="Arial MT"/>
                <a:cs typeface="Arial MT"/>
              </a:rPr>
              <a:t>the</a:t>
            </a:r>
            <a:r>
              <a:rPr dirty="0" sz="2600" spc="-140">
                <a:latin typeface="Arial MT"/>
                <a:cs typeface="Arial MT"/>
              </a:rPr>
              <a:t> </a:t>
            </a:r>
            <a:r>
              <a:rPr dirty="0" sz="2600" spc="-130">
                <a:latin typeface="Arial MT"/>
                <a:cs typeface="Arial MT"/>
              </a:rPr>
              <a:t>Core </a:t>
            </a:r>
            <a:r>
              <a:rPr dirty="0" sz="2600" spc="-10">
                <a:latin typeface="Arial MT"/>
                <a:cs typeface="Arial MT"/>
              </a:rPr>
              <a:t>Team).</a:t>
            </a:r>
            <a:endParaRPr sz="2600">
              <a:latin typeface="Arial MT"/>
              <a:cs typeface="Arial MT"/>
            </a:endParaRPr>
          </a:p>
          <a:p>
            <a:pPr marL="396875" marR="225425" indent="-245110">
              <a:lnSpc>
                <a:spcPts val="2900"/>
              </a:lnSpc>
              <a:spcBef>
                <a:spcPts val="1900"/>
              </a:spcBef>
              <a:buChar char="•"/>
              <a:tabLst>
                <a:tab pos="396875" algn="l"/>
              </a:tabLst>
            </a:pPr>
            <a:r>
              <a:rPr dirty="0" sz="2900" spc="-160">
                <a:latin typeface="Arial MT"/>
                <a:cs typeface="Arial MT"/>
              </a:rPr>
              <a:t>Monthly</a:t>
            </a:r>
            <a:r>
              <a:rPr dirty="0" sz="2900" spc="15">
                <a:latin typeface="Arial MT"/>
                <a:cs typeface="Arial MT"/>
              </a:rPr>
              <a:t> </a:t>
            </a:r>
            <a:r>
              <a:rPr dirty="0" sz="2900" spc="-200">
                <a:latin typeface="Arial MT"/>
                <a:cs typeface="Arial MT"/>
              </a:rPr>
              <a:t>Steering</a:t>
            </a:r>
            <a:r>
              <a:rPr dirty="0" sz="2900" spc="-30">
                <a:latin typeface="Arial MT"/>
                <a:cs typeface="Arial MT"/>
              </a:rPr>
              <a:t> </a:t>
            </a:r>
            <a:r>
              <a:rPr dirty="0" sz="2900" spc="-185">
                <a:latin typeface="Arial MT"/>
                <a:cs typeface="Arial MT"/>
              </a:rPr>
              <a:t>Committee </a:t>
            </a:r>
            <a:r>
              <a:rPr dirty="0" sz="2900" spc="-220">
                <a:latin typeface="Arial MT"/>
                <a:cs typeface="Arial MT"/>
              </a:rPr>
              <a:t>Updates</a:t>
            </a:r>
            <a:r>
              <a:rPr dirty="0" sz="2900" spc="70">
                <a:latin typeface="Arial MT"/>
                <a:cs typeface="Arial MT"/>
              </a:rPr>
              <a:t> </a:t>
            </a:r>
            <a:r>
              <a:rPr dirty="0" sz="2900" spc="-170">
                <a:latin typeface="Arial MT"/>
                <a:cs typeface="Arial MT"/>
              </a:rPr>
              <a:t>(for</a:t>
            </a:r>
            <a:r>
              <a:rPr dirty="0" sz="2900" spc="-45">
                <a:latin typeface="Arial MT"/>
                <a:cs typeface="Arial MT"/>
              </a:rPr>
              <a:t> </a:t>
            </a:r>
            <a:r>
              <a:rPr dirty="0" sz="2900" spc="-320">
                <a:latin typeface="Arial MT"/>
                <a:cs typeface="Arial MT"/>
              </a:rPr>
              <a:t>key</a:t>
            </a:r>
            <a:r>
              <a:rPr dirty="0" sz="2900">
                <a:latin typeface="Arial MT"/>
                <a:cs typeface="Arial MT"/>
              </a:rPr>
              <a:t> </a:t>
            </a:r>
            <a:r>
              <a:rPr dirty="0" sz="2900" spc="-120">
                <a:latin typeface="Arial MT"/>
                <a:cs typeface="Arial MT"/>
              </a:rPr>
              <a:t>decisions).</a:t>
            </a:r>
            <a:endParaRPr sz="2900">
              <a:latin typeface="Arial MT"/>
              <a:cs typeface="Arial MT"/>
            </a:endParaRPr>
          </a:p>
          <a:p>
            <a:pPr marL="410209" marR="214629" indent="-255904">
              <a:lnSpc>
                <a:spcPts val="2900"/>
              </a:lnSpc>
              <a:spcBef>
                <a:spcPts val="1850"/>
              </a:spcBef>
              <a:buChar char="•"/>
              <a:tabLst>
                <a:tab pos="410209" algn="l"/>
                <a:tab pos="413384" algn="l"/>
              </a:tabLst>
            </a:pPr>
            <a:r>
              <a:rPr dirty="0" sz="2550">
                <a:latin typeface="Arial MT"/>
                <a:cs typeface="Arial MT"/>
              </a:rPr>
              <a:t>	</a:t>
            </a:r>
            <a:r>
              <a:rPr dirty="0" sz="2550" spc="-254">
                <a:latin typeface="Arial MT"/>
                <a:cs typeface="Arial MT"/>
              </a:rPr>
              <a:t>A</a:t>
            </a:r>
            <a:r>
              <a:rPr dirty="0" sz="2550" spc="-6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defined</a:t>
            </a:r>
            <a:r>
              <a:rPr dirty="0" sz="2550" spc="-125">
                <a:latin typeface="Arial MT"/>
                <a:cs typeface="Arial MT"/>
              </a:rPr>
              <a:t> </a:t>
            </a:r>
            <a:r>
              <a:rPr dirty="0" sz="2550" spc="-30">
                <a:latin typeface="Arial MT"/>
                <a:cs typeface="Arial MT"/>
              </a:rPr>
              <a:t>Escalation</a:t>
            </a:r>
            <a:r>
              <a:rPr dirty="0" sz="2550" spc="-10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Process </a:t>
            </a:r>
            <a:r>
              <a:rPr dirty="0" sz="2550">
                <a:latin typeface="Arial MT"/>
                <a:cs typeface="Arial MT"/>
              </a:rPr>
              <a:t>for</a:t>
            </a:r>
            <a:r>
              <a:rPr dirty="0" sz="2550" spc="-40">
                <a:latin typeface="Arial MT"/>
                <a:cs typeface="Arial MT"/>
              </a:rPr>
              <a:t> </a:t>
            </a:r>
            <a:r>
              <a:rPr dirty="0" sz="2550" spc="-35">
                <a:latin typeface="Arial MT"/>
                <a:cs typeface="Arial MT"/>
              </a:rPr>
              <a:t>resolving</a:t>
            </a:r>
            <a:r>
              <a:rPr dirty="0" sz="2550" spc="-120">
                <a:latin typeface="Arial MT"/>
                <a:cs typeface="Arial MT"/>
              </a:rPr>
              <a:t> </a:t>
            </a:r>
            <a:r>
              <a:rPr dirty="0" sz="2550" spc="-70">
                <a:latin typeface="Arial MT"/>
                <a:cs typeface="Arial MT"/>
              </a:rPr>
              <a:t>issues </a:t>
            </a:r>
            <a:r>
              <a:rPr dirty="0" sz="2550" spc="-10">
                <a:latin typeface="Arial MT"/>
                <a:cs typeface="Arial MT"/>
              </a:rPr>
              <a:t>promptly.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356902" y="4300203"/>
            <a:ext cx="4638040" cy="4507865"/>
          </a:xfrm>
          <a:prstGeom prst="rect">
            <a:avLst/>
          </a:prstGeom>
        </p:spPr>
        <p:txBody>
          <a:bodyPr wrap="square" lIns="0" tIns="284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40"/>
              </a:spcBef>
            </a:pPr>
            <a:r>
              <a:rPr dirty="0" sz="3100" spc="-45">
                <a:solidFill>
                  <a:srgbClr val="151515"/>
                </a:solidFill>
                <a:latin typeface="Arial MT"/>
                <a:cs typeface="Arial MT"/>
              </a:rPr>
              <a:t>Risk</a:t>
            </a:r>
            <a:r>
              <a:rPr dirty="0" sz="3100" spc="-1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3100" spc="-130">
                <a:solidFill>
                  <a:srgbClr val="1F1F1F"/>
                </a:solidFill>
                <a:latin typeface="Arial MT"/>
                <a:cs typeface="Arial MT"/>
              </a:rPr>
              <a:t>&amp;</a:t>
            </a:r>
            <a:r>
              <a:rPr dirty="0" sz="3100" spc="-28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3100">
                <a:solidFill>
                  <a:srgbClr val="111111"/>
                </a:solidFill>
                <a:latin typeface="Arial MT"/>
                <a:cs typeface="Arial MT"/>
              </a:rPr>
              <a:t>Issue</a:t>
            </a:r>
            <a:r>
              <a:rPr dirty="0" sz="3100" spc="-185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3100" spc="-10">
                <a:solidFill>
                  <a:srgbClr val="131313"/>
                </a:solidFill>
                <a:latin typeface="Arial MT"/>
                <a:cs typeface="Arial MT"/>
              </a:rPr>
              <a:t>Management</a:t>
            </a:r>
            <a:endParaRPr sz="3100">
              <a:latin typeface="Arial MT"/>
              <a:cs typeface="Arial MT"/>
            </a:endParaRPr>
          </a:p>
          <a:p>
            <a:pPr marL="402590" marR="304165" indent="-237490">
              <a:lnSpc>
                <a:spcPts val="2900"/>
              </a:lnSpc>
              <a:spcBef>
                <a:spcPts val="2110"/>
              </a:spcBef>
              <a:buChar char="•"/>
              <a:tabLst>
                <a:tab pos="402590" algn="l"/>
                <a:tab pos="410845" algn="l"/>
              </a:tabLst>
            </a:pPr>
            <a:r>
              <a:rPr dirty="0" sz="2600">
                <a:latin typeface="Arial MT"/>
                <a:cs typeface="Arial MT"/>
              </a:rPr>
              <a:t>	</a:t>
            </a:r>
            <a:r>
              <a:rPr dirty="0" sz="2600" spc="-35">
                <a:latin typeface="Arial MT"/>
                <a:cs typeface="Arial MT"/>
              </a:rPr>
              <a:t>Proactive</a:t>
            </a:r>
            <a:r>
              <a:rPr dirty="0" sz="2600" spc="27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identification</a:t>
            </a:r>
            <a:r>
              <a:rPr dirty="0" sz="2600" spc="-100">
                <a:latin typeface="Arial MT"/>
                <a:cs typeface="Arial MT"/>
              </a:rPr>
              <a:t> </a:t>
            </a:r>
            <a:r>
              <a:rPr dirty="0" sz="2600" spc="-25">
                <a:latin typeface="Arial MT"/>
                <a:cs typeface="Arial MT"/>
              </a:rPr>
              <a:t>of </a:t>
            </a:r>
            <a:r>
              <a:rPr dirty="0" sz="2600">
                <a:latin typeface="Arial MT"/>
                <a:cs typeface="Arial MT"/>
              </a:rPr>
              <a:t>risks</a:t>
            </a:r>
            <a:r>
              <a:rPr dirty="0" sz="2600" spc="-125">
                <a:latin typeface="Arial MT"/>
                <a:cs typeface="Arial MT"/>
              </a:rPr>
              <a:t> </a:t>
            </a:r>
            <a:r>
              <a:rPr dirty="0" sz="2600" spc="-95">
                <a:latin typeface="Arial MT"/>
                <a:cs typeface="Arial MT"/>
              </a:rPr>
              <a:t>(e.g.,</a:t>
            </a:r>
            <a:r>
              <a:rPr dirty="0" sz="2600" spc="-55">
                <a:latin typeface="Arial MT"/>
                <a:cs typeface="Arial MT"/>
              </a:rPr>
              <a:t> </a:t>
            </a:r>
            <a:r>
              <a:rPr dirty="0" sz="2600" spc="-95">
                <a:latin typeface="Arial MT"/>
                <a:cs typeface="Arial MT"/>
              </a:rPr>
              <a:t>Schedule</a:t>
            </a:r>
            <a:r>
              <a:rPr dirty="0" sz="2600" spc="155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Delays, Scope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114">
                <a:latin typeface="Arial MT"/>
                <a:cs typeface="Arial MT"/>
              </a:rPr>
              <a:t>Creep,</a:t>
            </a:r>
            <a:r>
              <a:rPr dirty="0" sz="2600" spc="-65">
                <a:latin typeface="Arial MT"/>
                <a:cs typeface="Arial MT"/>
              </a:rPr>
              <a:t> </a:t>
            </a:r>
            <a:r>
              <a:rPr dirty="0" sz="2600" spc="-40">
                <a:latin typeface="Arial MT"/>
                <a:cs typeface="Arial MT"/>
              </a:rPr>
              <a:t>Resource </a:t>
            </a:r>
            <a:r>
              <a:rPr dirty="0" sz="2900" spc="-130">
                <a:latin typeface="Arial MT"/>
                <a:cs typeface="Arial MT"/>
              </a:rPr>
              <a:t>Constraints).</a:t>
            </a:r>
            <a:endParaRPr sz="2900">
              <a:latin typeface="Arial MT"/>
              <a:cs typeface="Arial MT"/>
            </a:endParaRPr>
          </a:p>
          <a:p>
            <a:pPr marL="407670" marR="5080" indent="-241935">
              <a:lnSpc>
                <a:spcPct val="95600"/>
              </a:lnSpc>
              <a:spcBef>
                <a:spcPts val="1205"/>
              </a:spcBef>
              <a:buChar char="•"/>
              <a:tabLst>
                <a:tab pos="415925" algn="l"/>
              </a:tabLst>
            </a:pPr>
            <a:r>
              <a:rPr dirty="0" sz="2600" spc="-60">
                <a:latin typeface="Arial MT"/>
                <a:cs typeface="Arial MT"/>
              </a:rPr>
              <a:t>Clear</a:t>
            </a:r>
            <a:r>
              <a:rPr dirty="0" sz="2600" spc="-35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mitigation</a:t>
            </a:r>
            <a:r>
              <a:rPr dirty="0" sz="2600" spc="-2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strategies </a:t>
            </a:r>
            <a:r>
              <a:rPr dirty="0" sz="2600" spc="-10">
                <a:latin typeface="Arial MT"/>
                <a:cs typeface="Arial MT"/>
              </a:rPr>
              <a:t>	</a:t>
            </a:r>
            <a:r>
              <a:rPr dirty="0" sz="2550" spc="-25">
                <a:latin typeface="Arial MT"/>
                <a:cs typeface="Arial MT"/>
              </a:rPr>
              <a:t>including</a:t>
            </a:r>
            <a:r>
              <a:rPr dirty="0" sz="2550" spc="-50">
                <a:latin typeface="Arial MT"/>
                <a:cs typeface="Arial MT"/>
              </a:rPr>
              <a:t> </a:t>
            </a:r>
            <a:r>
              <a:rPr dirty="0" sz="2550" spc="-35">
                <a:latin typeface="Arial MT"/>
                <a:cs typeface="Arial MT"/>
              </a:rPr>
              <a:t>rigorous</a:t>
            </a:r>
            <a:r>
              <a:rPr dirty="0" sz="2550" spc="-130">
                <a:latin typeface="Arial MT"/>
                <a:cs typeface="Arial MT"/>
              </a:rPr>
              <a:t> </a:t>
            </a:r>
            <a:r>
              <a:rPr dirty="0" sz="2550" spc="-10">
                <a:latin typeface="Arial MT"/>
                <a:cs typeface="Arial MT"/>
              </a:rPr>
              <a:t>scope </a:t>
            </a:r>
            <a:r>
              <a:rPr dirty="0" sz="2550" spc="-10">
                <a:latin typeface="Arial MT"/>
                <a:cs typeface="Arial MT"/>
              </a:rPr>
              <a:t>	</a:t>
            </a:r>
            <a:r>
              <a:rPr dirty="0" sz="2500" spc="-55">
                <a:latin typeface="Arial MT"/>
                <a:cs typeface="Arial MT"/>
              </a:rPr>
              <a:t>management,</a:t>
            </a:r>
            <a:r>
              <a:rPr dirty="0" sz="2500" spc="-80">
                <a:latin typeface="Arial MT"/>
                <a:cs typeface="Arial MT"/>
              </a:rPr>
              <a:t> </a:t>
            </a:r>
            <a:r>
              <a:rPr dirty="0" sz="2500" spc="-10">
                <a:latin typeface="Arial MT"/>
                <a:cs typeface="Arial MT"/>
              </a:rPr>
              <a:t>regular</a:t>
            </a:r>
            <a:r>
              <a:rPr dirty="0" sz="2500" spc="-95">
                <a:latin typeface="Arial MT"/>
                <a:cs typeface="Arial MT"/>
              </a:rPr>
              <a:t> </a:t>
            </a:r>
            <a:r>
              <a:rPr dirty="0" sz="2500" spc="-35">
                <a:latin typeface="Arial MT"/>
                <a:cs typeface="Arial MT"/>
              </a:rPr>
              <a:t>progress </a:t>
            </a:r>
            <a:r>
              <a:rPr dirty="0" sz="2500" spc="-35">
                <a:latin typeface="Arial MT"/>
                <a:cs typeface="Arial MT"/>
              </a:rPr>
              <a:t>	</a:t>
            </a:r>
            <a:r>
              <a:rPr dirty="0" sz="2500" spc="-10">
                <a:latin typeface="Arial MT"/>
                <a:cs typeface="Arial MT"/>
              </a:rPr>
              <a:t>tracking,</a:t>
            </a:r>
            <a:r>
              <a:rPr dirty="0" sz="2500" spc="-110">
                <a:latin typeface="Arial MT"/>
                <a:cs typeface="Arial MT"/>
              </a:rPr>
              <a:t> </a:t>
            </a:r>
            <a:r>
              <a:rPr dirty="0" sz="2500" spc="-10">
                <a:latin typeface="Arial MT"/>
                <a:cs typeface="Arial MT"/>
              </a:rPr>
              <a:t>and</a:t>
            </a:r>
            <a:r>
              <a:rPr dirty="0" sz="2500" spc="-165">
                <a:latin typeface="Arial MT"/>
                <a:cs typeface="Arial MT"/>
              </a:rPr>
              <a:t> </a:t>
            </a:r>
            <a:r>
              <a:rPr dirty="0" sz="2500" spc="-10">
                <a:latin typeface="Arial MT"/>
                <a:cs typeface="Arial MT"/>
              </a:rPr>
              <a:t>continuous </a:t>
            </a:r>
            <a:r>
              <a:rPr dirty="0" sz="2500" spc="-10">
                <a:latin typeface="Arial MT"/>
                <a:cs typeface="Arial MT"/>
              </a:rPr>
              <a:t>	</a:t>
            </a:r>
            <a:r>
              <a:rPr dirty="0" sz="2500" spc="-25">
                <a:latin typeface="Arial MT"/>
                <a:cs typeface="Arial MT"/>
              </a:rPr>
              <a:t>stakeholder</a:t>
            </a:r>
            <a:r>
              <a:rPr dirty="0" sz="2500" spc="35">
                <a:latin typeface="Arial MT"/>
                <a:cs typeface="Arial MT"/>
              </a:rPr>
              <a:t> </a:t>
            </a:r>
            <a:r>
              <a:rPr dirty="0" sz="2500" spc="-10">
                <a:latin typeface="Arial MT"/>
                <a:cs typeface="Arial MT"/>
              </a:rPr>
              <a:t>engagement.</a:t>
            </a:r>
            <a:endParaRPr sz="25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880131" y="4300203"/>
            <a:ext cx="4514215" cy="3482340"/>
          </a:xfrm>
          <a:prstGeom prst="rect">
            <a:avLst/>
          </a:prstGeom>
        </p:spPr>
        <p:txBody>
          <a:bodyPr wrap="square" lIns="0" tIns="2844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240"/>
              </a:spcBef>
            </a:pPr>
            <a:r>
              <a:rPr dirty="0" sz="3100" spc="-40">
                <a:solidFill>
                  <a:srgbClr val="131313"/>
                </a:solidFill>
                <a:latin typeface="Arial MT"/>
                <a:cs typeface="Arial MT"/>
              </a:rPr>
              <a:t>Change</a:t>
            </a:r>
            <a:r>
              <a:rPr dirty="0" sz="3100" spc="-17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3100" spc="-10">
                <a:solidFill>
                  <a:srgbClr val="151515"/>
                </a:solidFill>
                <a:latin typeface="Arial MT"/>
                <a:cs typeface="Arial MT"/>
              </a:rPr>
              <a:t>Management</a:t>
            </a:r>
            <a:endParaRPr sz="3100">
              <a:latin typeface="Arial MT"/>
              <a:cs typeface="Arial MT"/>
            </a:endParaRPr>
          </a:p>
          <a:p>
            <a:pPr marL="391160" marR="48895" indent="-250190">
              <a:lnSpc>
                <a:spcPts val="2900"/>
              </a:lnSpc>
              <a:spcBef>
                <a:spcPts val="2110"/>
              </a:spcBef>
              <a:buChar char="•"/>
              <a:tabLst>
                <a:tab pos="391160" algn="l"/>
                <a:tab pos="413384" algn="l"/>
              </a:tabLst>
            </a:pPr>
            <a:r>
              <a:rPr dirty="0" sz="2600">
                <a:latin typeface="Arial MT"/>
                <a:cs typeface="Arial MT"/>
              </a:rPr>
              <a:t>	</a:t>
            </a:r>
            <a:r>
              <a:rPr dirty="0" sz="2600" spc="-385">
                <a:latin typeface="Arial MT"/>
                <a:cs typeface="Arial MT"/>
              </a:rPr>
              <a:t>A</a:t>
            </a:r>
            <a:r>
              <a:rPr dirty="0" sz="2600" spc="-10">
                <a:latin typeface="Arial MT"/>
                <a:cs typeface="Arial MT"/>
              </a:rPr>
              <a:t> formal</a:t>
            </a:r>
            <a:r>
              <a:rPr dirty="0" sz="2600" spc="-175">
                <a:latin typeface="Arial MT"/>
                <a:cs typeface="Arial MT"/>
              </a:rPr>
              <a:t> </a:t>
            </a:r>
            <a:r>
              <a:rPr dirty="0" sz="2600" spc="-100">
                <a:latin typeface="Arial MT"/>
                <a:cs typeface="Arial MT"/>
              </a:rPr>
              <a:t>Change</a:t>
            </a:r>
            <a:r>
              <a:rPr dirty="0" sz="2600" spc="-4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Request </a:t>
            </a:r>
            <a:r>
              <a:rPr dirty="0" sz="2600">
                <a:latin typeface="Arial MT"/>
                <a:cs typeface="Arial MT"/>
              </a:rPr>
              <a:t>process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>
                <a:latin typeface="Arial MT"/>
                <a:cs typeface="Arial MT"/>
              </a:rPr>
              <a:t>to</a:t>
            </a:r>
            <a:r>
              <a:rPr dirty="0" sz="2600" spc="-130">
                <a:latin typeface="Arial MT"/>
                <a:cs typeface="Arial MT"/>
              </a:rPr>
              <a:t> </a:t>
            </a:r>
            <a:r>
              <a:rPr dirty="0" sz="2600" spc="-125">
                <a:latin typeface="Arial MT"/>
                <a:cs typeface="Arial MT"/>
              </a:rPr>
              <a:t>assess</a:t>
            </a:r>
            <a:r>
              <a:rPr dirty="0" sz="2600" spc="-55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the</a:t>
            </a:r>
            <a:r>
              <a:rPr dirty="0" sz="2600" spc="-170">
                <a:latin typeface="Arial MT"/>
                <a:cs typeface="Arial MT"/>
              </a:rPr>
              <a:t> </a:t>
            </a:r>
            <a:r>
              <a:rPr dirty="0" sz="2600" spc="-75">
                <a:latin typeface="Arial MT"/>
                <a:cs typeface="Arial MT"/>
              </a:rPr>
              <a:t>impact </a:t>
            </a:r>
            <a:r>
              <a:rPr dirty="0" sz="2600">
                <a:latin typeface="Arial MT"/>
                <a:cs typeface="Arial MT"/>
              </a:rPr>
              <a:t>of</a:t>
            </a:r>
            <a:r>
              <a:rPr dirty="0" sz="2600" spc="-185">
                <a:latin typeface="Arial MT"/>
                <a:cs typeface="Arial MT"/>
              </a:rPr>
              <a:t> </a:t>
            </a:r>
            <a:r>
              <a:rPr dirty="0" sz="2600" spc="-120">
                <a:latin typeface="Arial MT"/>
                <a:cs typeface="Arial MT"/>
              </a:rPr>
              <a:t>any</a:t>
            </a:r>
            <a:r>
              <a:rPr dirty="0" sz="2600" spc="-60">
                <a:latin typeface="Arial MT"/>
                <a:cs typeface="Arial MT"/>
              </a:rPr>
              <a:t> </a:t>
            </a:r>
            <a:r>
              <a:rPr dirty="0" sz="2600" spc="-65">
                <a:latin typeface="Arial MT"/>
                <a:cs typeface="Arial MT"/>
              </a:rPr>
              <a:t>proposed</a:t>
            </a:r>
            <a:r>
              <a:rPr dirty="0" sz="2600" spc="3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changes.</a:t>
            </a:r>
            <a:endParaRPr sz="2600">
              <a:latin typeface="Arial MT"/>
              <a:cs typeface="Arial MT"/>
            </a:endParaRPr>
          </a:p>
          <a:p>
            <a:pPr marL="391160" marR="5080" indent="-250190">
              <a:lnSpc>
                <a:spcPts val="2900"/>
              </a:lnSpc>
              <a:spcBef>
                <a:spcPts val="1900"/>
              </a:spcBef>
              <a:buChar char="•"/>
              <a:tabLst>
                <a:tab pos="391160" algn="l"/>
                <a:tab pos="413384" algn="l"/>
              </a:tabLst>
            </a:pPr>
            <a:r>
              <a:rPr dirty="0" sz="2600">
                <a:latin typeface="Arial MT"/>
                <a:cs typeface="Arial MT"/>
              </a:rPr>
              <a:t>	</a:t>
            </a:r>
            <a:r>
              <a:rPr dirty="0" sz="2600" spc="-385">
                <a:latin typeface="Arial MT"/>
                <a:cs typeface="Arial MT"/>
              </a:rPr>
              <a:t>A</a:t>
            </a:r>
            <a:r>
              <a:rPr dirty="0" sz="2600" spc="25">
                <a:latin typeface="Arial MT"/>
                <a:cs typeface="Arial MT"/>
              </a:rPr>
              <a:t> </a:t>
            </a:r>
            <a:r>
              <a:rPr dirty="0" sz="2600" spc="-30">
                <a:latin typeface="Arial MT"/>
                <a:cs typeface="Arial MT"/>
              </a:rPr>
              <a:t>defined</a:t>
            </a:r>
            <a:r>
              <a:rPr dirty="0" sz="2600" spc="-110">
                <a:latin typeface="Arial MT"/>
                <a:cs typeface="Arial MT"/>
              </a:rPr>
              <a:t> </a:t>
            </a:r>
            <a:r>
              <a:rPr dirty="0" sz="2600" spc="-45">
                <a:latin typeface="Arial MT"/>
                <a:cs typeface="Arial MT"/>
              </a:rPr>
              <a:t>Approval</a:t>
            </a:r>
            <a:r>
              <a:rPr dirty="0" sz="2600" spc="-140">
                <a:latin typeface="Arial MT"/>
                <a:cs typeface="Arial MT"/>
              </a:rPr>
              <a:t> </a:t>
            </a:r>
            <a:r>
              <a:rPr dirty="0" sz="2600" spc="-20">
                <a:latin typeface="Arial MT"/>
                <a:cs typeface="Arial MT"/>
              </a:rPr>
              <a:t>Workflow </a:t>
            </a:r>
            <a:r>
              <a:rPr dirty="0" sz="2600" spc="-55">
                <a:latin typeface="Arial MT"/>
                <a:cs typeface="Arial MT"/>
              </a:rPr>
              <a:t>involving</a:t>
            </a:r>
            <a:r>
              <a:rPr dirty="0" sz="2600" spc="-120">
                <a:latin typeface="Arial MT"/>
                <a:cs typeface="Arial MT"/>
              </a:rPr>
              <a:t> </a:t>
            </a:r>
            <a:r>
              <a:rPr dirty="0" sz="2600" spc="-10">
                <a:latin typeface="Arial MT"/>
                <a:cs typeface="Arial MT"/>
              </a:rPr>
              <a:t>relevant </a:t>
            </a:r>
            <a:r>
              <a:rPr dirty="0" sz="2600" spc="-20">
                <a:latin typeface="Arial MT"/>
                <a:cs typeface="Arial MT"/>
              </a:rPr>
              <a:t>stakeholders.</a:t>
            </a:r>
            <a:endParaRPr sz="26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 descr=""/>
          <p:cNvSpPr txBox="1"/>
          <p:nvPr/>
        </p:nvSpPr>
        <p:spPr>
          <a:xfrm>
            <a:off x="16107384" y="9455853"/>
            <a:ext cx="1232535" cy="212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55"/>
              </a:lnSpc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84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17094" y="842786"/>
            <a:ext cx="14742160" cy="1685289"/>
          </a:xfrm>
          <a:prstGeom prst="rect"/>
        </p:spPr>
        <p:txBody>
          <a:bodyPr wrap="square" lIns="0" tIns="119380" rIns="0" bIns="0" rtlCol="0" vert="horz">
            <a:spAutoFit/>
          </a:bodyPr>
          <a:lstStyle/>
          <a:p>
            <a:pPr marL="12700" marR="5080" indent="1270">
              <a:lnSpc>
                <a:spcPts val="6150"/>
              </a:lnSpc>
              <a:spcBef>
                <a:spcPts val="940"/>
              </a:spcBef>
            </a:pPr>
            <a:r>
              <a:rPr dirty="0" sz="5750" spc="-110">
                <a:solidFill>
                  <a:srgbClr val="131313"/>
                </a:solidFill>
              </a:rPr>
              <a:t>Our</a:t>
            </a:r>
            <a:r>
              <a:rPr dirty="0" sz="5750" spc="-200">
                <a:solidFill>
                  <a:srgbClr val="131313"/>
                </a:solidFill>
              </a:rPr>
              <a:t> </a:t>
            </a:r>
            <a:r>
              <a:rPr dirty="0" sz="5750" spc="50">
                <a:solidFill>
                  <a:srgbClr val="131313"/>
                </a:solidFill>
              </a:rPr>
              <a:t>plan</a:t>
            </a:r>
            <a:r>
              <a:rPr dirty="0" sz="5750" spc="-395">
                <a:solidFill>
                  <a:srgbClr val="131313"/>
                </a:solidFill>
              </a:rPr>
              <a:t> </a:t>
            </a:r>
            <a:r>
              <a:rPr dirty="0" sz="5750" spc="165">
                <a:solidFill>
                  <a:srgbClr val="131313"/>
                </a:solidFill>
              </a:rPr>
              <a:t>is</a:t>
            </a:r>
            <a:r>
              <a:rPr dirty="0" sz="5750" spc="-475">
                <a:solidFill>
                  <a:srgbClr val="131313"/>
                </a:solidFill>
              </a:rPr>
              <a:t> </a:t>
            </a:r>
            <a:r>
              <a:rPr dirty="0" sz="5750">
                <a:solidFill>
                  <a:srgbClr val="131313"/>
                </a:solidFill>
              </a:rPr>
              <a:t>grounded</a:t>
            </a:r>
            <a:r>
              <a:rPr dirty="0" sz="5750" spc="-170">
                <a:solidFill>
                  <a:srgbClr val="131313"/>
                </a:solidFill>
              </a:rPr>
              <a:t> </a:t>
            </a:r>
            <a:r>
              <a:rPr dirty="0" sz="5750" spc="195">
                <a:solidFill>
                  <a:srgbClr val="1A1A1A"/>
                </a:solidFill>
              </a:rPr>
              <a:t>in</a:t>
            </a:r>
            <a:r>
              <a:rPr dirty="0" sz="5750" spc="-595">
                <a:solidFill>
                  <a:srgbClr val="1A1A1A"/>
                </a:solidFill>
              </a:rPr>
              <a:t> </a:t>
            </a:r>
            <a:r>
              <a:rPr dirty="0" sz="5750" spc="-130">
                <a:solidFill>
                  <a:srgbClr val="161616"/>
                </a:solidFill>
              </a:rPr>
              <a:t>a</a:t>
            </a:r>
            <a:r>
              <a:rPr dirty="0" sz="5750" spc="-370">
                <a:solidFill>
                  <a:srgbClr val="161616"/>
                </a:solidFill>
              </a:rPr>
              <a:t> </a:t>
            </a:r>
            <a:r>
              <a:rPr dirty="0" sz="5750">
                <a:solidFill>
                  <a:srgbClr val="131313"/>
                </a:solidFill>
              </a:rPr>
              <a:t>clear</a:t>
            </a:r>
            <a:r>
              <a:rPr dirty="0" sz="5750" spc="-110">
                <a:solidFill>
                  <a:srgbClr val="131313"/>
                </a:solidFill>
              </a:rPr>
              <a:t> </a:t>
            </a:r>
            <a:r>
              <a:rPr dirty="0" sz="5750" spc="40">
                <a:solidFill>
                  <a:srgbClr val="131313"/>
                </a:solidFill>
              </a:rPr>
              <a:t>understanding </a:t>
            </a:r>
            <a:r>
              <a:rPr dirty="0" sz="5750" spc="90">
                <a:solidFill>
                  <a:srgbClr val="181818"/>
                </a:solidFill>
              </a:rPr>
              <a:t>of</a:t>
            </a:r>
            <a:r>
              <a:rPr dirty="0" sz="5750" spc="-5">
                <a:solidFill>
                  <a:srgbClr val="181818"/>
                </a:solidFill>
              </a:rPr>
              <a:t> </a:t>
            </a:r>
            <a:r>
              <a:rPr dirty="0" sz="5750">
                <a:solidFill>
                  <a:srgbClr val="131313"/>
                </a:solidFill>
              </a:rPr>
              <a:t>our</a:t>
            </a:r>
            <a:r>
              <a:rPr dirty="0" sz="5750" spc="-60">
                <a:solidFill>
                  <a:srgbClr val="131313"/>
                </a:solidFill>
              </a:rPr>
              <a:t> </a:t>
            </a:r>
            <a:r>
              <a:rPr dirty="0" sz="5750">
                <a:solidFill>
                  <a:srgbClr val="111111"/>
                </a:solidFill>
              </a:rPr>
              <a:t>assumptions</a:t>
            </a:r>
            <a:r>
              <a:rPr dirty="0" sz="5750" spc="225">
                <a:solidFill>
                  <a:srgbClr val="111111"/>
                </a:solidFill>
              </a:rPr>
              <a:t> </a:t>
            </a:r>
            <a:r>
              <a:rPr dirty="0" sz="5750" spc="-10">
                <a:solidFill>
                  <a:srgbClr val="131313"/>
                </a:solidFill>
              </a:rPr>
              <a:t>and</a:t>
            </a:r>
            <a:r>
              <a:rPr dirty="0" sz="5750" spc="-365">
                <a:solidFill>
                  <a:srgbClr val="131313"/>
                </a:solidFill>
              </a:rPr>
              <a:t> </a:t>
            </a:r>
            <a:r>
              <a:rPr dirty="0" sz="5750" spc="80">
                <a:solidFill>
                  <a:srgbClr val="131313"/>
                </a:solidFill>
              </a:rPr>
              <a:t>constraints.</a:t>
            </a:r>
            <a:endParaRPr sz="5750"/>
          </a:p>
        </p:txBody>
      </p:sp>
      <p:sp>
        <p:nvSpPr>
          <p:cNvPr id="3" name="object 3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pc="-60">
                <a:solidFill>
                  <a:srgbClr val="181818"/>
                </a:solidFill>
              </a:rPr>
              <a:t>Key</a:t>
            </a:r>
            <a:r>
              <a:rPr dirty="0" spc="-240">
                <a:solidFill>
                  <a:srgbClr val="181818"/>
                </a:solidFill>
              </a:rPr>
              <a:t> </a:t>
            </a:r>
            <a:r>
              <a:rPr dirty="0" spc="-10"/>
              <a:t>Assumptions</a:t>
            </a:r>
          </a:p>
          <a:p>
            <a:pPr marL="415290" indent="-267335">
              <a:lnSpc>
                <a:spcPts val="3510"/>
              </a:lnSpc>
              <a:spcBef>
                <a:spcPts val="2290"/>
              </a:spcBef>
              <a:buClr>
                <a:srgbClr val="282828"/>
              </a:buClr>
              <a:buChar char="•"/>
              <a:tabLst>
                <a:tab pos="415290" algn="l"/>
              </a:tabLst>
            </a:pPr>
            <a:r>
              <a:rPr dirty="0" sz="3100" spc="-90">
                <a:solidFill>
                  <a:srgbClr val="000000"/>
                </a:solidFill>
              </a:rPr>
              <a:t>Critical</a:t>
            </a:r>
            <a:r>
              <a:rPr dirty="0" sz="3100" spc="-130">
                <a:solidFill>
                  <a:srgbClr val="000000"/>
                </a:solidFill>
              </a:rPr>
              <a:t> </a:t>
            </a:r>
            <a:r>
              <a:rPr dirty="0" sz="3100" spc="-145">
                <a:solidFill>
                  <a:srgbClr val="000000"/>
                </a:solidFill>
              </a:rPr>
              <a:t>business</a:t>
            </a:r>
            <a:r>
              <a:rPr dirty="0" sz="3100" spc="-50">
                <a:solidFill>
                  <a:srgbClr val="000000"/>
                </a:solidFill>
              </a:rPr>
              <a:t> </a:t>
            </a:r>
            <a:r>
              <a:rPr dirty="0" sz="3100" spc="-185">
                <a:solidFill>
                  <a:srgbClr val="000000"/>
                </a:solidFill>
              </a:rPr>
              <a:t>and</a:t>
            </a:r>
            <a:r>
              <a:rPr dirty="0" sz="3100" spc="-135">
                <a:solidFill>
                  <a:srgbClr val="000000"/>
                </a:solidFill>
              </a:rPr>
              <a:t> </a:t>
            </a:r>
            <a:r>
              <a:rPr dirty="0" sz="3100" spc="-215">
                <a:solidFill>
                  <a:srgbClr val="000000"/>
                </a:solidFill>
              </a:rPr>
              <a:t>IT</a:t>
            </a:r>
            <a:r>
              <a:rPr dirty="0" sz="3100" spc="-35">
                <a:solidFill>
                  <a:srgbClr val="000000"/>
                </a:solidFill>
              </a:rPr>
              <a:t> </a:t>
            </a:r>
            <a:r>
              <a:rPr dirty="0" sz="3100" spc="-130">
                <a:solidFill>
                  <a:srgbClr val="000000"/>
                </a:solidFill>
              </a:rPr>
              <a:t>resources</a:t>
            </a:r>
            <a:r>
              <a:rPr dirty="0" sz="3100" spc="114">
                <a:solidFill>
                  <a:srgbClr val="000000"/>
                </a:solidFill>
              </a:rPr>
              <a:t> </a:t>
            </a:r>
            <a:r>
              <a:rPr dirty="0" sz="3100" spc="-70">
                <a:solidFill>
                  <a:srgbClr val="000000"/>
                </a:solidFill>
              </a:rPr>
              <a:t>will</a:t>
            </a:r>
            <a:r>
              <a:rPr dirty="0" sz="3100" spc="-145">
                <a:solidFill>
                  <a:srgbClr val="000000"/>
                </a:solidFill>
              </a:rPr>
              <a:t> </a:t>
            </a:r>
            <a:r>
              <a:rPr dirty="0" sz="3100" spc="-25">
                <a:solidFill>
                  <a:srgbClr val="000000"/>
                </a:solidFill>
              </a:rPr>
              <a:t>be</a:t>
            </a:r>
            <a:endParaRPr sz="3100"/>
          </a:p>
          <a:p>
            <a:pPr marL="421640">
              <a:lnSpc>
                <a:spcPts val="3629"/>
              </a:lnSpc>
            </a:pPr>
            <a:r>
              <a:rPr dirty="0" sz="3200" spc="-200">
                <a:solidFill>
                  <a:srgbClr val="000000"/>
                </a:solidFill>
              </a:rPr>
              <a:t>available</a:t>
            </a:r>
            <a:r>
              <a:rPr dirty="0" sz="3200" spc="40">
                <a:solidFill>
                  <a:srgbClr val="000000"/>
                </a:solidFill>
              </a:rPr>
              <a:t> </a:t>
            </a:r>
            <a:r>
              <a:rPr dirty="0" sz="3200" spc="-290">
                <a:solidFill>
                  <a:srgbClr val="000000"/>
                </a:solidFill>
              </a:rPr>
              <a:t>as</a:t>
            </a:r>
            <a:r>
              <a:rPr dirty="0" sz="3200" spc="-120">
                <a:solidFill>
                  <a:srgbClr val="000000"/>
                </a:solidFill>
              </a:rPr>
              <a:t> </a:t>
            </a:r>
            <a:r>
              <a:rPr dirty="0" sz="3200" spc="-40">
                <a:solidFill>
                  <a:srgbClr val="000000"/>
                </a:solidFill>
              </a:rPr>
              <a:t>planned.</a:t>
            </a:r>
            <a:endParaRPr sz="3200"/>
          </a:p>
          <a:p>
            <a:pPr marL="422275" marR="5080" indent="-273685">
              <a:lnSpc>
                <a:spcPts val="3350"/>
              </a:lnSpc>
              <a:spcBef>
                <a:spcPts val="1430"/>
              </a:spcBef>
              <a:buChar char="•"/>
              <a:tabLst>
                <a:tab pos="422275" algn="l"/>
                <a:tab pos="431165" algn="l"/>
              </a:tabLst>
            </a:pPr>
            <a:r>
              <a:rPr dirty="0" sz="2950">
                <a:solidFill>
                  <a:srgbClr val="232323"/>
                </a:solidFill>
              </a:rPr>
              <a:t>	</a:t>
            </a:r>
            <a:r>
              <a:rPr dirty="0" sz="2950" spc="-55">
                <a:solidFill>
                  <a:srgbClr val="000000"/>
                </a:solidFill>
              </a:rPr>
              <a:t>Stakeholder</a:t>
            </a:r>
            <a:r>
              <a:rPr dirty="0" sz="2950" spc="15">
                <a:solidFill>
                  <a:srgbClr val="000000"/>
                </a:solidFill>
              </a:rPr>
              <a:t> </a:t>
            </a:r>
            <a:r>
              <a:rPr dirty="0" sz="2950" spc="-20">
                <a:solidFill>
                  <a:srgbClr val="000000"/>
                </a:solidFill>
              </a:rPr>
              <a:t>feedback</a:t>
            </a:r>
            <a:r>
              <a:rPr dirty="0" sz="2950" spc="20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will</a:t>
            </a:r>
            <a:r>
              <a:rPr dirty="0" sz="2950" spc="-160">
                <a:solidFill>
                  <a:srgbClr val="000000"/>
                </a:solidFill>
              </a:rPr>
              <a:t> </a:t>
            </a:r>
            <a:r>
              <a:rPr dirty="0" sz="2950" spc="-10">
                <a:solidFill>
                  <a:srgbClr val="000000"/>
                </a:solidFill>
              </a:rPr>
              <a:t>be</a:t>
            </a:r>
            <a:r>
              <a:rPr dirty="0" sz="2950" spc="-200">
                <a:solidFill>
                  <a:srgbClr val="000000"/>
                </a:solidFill>
              </a:rPr>
              <a:t> </a:t>
            </a:r>
            <a:r>
              <a:rPr dirty="0" sz="2950" spc="-20">
                <a:solidFill>
                  <a:srgbClr val="000000"/>
                </a:solidFill>
              </a:rPr>
              <a:t>provided</a:t>
            </a:r>
            <a:r>
              <a:rPr dirty="0" sz="2950" spc="-130">
                <a:solidFill>
                  <a:srgbClr val="000000"/>
                </a:solidFill>
              </a:rPr>
              <a:t> </a:t>
            </a:r>
            <a:r>
              <a:rPr dirty="0" sz="2950" spc="-25">
                <a:solidFill>
                  <a:srgbClr val="000000"/>
                </a:solidFill>
              </a:rPr>
              <a:t>in </a:t>
            </a:r>
            <a:r>
              <a:rPr dirty="0" sz="2950" spc="-170">
                <a:solidFill>
                  <a:srgbClr val="000000"/>
                </a:solidFill>
              </a:rPr>
              <a:t>a</a:t>
            </a:r>
            <a:r>
              <a:rPr dirty="0" sz="2950" spc="-45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timely</a:t>
            </a:r>
            <a:r>
              <a:rPr dirty="0" sz="2950" spc="-210">
                <a:solidFill>
                  <a:srgbClr val="000000"/>
                </a:solidFill>
              </a:rPr>
              <a:t> </a:t>
            </a:r>
            <a:r>
              <a:rPr dirty="0" sz="2950" spc="-60">
                <a:solidFill>
                  <a:srgbClr val="000000"/>
                </a:solidFill>
              </a:rPr>
              <a:t>manner</a:t>
            </a:r>
            <a:r>
              <a:rPr dirty="0" sz="2950" spc="-55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at</a:t>
            </a:r>
            <a:r>
              <a:rPr dirty="0" sz="2950" spc="-150">
                <a:solidFill>
                  <a:srgbClr val="000000"/>
                </a:solidFill>
              </a:rPr>
              <a:t> </a:t>
            </a:r>
            <a:r>
              <a:rPr dirty="0" sz="2950" spc="-10">
                <a:solidFill>
                  <a:srgbClr val="000000"/>
                </a:solidFill>
              </a:rPr>
              <a:t>key</a:t>
            </a:r>
            <a:r>
              <a:rPr dirty="0" sz="2950" spc="-60">
                <a:solidFill>
                  <a:srgbClr val="000000"/>
                </a:solidFill>
              </a:rPr>
              <a:t> </a:t>
            </a:r>
            <a:r>
              <a:rPr dirty="0" sz="2950" spc="-30">
                <a:solidFill>
                  <a:srgbClr val="000000"/>
                </a:solidFill>
              </a:rPr>
              <a:t>decision</a:t>
            </a:r>
            <a:r>
              <a:rPr dirty="0" sz="2950" spc="-114">
                <a:solidFill>
                  <a:srgbClr val="000000"/>
                </a:solidFill>
              </a:rPr>
              <a:t> </a:t>
            </a:r>
            <a:r>
              <a:rPr dirty="0" sz="2950" spc="-10">
                <a:solidFill>
                  <a:srgbClr val="000000"/>
                </a:solidFill>
              </a:rPr>
              <a:t>points.</a:t>
            </a:r>
            <a:endParaRPr sz="2950"/>
          </a:p>
          <a:p>
            <a:pPr marL="423545" marR="252729" indent="-275590">
              <a:lnSpc>
                <a:spcPct val="92700"/>
              </a:lnSpc>
              <a:spcBef>
                <a:spcPts val="1305"/>
              </a:spcBef>
              <a:buChar char="•"/>
              <a:tabLst>
                <a:tab pos="423545" algn="l"/>
                <a:tab pos="427990" algn="l"/>
              </a:tabLst>
            </a:pPr>
            <a:r>
              <a:rPr dirty="0" sz="3100">
                <a:solidFill>
                  <a:srgbClr val="262626"/>
                </a:solidFill>
              </a:rPr>
              <a:t>	</a:t>
            </a:r>
            <a:r>
              <a:rPr dirty="0" sz="3100" spc="-229">
                <a:solidFill>
                  <a:srgbClr val="000000"/>
                </a:solidFill>
              </a:rPr>
              <a:t>Core</a:t>
            </a:r>
            <a:r>
              <a:rPr dirty="0" sz="3100" spc="-5">
                <a:solidFill>
                  <a:srgbClr val="000000"/>
                </a:solidFill>
              </a:rPr>
              <a:t> </a:t>
            </a:r>
            <a:r>
              <a:rPr dirty="0" sz="3100" spc="-145">
                <a:solidFill>
                  <a:srgbClr val="000000"/>
                </a:solidFill>
              </a:rPr>
              <a:t>business</a:t>
            </a:r>
            <a:r>
              <a:rPr dirty="0" sz="3100" spc="-75">
                <a:solidFill>
                  <a:srgbClr val="000000"/>
                </a:solidFill>
              </a:rPr>
              <a:t> </a:t>
            </a:r>
            <a:r>
              <a:rPr dirty="0" sz="3100" spc="-125">
                <a:solidFill>
                  <a:srgbClr val="000000"/>
                </a:solidFill>
              </a:rPr>
              <a:t>requirements</a:t>
            </a:r>
            <a:r>
              <a:rPr dirty="0" sz="3100" spc="45">
                <a:solidFill>
                  <a:srgbClr val="000000"/>
                </a:solidFill>
              </a:rPr>
              <a:t> </a:t>
            </a:r>
            <a:r>
              <a:rPr dirty="0" sz="3100" spc="-65">
                <a:solidFill>
                  <a:srgbClr val="000000"/>
                </a:solidFill>
              </a:rPr>
              <a:t>will</a:t>
            </a:r>
            <a:r>
              <a:rPr dirty="0" sz="3100" spc="-110">
                <a:solidFill>
                  <a:srgbClr val="000000"/>
                </a:solidFill>
              </a:rPr>
              <a:t> </a:t>
            </a:r>
            <a:r>
              <a:rPr dirty="0" sz="3100" spc="-140">
                <a:solidFill>
                  <a:srgbClr val="000000"/>
                </a:solidFill>
              </a:rPr>
              <a:t>remain </a:t>
            </a:r>
            <a:r>
              <a:rPr dirty="0" sz="3050" spc="-55">
                <a:solidFill>
                  <a:srgbClr val="000000"/>
                </a:solidFill>
              </a:rPr>
              <a:t>stable</a:t>
            </a:r>
            <a:r>
              <a:rPr dirty="0" sz="3050" spc="-160">
                <a:solidFill>
                  <a:srgbClr val="000000"/>
                </a:solidFill>
              </a:rPr>
              <a:t> </a:t>
            </a:r>
            <a:r>
              <a:rPr dirty="0" sz="3050" spc="-75">
                <a:solidFill>
                  <a:srgbClr val="000000"/>
                </a:solidFill>
              </a:rPr>
              <a:t>throughout</a:t>
            </a:r>
            <a:r>
              <a:rPr dirty="0" sz="3050" spc="-80">
                <a:solidFill>
                  <a:srgbClr val="000000"/>
                </a:solidFill>
              </a:rPr>
              <a:t> </a:t>
            </a:r>
            <a:r>
              <a:rPr dirty="0" sz="3050">
                <a:solidFill>
                  <a:srgbClr val="000000"/>
                </a:solidFill>
              </a:rPr>
              <a:t>the</a:t>
            </a:r>
            <a:r>
              <a:rPr dirty="0" sz="3050" spc="-195">
                <a:solidFill>
                  <a:srgbClr val="000000"/>
                </a:solidFill>
              </a:rPr>
              <a:t> </a:t>
            </a:r>
            <a:r>
              <a:rPr dirty="0" sz="3050" spc="-35">
                <a:solidFill>
                  <a:srgbClr val="000000"/>
                </a:solidFill>
              </a:rPr>
              <a:t>development </a:t>
            </a:r>
            <a:r>
              <a:rPr dirty="0" sz="2950" spc="-10">
                <a:solidFill>
                  <a:srgbClr val="000000"/>
                </a:solidFill>
              </a:rPr>
              <a:t>phase.</a:t>
            </a:r>
            <a:endParaRPr sz="2950"/>
          </a:p>
          <a:p>
            <a:pPr marL="417195" marR="394970" indent="-269875">
              <a:lnSpc>
                <a:spcPts val="3350"/>
              </a:lnSpc>
              <a:spcBef>
                <a:spcPts val="1480"/>
              </a:spcBef>
              <a:buClr>
                <a:srgbClr val="2B2B2B"/>
              </a:buClr>
              <a:buChar char="•"/>
              <a:tabLst>
                <a:tab pos="434975" algn="l"/>
              </a:tabLst>
            </a:pPr>
            <a:r>
              <a:rPr dirty="0" sz="3200" spc="-350">
                <a:solidFill>
                  <a:srgbClr val="000000"/>
                </a:solidFill>
              </a:rPr>
              <a:t>Key</a:t>
            </a:r>
            <a:r>
              <a:rPr dirty="0" sz="3200" spc="125">
                <a:solidFill>
                  <a:srgbClr val="000000"/>
                </a:solidFill>
              </a:rPr>
              <a:t> </a:t>
            </a:r>
            <a:r>
              <a:rPr dirty="0" sz="3200" spc="-135">
                <a:solidFill>
                  <a:srgbClr val="000000"/>
                </a:solidFill>
              </a:rPr>
              <a:t>supporting</a:t>
            </a:r>
            <a:r>
              <a:rPr dirty="0" sz="3200" spc="-10">
                <a:solidFill>
                  <a:srgbClr val="000000"/>
                </a:solidFill>
              </a:rPr>
              <a:t> </a:t>
            </a:r>
            <a:r>
              <a:rPr dirty="0" sz="3200" spc="-204">
                <a:solidFill>
                  <a:srgbClr val="000000"/>
                </a:solidFill>
              </a:rPr>
              <a:t>systems</a:t>
            </a:r>
            <a:r>
              <a:rPr dirty="0" sz="3200" spc="20">
                <a:solidFill>
                  <a:srgbClr val="000000"/>
                </a:solidFill>
              </a:rPr>
              <a:t> </a:t>
            </a:r>
            <a:r>
              <a:rPr dirty="0" sz="3200" spc="-254">
                <a:solidFill>
                  <a:srgbClr val="000000"/>
                </a:solidFill>
              </a:rPr>
              <a:t>and</a:t>
            </a:r>
            <a:r>
              <a:rPr dirty="0" sz="3200" spc="30">
                <a:solidFill>
                  <a:srgbClr val="000000"/>
                </a:solidFill>
              </a:rPr>
              <a:t> </a:t>
            </a:r>
            <a:r>
              <a:rPr dirty="0" sz="3200" spc="-145">
                <a:solidFill>
                  <a:srgbClr val="000000"/>
                </a:solidFill>
              </a:rPr>
              <a:t>platforms </a:t>
            </a:r>
            <a:r>
              <a:rPr dirty="0" sz="3200" spc="-145">
                <a:solidFill>
                  <a:srgbClr val="000000"/>
                </a:solidFill>
              </a:rPr>
              <a:t>	</a:t>
            </a:r>
            <a:r>
              <a:rPr dirty="0" sz="3200" spc="-120">
                <a:solidFill>
                  <a:srgbClr val="000000"/>
                </a:solidFill>
              </a:rPr>
              <a:t>will</a:t>
            </a:r>
            <a:r>
              <a:rPr dirty="0" sz="3200" spc="-125">
                <a:solidFill>
                  <a:srgbClr val="000000"/>
                </a:solidFill>
              </a:rPr>
              <a:t> </a:t>
            </a:r>
            <a:r>
              <a:rPr dirty="0" sz="3200" spc="-215">
                <a:solidFill>
                  <a:srgbClr val="000000"/>
                </a:solidFill>
              </a:rPr>
              <a:t>remain</a:t>
            </a:r>
            <a:r>
              <a:rPr dirty="0" sz="3200" spc="25">
                <a:solidFill>
                  <a:srgbClr val="000000"/>
                </a:solidFill>
              </a:rPr>
              <a:t> </a:t>
            </a:r>
            <a:r>
              <a:rPr dirty="0" sz="3200" spc="-210">
                <a:solidFill>
                  <a:srgbClr val="000000"/>
                </a:solidFill>
              </a:rPr>
              <a:t>available</a:t>
            </a:r>
            <a:r>
              <a:rPr dirty="0" sz="3200" spc="30">
                <a:solidFill>
                  <a:srgbClr val="000000"/>
                </a:solidFill>
              </a:rPr>
              <a:t> </a:t>
            </a:r>
            <a:r>
              <a:rPr dirty="0" sz="3200" spc="-204">
                <a:solidFill>
                  <a:srgbClr val="000000"/>
                </a:solidFill>
              </a:rPr>
              <a:t>and</a:t>
            </a:r>
            <a:r>
              <a:rPr dirty="0" sz="3200" spc="-5">
                <a:solidFill>
                  <a:srgbClr val="000000"/>
                </a:solidFill>
              </a:rPr>
              <a:t> </a:t>
            </a:r>
            <a:r>
              <a:rPr dirty="0" sz="3200" spc="-10">
                <a:solidFill>
                  <a:srgbClr val="000000"/>
                </a:solidFill>
              </a:rPr>
              <a:t>stable.</a:t>
            </a:r>
            <a:endParaRPr sz="3200"/>
          </a:p>
        </p:txBody>
      </p:sp>
      <p:sp>
        <p:nvSpPr>
          <p:cNvPr id="4" name="object 4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Project</a:t>
            </a:r>
            <a:r>
              <a:rPr dirty="0" spc="215"/>
              <a:t> </a:t>
            </a:r>
            <a:r>
              <a:rPr dirty="0" spc="-10"/>
              <a:t>Constraints</a:t>
            </a:r>
          </a:p>
          <a:p>
            <a:pPr marL="425450" marR="236854" indent="-274955">
              <a:lnSpc>
                <a:spcPts val="3400"/>
              </a:lnSpc>
              <a:spcBef>
                <a:spcPts val="2680"/>
              </a:spcBef>
              <a:buChar char="•"/>
              <a:tabLst>
                <a:tab pos="425450" algn="l"/>
                <a:tab pos="428625" algn="l"/>
              </a:tabLst>
            </a:pPr>
            <a:r>
              <a:rPr dirty="0" sz="2950">
                <a:solidFill>
                  <a:srgbClr val="262626"/>
                </a:solidFill>
              </a:rPr>
              <a:t>	</a:t>
            </a:r>
            <a:r>
              <a:rPr dirty="0" sz="2950">
                <a:solidFill>
                  <a:srgbClr val="000000"/>
                </a:solidFill>
              </a:rPr>
              <a:t>Timeline:</a:t>
            </a:r>
            <a:r>
              <a:rPr dirty="0" sz="2950" spc="-90">
                <a:solidFill>
                  <a:srgbClr val="000000"/>
                </a:solidFill>
              </a:rPr>
              <a:t> </a:t>
            </a:r>
            <a:r>
              <a:rPr dirty="0" sz="2950" spc="-220">
                <a:solidFill>
                  <a:srgbClr val="000000"/>
                </a:solidFill>
              </a:rPr>
              <a:t>A</a:t>
            </a:r>
            <a:r>
              <a:rPr dirty="0" sz="2950" spc="-5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fixed</a:t>
            </a:r>
            <a:r>
              <a:rPr dirty="0" sz="2950" spc="-85">
                <a:solidFill>
                  <a:srgbClr val="000000"/>
                </a:solidFill>
              </a:rPr>
              <a:t> </a:t>
            </a:r>
            <a:r>
              <a:rPr dirty="0" sz="2950" spc="-25">
                <a:solidFill>
                  <a:srgbClr val="000000"/>
                </a:solidFill>
              </a:rPr>
              <a:t>go-</a:t>
            </a:r>
            <a:r>
              <a:rPr dirty="0" sz="2950">
                <a:solidFill>
                  <a:srgbClr val="000000"/>
                </a:solidFill>
              </a:rPr>
              <a:t>live</a:t>
            </a:r>
            <a:r>
              <a:rPr dirty="0" sz="2950" spc="60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date</a:t>
            </a:r>
            <a:r>
              <a:rPr dirty="0" sz="2950" spc="-95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that</a:t>
            </a:r>
            <a:r>
              <a:rPr dirty="0" sz="2950" spc="55">
                <a:solidFill>
                  <a:srgbClr val="000000"/>
                </a:solidFill>
              </a:rPr>
              <a:t> </a:t>
            </a:r>
            <a:r>
              <a:rPr dirty="0" sz="2950" spc="-25">
                <a:solidFill>
                  <a:srgbClr val="000000"/>
                </a:solidFill>
              </a:rPr>
              <a:t>we </a:t>
            </a:r>
            <a:r>
              <a:rPr dirty="0" sz="2950">
                <a:solidFill>
                  <a:srgbClr val="000000"/>
                </a:solidFill>
              </a:rPr>
              <a:t>must</a:t>
            </a:r>
            <a:r>
              <a:rPr dirty="0" sz="2950" spc="-135">
                <a:solidFill>
                  <a:srgbClr val="000000"/>
                </a:solidFill>
              </a:rPr>
              <a:t> </a:t>
            </a:r>
            <a:r>
              <a:rPr dirty="0" sz="2950" spc="-45">
                <a:solidFill>
                  <a:srgbClr val="000000"/>
                </a:solidFill>
              </a:rPr>
              <a:t>adhere</a:t>
            </a:r>
            <a:r>
              <a:rPr dirty="0" sz="2950" spc="-130">
                <a:solidFill>
                  <a:srgbClr val="000000"/>
                </a:solidFill>
              </a:rPr>
              <a:t> </a:t>
            </a:r>
            <a:r>
              <a:rPr dirty="0" sz="2950" spc="-25">
                <a:solidFill>
                  <a:srgbClr val="000000"/>
                </a:solidFill>
              </a:rPr>
              <a:t>to.</a:t>
            </a:r>
            <a:endParaRPr sz="2950"/>
          </a:p>
          <a:p>
            <a:pPr marL="422275" marR="5080" indent="-271780">
              <a:lnSpc>
                <a:spcPts val="3350"/>
              </a:lnSpc>
              <a:spcBef>
                <a:spcPts val="1390"/>
              </a:spcBef>
              <a:buClr>
                <a:srgbClr val="242424"/>
              </a:buClr>
              <a:buChar char="•"/>
              <a:tabLst>
                <a:tab pos="431165" algn="l"/>
              </a:tabLst>
            </a:pPr>
            <a:r>
              <a:rPr dirty="0" sz="2950">
                <a:solidFill>
                  <a:srgbClr val="000000"/>
                </a:solidFill>
              </a:rPr>
              <a:t>Budget:</a:t>
            </a:r>
            <a:r>
              <a:rPr dirty="0" sz="2950" spc="-110">
                <a:solidFill>
                  <a:srgbClr val="000000"/>
                </a:solidFill>
              </a:rPr>
              <a:t> </a:t>
            </a:r>
            <a:r>
              <a:rPr dirty="0" sz="2950" spc="-315">
                <a:solidFill>
                  <a:srgbClr val="000000"/>
                </a:solidFill>
              </a:rPr>
              <a:t>A</a:t>
            </a:r>
            <a:r>
              <a:rPr dirty="0" sz="2950" spc="25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defined</a:t>
            </a:r>
            <a:r>
              <a:rPr dirty="0" sz="2950" spc="50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budget</a:t>
            </a:r>
            <a:r>
              <a:rPr dirty="0" sz="2950" spc="45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that</a:t>
            </a:r>
            <a:r>
              <a:rPr dirty="0" sz="2950" spc="25">
                <a:solidFill>
                  <a:srgbClr val="000000"/>
                </a:solidFill>
              </a:rPr>
              <a:t> </a:t>
            </a:r>
            <a:r>
              <a:rPr dirty="0" sz="2950" spc="-10">
                <a:solidFill>
                  <a:srgbClr val="000000"/>
                </a:solidFill>
              </a:rPr>
              <a:t>dictates </a:t>
            </a:r>
            <a:r>
              <a:rPr dirty="0" sz="2950" spc="-10">
                <a:solidFill>
                  <a:srgbClr val="000000"/>
                </a:solidFill>
              </a:rPr>
              <a:t>	</a:t>
            </a:r>
            <a:r>
              <a:rPr dirty="0" sz="2950">
                <a:solidFill>
                  <a:srgbClr val="000000"/>
                </a:solidFill>
              </a:rPr>
              <a:t>the</a:t>
            </a:r>
            <a:r>
              <a:rPr dirty="0" sz="2950" spc="-105">
                <a:solidFill>
                  <a:srgbClr val="000000"/>
                </a:solidFill>
              </a:rPr>
              <a:t> </a:t>
            </a:r>
            <a:r>
              <a:rPr dirty="0" sz="2950" spc="-35">
                <a:solidFill>
                  <a:srgbClr val="000000"/>
                </a:solidFill>
              </a:rPr>
              <a:t>scope</a:t>
            </a:r>
            <a:r>
              <a:rPr dirty="0" sz="2950" spc="5">
                <a:solidFill>
                  <a:srgbClr val="000000"/>
                </a:solidFill>
              </a:rPr>
              <a:t> </a:t>
            </a:r>
            <a:r>
              <a:rPr dirty="0" sz="2950">
                <a:solidFill>
                  <a:srgbClr val="000000"/>
                </a:solidFill>
              </a:rPr>
              <a:t>of</a:t>
            </a:r>
            <a:r>
              <a:rPr dirty="0" sz="2950" spc="65">
                <a:solidFill>
                  <a:srgbClr val="000000"/>
                </a:solidFill>
              </a:rPr>
              <a:t> </a:t>
            </a:r>
            <a:r>
              <a:rPr dirty="0" sz="2950" spc="-10">
                <a:solidFill>
                  <a:srgbClr val="000000"/>
                </a:solidFill>
              </a:rPr>
              <a:t>work.</a:t>
            </a:r>
            <a:endParaRPr sz="2950"/>
          </a:p>
          <a:p>
            <a:pPr marL="418465" marR="214629" indent="-268605">
              <a:lnSpc>
                <a:spcPts val="3300"/>
              </a:lnSpc>
              <a:spcBef>
                <a:spcPts val="1490"/>
              </a:spcBef>
              <a:buClr>
                <a:srgbClr val="262626"/>
              </a:buClr>
              <a:buChar char="•"/>
              <a:tabLst>
                <a:tab pos="423545" algn="l"/>
              </a:tabLst>
            </a:pPr>
            <a:r>
              <a:rPr dirty="0" sz="3100" spc="-125">
                <a:solidFill>
                  <a:srgbClr val="000000"/>
                </a:solidFill>
              </a:rPr>
              <a:t>Resources:</a:t>
            </a:r>
            <a:r>
              <a:rPr dirty="0" sz="3100" spc="-95">
                <a:solidFill>
                  <a:srgbClr val="000000"/>
                </a:solidFill>
              </a:rPr>
              <a:t> </a:t>
            </a:r>
            <a:r>
              <a:rPr dirty="0" sz="3100" spc="-100">
                <a:solidFill>
                  <a:srgbClr val="000000"/>
                </a:solidFill>
              </a:rPr>
              <a:t>Specific</a:t>
            </a:r>
            <a:r>
              <a:rPr dirty="0" sz="3100" spc="-114">
                <a:solidFill>
                  <a:srgbClr val="000000"/>
                </a:solidFill>
              </a:rPr>
              <a:t> </a:t>
            </a:r>
            <a:r>
              <a:rPr dirty="0" sz="3100" spc="-75">
                <a:solidFill>
                  <a:srgbClr val="000000"/>
                </a:solidFill>
              </a:rPr>
              <a:t>limitations</a:t>
            </a:r>
            <a:r>
              <a:rPr dirty="0" sz="3100" spc="-5">
                <a:solidFill>
                  <a:srgbClr val="000000"/>
                </a:solidFill>
              </a:rPr>
              <a:t> </a:t>
            </a:r>
            <a:r>
              <a:rPr dirty="0" sz="3100" spc="-175">
                <a:solidFill>
                  <a:srgbClr val="000000"/>
                </a:solidFill>
              </a:rPr>
              <a:t>on</a:t>
            </a:r>
            <a:r>
              <a:rPr dirty="0" sz="3100" spc="-145">
                <a:solidFill>
                  <a:srgbClr val="000000"/>
                </a:solidFill>
              </a:rPr>
              <a:t> </a:t>
            </a:r>
            <a:r>
              <a:rPr dirty="0" sz="3100" spc="-25">
                <a:solidFill>
                  <a:srgbClr val="000000"/>
                </a:solidFill>
              </a:rPr>
              <a:t>the </a:t>
            </a:r>
            <a:r>
              <a:rPr dirty="0" sz="3100" spc="-25">
                <a:solidFill>
                  <a:srgbClr val="000000"/>
                </a:solidFill>
              </a:rPr>
              <a:t>	</a:t>
            </a:r>
            <a:r>
              <a:rPr dirty="0" sz="3100" spc="-95">
                <a:solidFill>
                  <a:srgbClr val="000000"/>
                </a:solidFill>
              </a:rPr>
              <a:t>availability</a:t>
            </a:r>
            <a:r>
              <a:rPr dirty="0" sz="3100" spc="-45">
                <a:solidFill>
                  <a:srgbClr val="000000"/>
                </a:solidFill>
              </a:rPr>
              <a:t> </a:t>
            </a:r>
            <a:r>
              <a:rPr dirty="0" sz="3100">
                <a:solidFill>
                  <a:srgbClr val="000000"/>
                </a:solidFill>
              </a:rPr>
              <a:t>of</a:t>
            </a:r>
            <a:r>
              <a:rPr dirty="0" sz="3100" spc="-155">
                <a:solidFill>
                  <a:srgbClr val="000000"/>
                </a:solidFill>
              </a:rPr>
              <a:t> key</a:t>
            </a:r>
            <a:r>
              <a:rPr dirty="0" sz="3100" spc="-55">
                <a:solidFill>
                  <a:srgbClr val="000000"/>
                </a:solidFill>
              </a:rPr>
              <a:t> </a:t>
            </a:r>
            <a:r>
              <a:rPr dirty="0" sz="3100" spc="-50">
                <a:solidFill>
                  <a:srgbClr val="000000"/>
                </a:solidFill>
              </a:rPr>
              <a:t>personnel.</a:t>
            </a:r>
            <a:endParaRPr sz="3100"/>
          </a:p>
          <a:p>
            <a:pPr marL="418465" marR="157480" indent="-267970">
              <a:lnSpc>
                <a:spcPts val="3350"/>
              </a:lnSpc>
              <a:spcBef>
                <a:spcPts val="1460"/>
              </a:spcBef>
              <a:buClr>
                <a:srgbClr val="232323"/>
              </a:buClr>
              <a:buChar char="•"/>
              <a:tabLst>
                <a:tab pos="424815" algn="l"/>
              </a:tabLst>
            </a:pPr>
            <a:r>
              <a:rPr dirty="0" sz="3050" spc="-40">
                <a:solidFill>
                  <a:srgbClr val="000000"/>
                </a:solidFill>
              </a:rPr>
              <a:t>Compliance:</a:t>
            </a:r>
            <a:r>
              <a:rPr dirty="0" sz="3050" spc="-35">
                <a:solidFill>
                  <a:srgbClr val="000000"/>
                </a:solidFill>
              </a:rPr>
              <a:t> </a:t>
            </a:r>
            <a:r>
              <a:rPr dirty="0" sz="3050" spc="-130">
                <a:solidFill>
                  <a:srgbClr val="000000"/>
                </a:solidFill>
              </a:rPr>
              <a:t>Adherence</a:t>
            </a:r>
            <a:r>
              <a:rPr dirty="0" sz="3050" spc="-10">
                <a:solidFill>
                  <a:srgbClr val="000000"/>
                </a:solidFill>
              </a:rPr>
              <a:t> </a:t>
            </a:r>
            <a:r>
              <a:rPr dirty="0" sz="3050">
                <a:solidFill>
                  <a:srgbClr val="000000"/>
                </a:solidFill>
              </a:rPr>
              <a:t>to</a:t>
            </a:r>
            <a:r>
              <a:rPr dirty="0" sz="3050" spc="-155">
                <a:solidFill>
                  <a:srgbClr val="000000"/>
                </a:solidFill>
              </a:rPr>
              <a:t> </a:t>
            </a:r>
            <a:r>
              <a:rPr dirty="0" sz="3050" spc="-100">
                <a:solidFill>
                  <a:srgbClr val="000000"/>
                </a:solidFill>
              </a:rPr>
              <a:t>all</a:t>
            </a:r>
            <a:r>
              <a:rPr dirty="0" sz="3050" spc="-110">
                <a:solidFill>
                  <a:srgbClr val="000000"/>
                </a:solidFill>
              </a:rPr>
              <a:t> </a:t>
            </a:r>
            <a:r>
              <a:rPr dirty="0" sz="3050" spc="-120">
                <a:solidFill>
                  <a:srgbClr val="000000"/>
                </a:solidFill>
              </a:rPr>
              <a:t>relevant </a:t>
            </a:r>
            <a:r>
              <a:rPr dirty="0" sz="3050" spc="-120">
                <a:solidFill>
                  <a:srgbClr val="000000"/>
                </a:solidFill>
              </a:rPr>
              <a:t>	</a:t>
            </a:r>
            <a:r>
              <a:rPr dirty="0" sz="3100" spc="-90">
                <a:solidFill>
                  <a:srgbClr val="000000"/>
                </a:solidFill>
              </a:rPr>
              <a:t>regulatory</a:t>
            </a:r>
            <a:r>
              <a:rPr dirty="0" sz="3100" spc="-60">
                <a:solidFill>
                  <a:srgbClr val="000000"/>
                </a:solidFill>
              </a:rPr>
              <a:t> </a:t>
            </a:r>
            <a:r>
              <a:rPr dirty="0" sz="3100" spc="-190">
                <a:solidFill>
                  <a:srgbClr val="000000"/>
                </a:solidFill>
              </a:rPr>
              <a:t>and</a:t>
            </a:r>
            <a:r>
              <a:rPr dirty="0" sz="3100" spc="-25">
                <a:solidFill>
                  <a:srgbClr val="000000"/>
                </a:solidFill>
              </a:rPr>
              <a:t> </a:t>
            </a:r>
            <a:r>
              <a:rPr dirty="0" sz="3100" spc="-50">
                <a:solidFill>
                  <a:srgbClr val="000000"/>
                </a:solidFill>
              </a:rPr>
              <a:t>compliance </a:t>
            </a:r>
            <a:r>
              <a:rPr dirty="0" sz="3100" spc="-50">
                <a:solidFill>
                  <a:srgbClr val="000000"/>
                </a:solidFill>
              </a:rPr>
              <a:t>	</a:t>
            </a:r>
            <a:r>
              <a:rPr dirty="0" sz="3050" spc="-55">
                <a:solidFill>
                  <a:srgbClr val="000000"/>
                </a:solidFill>
              </a:rPr>
              <a:t>requirements.</a:t>
            </a:r>
            <a:endParaRPr sz="305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6629400"/>
            <a:ext cx="876300" cy="31242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6814800" y="6299200"/>
            <a:ext cx="660400" cy="30988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560800" y="0"/>
            <a:ext cx="914400" cy="3251200"/>
          </a:xfrm>
          <a:prstGeom prst="rect">
            <a:avLst/>
          </a:prstGeom>
        </p:spPr>
      </p:pic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1286932" y="2997200"/>
          <a:ext cx="14918690" cy="4266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99355"/>
                <a:gridCol w="5566410"/>
                <a:gridCol w="4253865"/>
              </a:tblGrid>
              <a:tr h="825500"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dirty="0" sz="25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Next</a:t>
                      </a:r>
                      <a:r>
                        <a:rPr dirty="0" sz="2550" spc="-2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2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Step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B="0" marT="154305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dirty="0" sz="25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Owner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B="0" marT="154305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50495">
                        <a:lnSpc>
                          <a:spcPct val="100000"/>
                        </a:lnSpc>
                        <a:spcBef>
                          <a:spcPts val="1215"/>
                        </a:spcBef>
                      </a:pPr>
                      <a:r>
                        <a:rPr dirty="0" sz="25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Due</a:t>
                      </a:r>
                      <a:r>
                        <a:rPr dirty="0" sz="2550" spc="-16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Date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B="0" marT="154305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</a:tr>
              <a:tr h="778510">
                <a:tc>
                  <a:txBody>
                    <a:bodyPr/>
                    <a:lstStyle/>
                    <a:p>
                      <a:pPr marL="13398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sz="2550" spc="-10">
                          <a:latin typeface="Arial MT"/>
                          <a:cs typeface="Arial MT"/>
                        </a:rPr>
                        <a:t>Confirm</a:t>
                      </a:r>
                      <a:r>
                        <a:rPr dirty="0" sz="255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65">
                          <a:latin typeface="Arial MT"/>
                          <a:cs typeface="Arial MT"/>
                        </a:rPr>
                        <a:t>Scope</a:t>
                      </a:r>
                      <a:r>
                        <a:rPr dirty="0" sz="25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195">
                          <a:latin typeface="Arial MT"/>
                          <a:cs typeface="Arial MT"/>
                        </a:rPr>
                        <a:t>&amp;</a:t>
                      </a:r>
                      <a:r>
                        <a:rPr dirty="0" sz="25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10">
                          <a:latin typeface="Arial MT"/>
                          <a:cs typeface="Arial MT"/>
                        </a:rPr>
                        <a:t>Objectives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B="0" marT="128905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19405">
                        <a:lnSpc>
                          <a:spcPct val="100000"/>
                        </a:lnSpc>
                        <a:spcBef>
                          <a:spcPts val="1015"/>
                        </a:spcBef>
                      </a:pPr>
                      <a:r>
                        <a:rPr dirty="0" sz="2550" spc="-25">
                          <a:latin typeface="Arial MT"/>
                          <a:cs typeface="Arial MT"/>
                        </a:rPr>
                        <a:t>Project</a:t>
                      </a:r>
                      <a:r>
                        <a:rPr dirty="0" sz="2550" spc="-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45">
                          <a:latin typeface="Arial MT"/>
                          <a:cs typeface="Arial MT"/>
                        </a:rPr>
                        <a:t>Manager</a:t>
                      </a:r>
                      <a:r>
                        <a:rPr dirty="0" sz="255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190">
                          <a:latin typeface="Arial MT"/>
                          <a:cs typeface="Arial MT"/>
                        </a:rPr>
                        <a:t>&amp;</a:t>
                      </a:r>
                      <a:r>
                        <a:rPr dirty="0" sz="25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70">
                          <a:latin typeface="Arial MT"/>
                          <a:cs typeface="Arial MT"/>
                        </a:rPr>
                        <a:t>Business</a:t>
                      </a:r>
                      <a:r>
                        <a:rPr dirty="0" sz="25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10">
                          <a:latin typeface="Arial MT"/>
                          <a:cs typeface="Arial MT"/>
                        </a:rPr>
                        <a:t>Leads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B="0" marT="128905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200785">
                        <a:lnSpc>
                          <a:spcPct val="100000"/>
                        </a:lnSpc>
                        <a:spcBef>
                          <a:spcPts val="665"/>
                        </a:spcBef>
                      </a:pPr>
                      <a:r>
                        <a:rPr dirty="0" sz="2900" spc="-280">
                          <a:latin typeface="Arial MT"/>
                          <a:cs typeface="Arial MT"/>
                        </a:rPr>
                        <a:t>Date</a:t>
                      </a:r>
                      <a:r>
                        <a:rPr dirty="0" sz="29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900" spc="-254">
                          <a:latin typeface="Arial MT"/>
                          <a:cs typeface="Arial MT"/>
                        </a:rPr>
                        <a:t>+</a:t>
                      </a:r>
                      <a:r>
                        <a:rPr dirty="0" sz="2900" spc="-3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900" spc="-185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2900" spc="-2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900" spc="-340">
                          <a:latin typeface="Arial MT"/>
                          <a:cs typeface="Arial MT"/>
                        </a:rPr>
                        <a:t>Week]</a:t>
                      </a:r>
                      <a:endParaRPr sz="2900">
                        <a:latin typeface="Arial MT"/>
                        <a:cs typeface="Arial MT"/>
                      </a:endParaRPr>
                    </a:p>
                  </a:txBody>
                  <a:tcPr marL="0" marR="0" marB="0" marT="84455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12382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2500" spc="-25">
                          <a:latin typeface="Arial MT"/>
                          <a:cs typeface="Arial MT"/>
                        </a:rPr>
                        <a:t>Finalise</a:t>
                      </a:r>
                      <a:r>
                        <a:rPr dirty="0" sz="250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>
                          <a:latin typeface="Arial MT"/>
                          <a:cs typeface="Arial MT"/>
                        </a:rPr>
                        <a:t>Detailed</a:t>
                      </a:r>
                      <a:r>
                        <a:rPr dirty="0" sz="2500" spc="-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>
                          <a:latin typeface="Arial MT"/>
                          <a:cs typeface="Arial MT"/>
                        </a:rPr>
                        <a:t>Project</a:t>
                      </a:r>
                      <a:r>
                        <a:rPr dirty="0" sz="25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20">
                          <a:latin typeface="Arial MT"/>
                          <a:cs typeface="Arial MT"/>
                        </a:rPr>
                        <a:t>Plan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2500">
                          <a:latin typeface="Arial MT"/>
                          <a:cs typeface="Arial MT"/>
                        </a:rPr>
                        <a:t>Project</a:t>
                      </a:r>
                      <a:r>
                        <a:rPr dirty="0" sz="25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10">
                          <a:latin typeface="Arial MT"/>
                          <a:cs typeface="Arial MT"/>
                        </a:rPr>
                        <a:t>Manager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106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2500">
                          <a:latin typeface="Arial MT"/>
                          <a:cs typeface="Arial MT"/>
                        </a:rPr>
                        <a:t>[Date</a:t>
                      </a:r>
                      <a:r>
                        <a:rPr dirty="0" sz="25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>
                          <a:latin typeface="Arial MT"/>
                          <a:cs typeface="Arial MT"/>
                        </a:rPr>
                        <a:t>+ 2</a:t>
                      </a:r>
                      <a:r>
                        <a:rPr dirty="0" sz="25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10">
                          <a:latin typeface="Arial MT"/>
                          <a:cs typeface="Arial MT"/>
                        </a:rPr>
                        <a:t>Weeks]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</a:tr>
              <a:tr h="1092200">
                <a:tc>
                  <a:txBody>
                    <a:bodyPr/>
                    <a:lstStyle/>
                    <a:p>
                      <a:pPr marL="131445" marR="394335" indent="5715">
                        <a:lnSpc>
                          <a:spcPts val="2900"/>
                        </a:lnSpc>
                        <a:spcBef>
                          <a:spcPts val="1110"/>
                        </a:spcBef>
                      </a:pPr>
                      <a:r>
                        <a:rPr dirty="0" sz="2550" spc="-60">
                          <a:latin typeface="Arial MT"/>
                          <a:cs typeface="Arial MT"/>
                        </a:rPr>
                        <a:t>Assign</a:t>
                      </a:r>
                      <a:r>
                        <a:rPr dirty="0" sz="25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20">
                          <a:latin typeface="Arial MT"/>
                          <a:cs typeface="Arial MT"/>
                        </a:rPr>
                        <a:t>Detailed</a:t>
                      </a:r>
                      <a:r>
                        <a:rPr dirty="0" sz="255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25">
                          <a:latin typeface="Arial MT"/>
                          <a:cs typeface="Arial MT"/>
                        </a:rPr>
                        <a:t>Responsibilities </a:t>
                      </a:r>
                      <a:r>
                        <a:rPr dirty="0" sz="2550">
                          <a:latin typeface="Arial MT"/>
                          <a:cs typeface="Arial MT"/>
                        </a:rPr>
                        <a:t>to</a:t>
                      </a:r>
                      <a:r>
                        <a:rPr dirty="0" sz="25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50" spc="-20">
                          <a:latin typeface="Arial MT"/>
                          <a:cs typeface="Arial MT"/>
                        </a:rPr>
                        <a:t>Team</a:t>
                      </a:r>
                      <a:endParaRPr sz="2550">
                        <a:latin typeface="Arial MT"/>
                        <a:cs typeface="Arial MT"/>
                      </a:endParaRPr>
                    </a:p>
                  </a:txBody>
                  <a:tcPr marL="0" marR="0" marB="0" marT="14097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2330"/>
                        </a:spcBef>
                      </a:pPr>
                      <a:r>
                        <a:rPr dirty="0" sz="2500">
                          <a:latin typeface="Arial MT"/>
                          <a:cs typeface="Arial MT"/>
                        </a:rPr>
                        <a:t>All</a:t>
                      </a:r>
                      <a:r>
                        <a:rPr dirty="0" sz="2500" spc="-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10">
                          <a:latin typeface="Arial MT"/>
                          <a:cs typeface="Arial MT"/>
                        </a:rPr>
                        <a:t>Leads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2959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1060">
                        <a:lnSpc>
                          <a:spcPct val="100000"/>
                        </a:lnSpc>
                        <a:spcBef>
                          <a:spcPts val="2330"/>
                        </a:spcBef>
                      </a:pPr>
                      <a:r>
                        <a:rPr dirty="0" sz="2500">
                          <a:latin typeface="Arial MT"/>
                          <a:cs typeface="Arial MT"/>
                        </a:rPr>
                        <a:t>[Date</a:t>
                      </a:r>
                      <a:r>
                        <a:rPr dirty="0" sz="25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>
                          <a:latin typeface="Arial MT"/>
                          <a:cs typeface="Arial MT"/>
                        </a:rPr>
                        <a:t>+ 2</a:t>
                      </a:r>
                      <a:r>
                        <a:rPr dirty="0" sz="25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10">
                          <a:latin typeface="Arial MT"/>
                          <a:cs typeface="Arial MT"/>
                        </a:rPr>
                        <a:t>Weeks]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2959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</a:tr>
              <a:tr h="782955">
                <a:tc>
                  <a:txBody>
                    <a:bodyPr/>
                    <a:lstStyle/>
                    <a:p>
                      <a:pPr marL="13589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2500" spc="-10">
                          <a:latin typeface="Arial MT"/>
                          <a:cs typeface="Arial MT"/>
                        </a:rPr>
                        <a:t>Schedule</a:t>
                      </a:r>
                      <a:r>
                        <a:rPr dirty="0" sz="2500" spc="-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80">
                          <a:latin typeface="Arial MT"/>
                          <a:cs typeface="Arial MT"/>
                        </a:rPr>
                        <a:t>Phase</a:t>
                      </a:r>
                      <a:r>
                        <a:rPr dirty="0" sz="2500" spc="-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55">
                          <a:latin typeface="Arial MT"/>
                          <a:cs typeface="Arial MT"/>
                        </a:rPr>
                        <a:t>1</a:t>
                      </a:r>
                      <a:r>
                        <a:rPr dirty="0" sz="2500" spc="-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10">
                          <a:latin typeface="Arial MT"/>
                          <a:cs typeface="Arial MT"/>
                        </a:rPr>
                        <a:t>Workshops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7493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2500">
                          <a:latin typeface="Arial MT"/>
                          <a:cs typeface="Arial MT"/>
                        </a:rPr>
                        <a:t>Project</a:t>
                      </a:r>
                      <a:r>
                        <a:rPr dirty="0" sz="250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10">
                          <a:latin typeface="Arial MT"/>
                          <a:cs typeface="Arial MT"/>
                        </a:rPr>
                        <a:t>Manager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r" marR="86106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dirty="0" sz="2500">
                          <a:latin typeface="Arial MT"/>
                          <a:cs typeface="Arial MT"/>
                        </a:rPr>
                        <a:t>[Date</a:t>
                      </a:r>
                      <a:r>
                        <a:rPr dirty="0" sz="25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>
                          <a:latin typeface="Arial MT"/>
                          <a:cs typeface="Arial MT"/>
                        </a:rPr>
                        <a:t>+ 2</a:t>
                      </a:r>
                      <a:r>
                        <a:rPr dirty="0" sz="2500" spc="-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2500" spc="-10">
                          <a:latin typeface="Arial MT"/>
                          <a:cs typeface="Arial MT"/>
                        </a:rPr>
                        <a:t>Weeks]</a:t>
                      </a:r>
                      <a:endParaRPr sz="2500">
                        <a:latin typeface="Arial MT"/>
                        <a:cs typeface="Arial MT"/>
                      </a:endParaRPr>
                    </a:p>
                  </a:txBody>
                  <a:tcPr marL="0" marR="0" marB="0" marT="143510">
                    <a:lnL w="28575">
                      <a:solidFill>
                        <a:srgbClr val="383F3F"/>
                      </a:solidFill>
                      <a:prstDash val="solid"/>
                    </a:lnL>
                    <a:lnR w="28575">
                      <a:solidFill>
                        <a:srgbClr val="383F3F"/>
                      </a:solidFill>
                      <a:prstDash val="solid"/>
                    </a:lnR>
                    <a:lnT w="28575">
                      <a:solidFill>
                        <a:srgbClr val="383F3F"/>
                      </a:solidFill>
                      <a:prstDash val="solid"/>
                    </a:lnT>
                    <a:lnB w="28575">
                      <a:solidFill>
                        <a:srgbClr val="383F3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16107384" y="9455853"/>
            <a:ext cx="1232535" cy="212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55"/>
              </a:lnSpc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84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309481" y="825147"/>
            <a:ext cx="13335000" cy="1706245"/>
          </a:xfrm>
          <a:prstGeom prst="rect"/>
        </p:spPr>
        <p:txBody>
          <a:bodyPr wrap="square" lIns="0" tIns="137160" rIns="0" bIns="0" rtlCol="0" vert="horz">
            <a:spAutoFit/>
          </a:bodyPr>
          <a:lstStyle/>
          <a:p>
            <a:pPr marL="12700" marR="5080">
              <a:lnSpc>
                <a:spcPts val="6150"/>
              </a:lnSpc>
              <a:spcBef>
                <a:spcPts val="1080"/>
              </a:spcBef>
            </a:pPr>
            <a:r>
              <a:rPr dirty="0" sz="5900" spc="-45">
                <a:solidFill>
                  <a:srgbClr val="212121"/>
                </a:solidFill>
              </a:rPr>
              <a:t>Our</a:t>
            </a:r>
            <a:r>
              <a:rPr dirty="0" sz="5900" spc="-170">
                <a:solidFill>
                  <a:srgbClr val="212121"/>
                </a:solidFill>
              </a:rPr>
              <a:t> </a:t>
            </a:r>
            <a:r>
              <a:rPr dirty="0" sz="5900">
                <a:solidFill>
                  <a:srgbClr val="212121"/>
                </a:solidFill>
              </a:rPr>
              <a:t>immediate</a:t>
            </a:r>
            <a:r>
              <a:rPr dirty="0" sz="5900" spc="170">
                <a:solidFill>
                  <a:srgbClr val="212121"/>
                </a:solidFill>
              </a:rPr>
              <a:t> </a:t>
            </a:r>
            <a:r>
              <a:rPr dirty="0" sz="5900" spc="80">
                <a:solidFill>
                  <a:srgbClr val="232323"/>
                </a:solidFill>
              </a:rPr>
              <a:t>focus</a:t>
            </a:r>
            <a:r>
              <a:rPr dirty="0" sz="5900" spc="-225">
                <a:solidFill>
                  <a:srgbClr val="232323"/>
                </a:solidFill>
              </a:rPr>
              <a:t> </a:t>
            </a:r>
            <a:r>
              <a:rPr dirty="0" sz="5900" spc="85">
                <a:solidFill>
                  <a:srgbClr val="232323"/>
                </a:solidFill>
              </a:rPr>
              <a:t>is</a:t>
            </a:r>
            <a:r>
              <a:rPr dirty="0" sz="5900" spc="-150">
                <a:solidFill>
                  <a:srgbClr val="232323"/>
                </a:solidFill>
              </a:rPr>
              <a:t> </a:t>
            </a:r>
            <a:r>
              <a:rPr dirty="0" sz="5900">
                <a:solidFill>
                  <a:srgbClr val="232323"/>
                </a:solidFill>
              </a:rPr>
              <a:t>on</a:t>
            </a:r>
            <a:r>
              <a:rPr dirty="0" sz="5900" spc="-370">
                <a:solidFill>
                  <a:srgbClr val="232323"/>
                </a:solidFill>
              </a:rPr>
              <a:t> </a:t>
            </a:r>
            <a:r>
              <a:rPr dirty="0" sz="5900" spc="85">
                <a:solidFill>
                  <a:srgbClr val="232323"/>
                </a:solidFill>
              </a:rPr>
              <a:t>finalising</a:t>
            </a:r>
            <a:r>
              <a:rPr dirty="0" sz="5900" spc="35">
                <a:solidFill>
                  <a:srgbClr val="232323"/>
                </a:solidFill>
              </a:rPr>
              <a:t> </a:t>
            </a:r>
            <a:r>
              <a:rPr dirty="0" sz="5900" spc="75">
                <a:solidFill>
                  <a:srgbClr val="242424"/>
                </a:solidFill>
              </a:rPr>
              <a:t>the </a:t>
            </a:r>
            <a:r>
              <a:rPr dirty="0" sz="5900" spc="50">
                <a:solidFill>
                  <a:srgbClr val="232323"/>
                </a:solidFill>
              </a:rPr>
              <a:t>plan</a:t>
            </a:r>
            <a:r>
              <a:rPr dirty="0" sz="5900" spc="-265">
                <a:solidFill>
                  <a:srgbClr val="232323"/>
                </a:solidFill>
              </a:rPr>
              <a:t> </a:t>
            </a:r>
            <a:r>
              <a:rPr dirty="0" sz="5900">
                <a:solidFill>
                  <a:srgbClr val="232323"/>
                </a:solidFill>
              </a:rPr>
              <a:t>and</a:t>
            </a:r>
            <a:r>
              <a:rPr dirty="0" sz="5900" spc="-260">
                <a:solidFill>
                  <a:srgbClr val="232323"/>
                </a:solidFill>
              </a:rPr>
              <a:t> </a:t>
            </a:r>
            <a:r>
              <a:rPr dirty="0" sz="5900" spc="50">
                <a:solidFill>
                  <a:srgbClr val="232323"/>
                </a:solidFill>
              </a:rPr>
              <a:t>beginning</a:t>
            </a:r>
            <a:r>
              <a:rPr dirty="0" sz="5900" spc="-20">
                <a:solidFill>
                  <a:srgbClr val="232323"/>
                </a:solidFill>
              </a:rPr>
              <a:t> </a:t>
            </a:r>
            <a:r>
              <a:rPr dirty="0" sz="5900" spc="-10">
                <a:solidFill>
                  <a:srgbClr val="212121"/>
                </a:solidFill>
              </a:rPr>
              <a:t>execution.</a:t>
            </a:r>
            <a:endParaRPr sz="5900"/>
          </a:p>
        </p:txBody>
      </p:sp>
      <p:sp>
        <p:nvSpPr>
          <p:cNvPr id="7" name="object 7" descr=""/>
          <p:cNvSpPr txBox="1"/>
          <p:nvPr/>
        </p:nvSpPr>
        <p:spPr>
          <a:xfrm>
            <a:off x="4376011" y="7786158"/>
            <a:ext cx="8708390" cy="10769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ctr">
              <a:lnSpc>
                <a:spcPts val="4079"/>
              </a:lnSpc>
              <a:spcBef>
                <a:spcPts val="90"/>
              </a:spcBef>
            </a:pPr>
            <a:r>
              <a:rPr dirty="0" sz="3550" spc="-300">
                <a:latin typeface="Arial MT"/>
                <a:cs typeface="Arial MT"/>
              </a:rPr>
              <a:t>We</a:t>
            </a:r>
            <a:r>
              <a:rPr dirty="0" sz="3550" spc="-65">
                <a:latin typeface="Arial MT"/>
                <a:cs typeface="Arial MT"/>
              </a:rPr>
              <a:t> </a:t>
            </a:r>
            <a:r>
              <a:rPr dirty="0" sz="3550">
                <a:latin typeface="Arial MT"/>
                <a:cs typeface="Arial MT"/>
              </a:rPr>
              <a:t>look</a:t>
            </a:r>
            <a:r>
              <a:rPr dirty="0" sz="3550" spc="-25">
                <a:latin typeface="Arial MT"/>
                <a:cs typeface="Arial MT"/>
              </a:rPr>
              <a:t> </a:t>
            </a:r>
            <a:r>
              <a:rPr dirty="0" sz="3550">
                <a:latin typeface="Arial MT"/>
                <a:cs typeface="Arial MT"/>
              </a:rPr>
              <a:t>forward</a:t>
            </a:r>
            <a:r>
              <a:rPr dirty="0" sz="3550" spc="-40">
                <a:latin typeface="Arial MT"/>
                <a:cs typeface="Arial MT"/>
              </a:rPr>
              <a:t> </a:t>
            </a:r>
            <a:r>
              <a:rPr dirty="0" sz="3550">
                <a:latin typeface="Arial MT"/>
                <a:cs typeface="Arial MT"/>
              </a:rPr>
              <a:t>to</a:t>
            </a:r>
            <a:r>
              <a:rPr dirty="0" sz="3550" spc="-110">
                <a:latin typeface="Arial MT"/>
                <a:cs typeface="Arial MT"/>
              </a:rPr>
              <a:t> </a:t>
            </a:r>
            <a:r>
              <a:rPr dirty="0" sz="3550">
                <a:latin typeface="Arial MT"/>
                <a:cs typeface="Arial MT"/>
              </a:rPr>
              <a:t>partnering</a:t>
            </a:r>
            <a:r>
              <a:rPr dirty="0" sz="3550" spc="120">
                <a:latin typeface="Arial MT"/>
                <a:cs typeface="Arial MT"/>
              </a:rPr>
              <a:t> </a:t>
            </a:r>
            <a:r>
              <a:rPr dirty="0" sz="3550">
                <a:latin typeface="Arial MT"/>
                <a:cs typeface="Arial MT"/>
              </a:rPr>
              <a:t>with</a:t>
            </a:r>
            <a:r>
              <a:rPr dirty="0" sz="3550" spc="-80">
                <a:latin typeface="Arial MT"/>
                <a:cs typeface="Arial MT"/>
              </a:rPr>
              <a:t> </a:t>
            </a:r>
            <a:r>
              <a:rPr dirty="0" sz="3550" spc="-20">
                <a:latin typeface="Arial MT"/>
                <a:cs typeface="Arial MT"/>
              </a:rPr>
              <a:t>all</a:t>
            </a:r>
            <a:r>
              <a:rPr dirty="0" sz="3550" spc="-175">
                <a:latin typeface="Arial MT"/>
                <a:cs typeface="Arial MT"/>
              </a:rPr>
              <a:t> </a:t>
            </a:r>
            <a:r>
              <a:rPr dirty="0" sz="3550">
                <a:latin typeface="Arial MT"/>
                <a:cs typeface="Arial MT"/>
              </a:rPr>
              <a:t>of</a:t>
            </a:r>
            <a:r>
              <a:rPr dirty="0" sz="3550" spc="30">
                <a:latin typeface="Arial MT"/>
                <a:cs typeface="Arial MT"/>
              </a:rPr>
              <a:t> </a:t>
            </a:r>
            <a:r>
              <a:rPr dirty="0" sz="3550" spc="-25">
                <a:latin typeface="Arial MT"/>
                <a:cs typeface="Arial MT"/>
              </a:rPr>
              <a:t>you</a:t>
            </a:r>
            <a:endParaRPr sz="3550">
              <a:latin typeface="Arial MT"/>
              <a:cs typeface="Arial MT"/>
            </a:endParaRPr>
          </a:p>
          <a:p>
            <a:pPr algn="ctr" marR="635">
              <a:lnSpc>
                <a:spcPts val="4200"/>
              </a:lnSpc>
            </a:pPr>
            <a:r>
              <a:rPr dirty="0" sz="3650">
                <a:latin typeface="Arial MT"/>
                <a:cs typeface="Arial MT"/>
              </a:rPr>
              <a:t>to</a:t>
            </a:r>
            <a:r>
              <a:rPr dirty="0" sz="3650" spc="-254">
                <a:latin typeface="Arial MT"/>
                <a:cs typeface="Arial MT"/>
              </a:rPr>
              <a:t> </a:t>
            </a:r>
            <a:r>
              <a:rPr dirty="0" sz="3650" spc="-175">
                <a:latin typeface="Arial MT"/>
                <a:cs typeface="Arial MT"/>
              </a:rPr>
              <a:t>make</a:t>
            </a:r>
            <a:r>
              <a:rPr dirty="0" sz="3650" spc="-80">
                <a:latin typeface="Arial MT"/>
                <a:cs typeface="Arial MT"/>
              </a:rPr>
              <a:t> </a:t>
            </a:r>
            <a:r>
              <a:rPr dirty="0" sz="3650" spc="-75">
                <a:latin typeface="Arial MT"/>
                <a:cs typeface="Arial MT"/>
              </a:rPr>
              <a:t>Project</a:t>
            </a:r>
            <a:r>
              <a:rPr dirty="0" sz="3650" spc="-30">
                <a:latin typeface="Arial MT"/>
                <a:cs typeface="Arial MT"/>
              </a:rPr>
              <a:t> </a:t>
            </a:r>
            <a:r>
              <a:rPr dirty="0" sz="3650" spc="-135">
                <a:latin typeface="Arial MT"/>
                <a:cs typeface="Arial MT"/>
              </a:rPr>
              <a:t>Alpha</a:t>
            </a:r>
            <a:r>
              <a:rPr dirty="0" sz="3650">
                <a:latin typeface="Arial MT"/>
                <a:cs typeface="Arial MT"/>
              </a:rPr>
              <a:t> </a:t>
            </a:r>
            <a:r>
              <a:rPr dirty="0" sz="3650" spc="-450">
                <a:latin typeface="Arial MT"/>
                <a:cs typeface="Arial MT"/>
              </a:rPr>
              <a:t>a</a:t>
            </a:r>
            <a:r>
              <a:rPr dirty="0" sz="3650" spc="105">
                <a:latin typeface="Arial MT"/>
                <a:cs typeface="Arial MT"/>
              </a:rPr>
              <a:t> </a:t>
            </a:r>
            <a:r>
              <a:rPr dirty="0" sz="3650" spc="-10">
                <a:latin typeface="Arial MT"/>
                <a:cs typeface="Arial MT"/>
              </a:rPr>
              <a:t>success.</a:t>
            </a:r>
            <a:endParaRPr sz="3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43100" y="2260600"/>
            <a:ext cx="3263900" cy="38354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074900" y="7480300"/>
            <a:ext cx="1270000" cy="12700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734300" y="5207000"/>
            <a:ext cx="2286000" cy="20955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79000" y="571500"/>
            <a:ext cx="444500" cy="5461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6129000" y="9499600"/>
            <a:ext cx="1206500" cy="127000"/>
          </a:xfrm>
          <a:prstGeom prst="rect">
            <a:avLst/>
          </a:prstGeom>
        </p:spPr>
      </p:pic>
      <p:pic>
        <p:nvPicPr>
          <p:cNvPr id="7" name="object 7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759700" y="8026400"/>
            <a:ext cx="939800" cy="228600"/>
          </a:xfrm>
          <a:prstGeom prst="rect">
            <a:avLst/>
          </a:prstGeom>
        </p:spPr>
      </p:pic>
      <p:pic>
        <p:nvPicPr>
          <p:cNvPr id="8" name="object 8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6827500" y="5969000"/>
            <a:ext cx="50800" cy="1346200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6827500" y="7378700"/>
            <a:ext cx="50800" cy="1155700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567181" y="365124"/>
            <a:ext cx="15062835" cy="882650"/>
          </a:xfrm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  <a:tabLst>
                <a:tab pos="9779635" algn="l"/>
              </a:tabLst>
            </a:pPr>
            <a:r>
              <a:rPr dirty="0" sz="5600" spc="45">
                <a:solidFill>
                  <a:srgbClr val="2D2D2D"/>
                </a:solidFill>
              </a:rPr>
              <a:t>Project</a:t>
            </a:r>
            <a:r>
              <a:rPr dirty="0" sz="5600" spc="280">
                <a:solidFill>
                  <a:srgbClr val="2D2D2D"/>
                </a:solidFill>
              </a:rPr>
              <a:t> </a:t>
            </a:r>
            <a:r>
              <a:rPr dirty="0" sz="5600">
                <a:solidFill>
                  <a:srgbClr val="2D2D2D"/>
                </a:solidFill>
              </a:rPr>
              <a:t>Alpha:</a:t>
            </a:r>
            <a:r>
              <a:rPr dirty="0" sz="5600" spc="-409">
                <a:solidFill>
                  <a:srgbClr val="2D2D2D"/>
                </a:solidFill>
              </a:rPr>
              <a:t> </a:t>
            </a:r>
            <a:r>
              <a:rPr dirty="0" sz="5600" spc="-20">
                <a:solidFill>
                  <a:srgbClr val="313131"/>
                </a:solidFill>
              </a:rPr>
              <a:t>Key</a:t>
            </a:r>
            <a:r>
              <a:rPr dirty="0" sz="5600" spc="-105">
                <a:solidFill>
                  <a:srgbClr val="313131"/>
                </a:solidFill>
              </a:rPr>
              <a:t> </a:t>
            </a:r>
            <a:r>
              <a:rPr dirty="0" sz="5600" spc="100">
                <a:solidFill>
                  <a:srgbClr val="2B2B2B"/>
                </a:solidFill>
              </a:rPr>
              <a:t>Contacts</a:t>
            </a:r>
            <a:r>
              <a:rPr dirty="0" sz="5600">
                <a:solidFill>
                  <a:srgbClr val="2B2B2B"/>
                </a:solidFill>
              </a:rPr>
              <a:t>	</a:t>
            </a:r>
            <a:r>
              <a:rPr dirty="0" sz="5600" spc="120">
                <a:solidFill>
                  <a:srgbClr val="2F2F2F"/>
                </a:solidFill>
              </a:rPr>
              <a:t>Information</a:t>
            </a:r>
            <a:r>
              <a:rPr dirty="0" sz="5600" spc="5">
                <a:solidFill>
                  <a:srgbClr val="2F2F2F"/>
                </a:solidFill>
              </a:rPr>
              <a:t> </a:t>
            </a:r>
            <a:r>
              <a:rPr dirty="0" sz="5600" spc="-25">
                <a:solidFill>
                  <a:srgbClr val="313131"/>
                </a:solidFill>
              </a:rPr>
              <a:t>Hub</a:t>
            </a:r>
            <a:endParaRPr sz="5600"/>
          </a:p>
        </p:txBody>
      </p:sp>
      <p:sp>
        <p:nvSpPr>
          <p:cNvPr id="11" name="object 11" descr=""/>
          <p:cNvSpPr txBox="1"/>
          <p:nvPr/>
        </p:nvSpPr>
        <p:spPr>
          <a:xfrm>
            <a:off x="1119634" y="6542969"/>
            <a:ext cx="4829175" cy="203581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algn="ctr">
              <a:lnSpc>
                <a:spcPts val="4340"/>
              </a:lnSpc>
              <a:spcBef>
                <a:spcPts val="130"/>
              </a:spcBef>
            </a:pPr>
            <a:r>
              <a:rPr dirty="0" sz="3650">
                <a:latin typeface="Arial MT"/>
                <a:cs typeface="Arial MT"/>
              </a:rPr>
              <a:t>Project</a:t>
            </a:r>
            <a:r>
              <a:rPr dirty="0" sz="3650" spc="125">
                <a:latin typeface="Arial MT"/>
                <a:cs typeface="Arial MT"/>
              </a:rPr>
              <a:t> </a:t>
            </a:r>
            <a:r>
              <a:rPr dirty="0" sz="3650">
                <a:latin typeface="Arial MT"/>
                <a:cs typeface="Arial MT"/>
              </a:rPr>
              <a:t>Manager</a:t>
            </a:r>
            <a:r>
              <a:rPr dirty="0" sz="3650" spc="195">
                <a:latin typeface="Arial MT"/>
                <a:cs typeface="Arial MT"/>
              </a:rPr>
              <a:t> </a:t>
            </a:r>
            <a:r>
              <a:rPr dirty="0" sz="3650" spc="-20">
                <a:latin typeface="Arial MT"/>
                <a:cs typeface="Arial MT"/>
              </a:rPr>
              <a:t>Name</a:t>
            </a:r>
            <a:endParaRPr sz="3650">
              <a:latin typeface="Arial MT"/>
              <a:cs typeface="Arial MT"/>
            </a:endParaRPr>
          </a:p>
          <a:p>
            <a:pPr algn="ctr" marR="24130">
              <a:lnSpc>
                <a:spcPts val="3679"/>
              </a:lnSpc>
            </a:pPr>
            <a:r>
              <a:rPr dirty="0" sz="3100" spc="-80">
                <a:latin typeface="Arial MT"/>
                <a:cs typeface="Arial MT"/>
              </a:rPr>
              <a:t>Project</a:t>
            </a:r>
            <a:r>
              <a:rPr dirty="0" sz="3100" spc="-130">
                <a:latin typeface="Arial MT"/>
                <a:cs typeface="Arial MT"/>
              </a:rPr>
              <a:t> </a:t>
            </a:r>
            <a:r>
              <a:rPr dirty="0" sz="3100" spc="-45">
                <a:latin typeface="Arial MT"/>
                <a:cs typeface="Arial MT"/>
              </a:rPr>
              <a:t>Manager</a:t>
            </a:r>
            <a:endParaRPr sz="3100">
              <a:latin typeface="Arial MT"/>
              <a:cs typeface="Arial MT"/>
            </a:endParaRPr>
          </a:p>
          <a:p>
            <a:pPr algn="ctr" marL="377190" marR="330200">
              <a:lnSpc>
                <a:spcPts val="3900"/>
              </a:lnSpc>
              <a:spcBef>
                <a:spcPts val="75"/>
              </a:spcBef>
            </a:pPr>
            <a:r>
              <a:rPr dirty="0" sz="2950" spc="-55">
                <a:latin typeface="Arial MT"/>
                <a:cs typeface="Arial MT"/>
                <a:hlinkClick r:id="rId10"/>
              </a:rPr>
              <a:t>email@namexample.com</a:t>
            </a:r>
            <a:r>
              <a:rPr dirty="0" sz="2950" spc="-55">
                <a:latin typeface="Arial MT"/>
                <a:cs typeface="Arial MT"/>
              </a:rPr>
              <a:t> </a:t>
            </a:r>
            <a:r>
              <a:rPr dirty="0" sz="2950">
                <a:latin typeface="Arial MT"/>
                <a:cs typeface="Arial MT"/>
              </a:rPr>
              <a:t>(900)</a:t>
            </a:r>
            <a:r>
              <a:rPr dirty="0" sz="2950" spc="130">
                <a:latin typeface="Arial MT"/>
                <a:cs typeface="Arial MT"/>
              </a:rPr>
              <a:t> </a:t>
            </a:r>
            <a:r>
              <a:rPr dirty="0" sz="2950">
                <a:latin typeface="Arial MT"/>
                <a:cs typeface="Arial MT"/>
              </a:rPr>
              <a:t>556</a:t>
            </a:r>
            <a:r>
              <a:rPr dirty="0" sz="2950" spc="-210">
                <a:latin typeface="Arial MT"/>
                <a:cs typeface="Arial MT"/>
              </a:rPr>
              <a:t> </a:t>
            </a:r>
            <a:r>
              <a:rPr dirty="0" sz="2950" spc="-20">
                <a:latin typeface="Arial MT"/>
                <a:cs typeface="Arial MT"/>
              </a:rPr>
              <a:t>7893</a:t>
            </a:r>
            <a:endParaRPr sz="29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295236" y="1862313"/>
            <a:ext cx="4352925" cy="1944370"/>
          </a:xfrm>
          <a:prstGeom prst="rect">
            <a:avLst/>
          </a:prstGeom>
        </p:spPr>
        <p:txBody>
          <a:bodyPr wrap="square" lIns="0" tIns="2540" rIns="0" bIns="0" rtlCol="0" vert="horz">
            <a:spAutoFit/>
          </a:bodyPr>
          <a:lstStyle/>
          <a:p>
            <a:pPr marL="12700" marR="161925" indent="13970">
              <a:lnSpc>
                <a:spcPct val="103299"/>
              </a:lnSpc>
              <a:spcBef>
                <a:spcPts val="20"/>
              </a:spcBef>
            </a:pPr>
            <a:r>
              <a:rPr dirty="0" sz="2950" spc="-70">
                <a:latin typeface="Arial MT"/>
                <a:cs typeface="Arial MT"/>
              </a:rPr>
              <a:t>For</a:t>
            </a:r>
            <a:r>
              <a:rPr dirty="0" sz="2950" spc="-140">
                <a:latin typeface="Arial MT"/>
                <a:cs typeface="Arial MT"/>
              </a:rPr>
              <a:t> </a:t>
            </a:r>
            <a:r>
              <a:rPr dirty="0" sz="2950">
                <a:latin typeface="Arial MT"/>
                <a:cs typeface="Arial MT"/>
              </a:rPr>
              <a:t>Strategic</a:t>
            </a:r>
            <a:r>
              <a:rPr dirty="0" sz="2950" spc="-80">
                <a:latin typeface="Arial MT"/>
                <a:cs typeface="Arial MT"/>
              </a:rPr>
              <a:t> </a:t>
            </a:r>
            <a:r>
              <a:rPr dirty="0" sz="2950" spc="-10">
                <a:latin typeface="Arial MT"/>
                <a:cs typeface="Arial MT"/>
              </a:rPr>
              <a:t>Enquiries: </a:t>
            </a:r>
            <a:r>
              <a:rPr dirty="0" sz="3300">
                <a:latin typeface="Arial MT"/>
                <a:cs typeface="Arial MT"/>
              </a:rPr>
              <a:t>Project</a:t>
            </a:r>
            <a:r>
              <a:rPr dirty="0" sz="3300" spc="-85">
                <a:latin typeface="Arial MT"/>
                <a:cs typeface="Arial MT"/>
              </a:rPr>
              <a:t> </a:t>
            </a:r>
            <a:r>
              <a:rPr dirty="0" sz="3300" spc="-25">
                <a:latin typeface="Arial MT"/>
                <a:cs typeface="Arial MT"/>
              </a:rPr>
              <a:t>Sponsor</a:t>
            </a:r>
            <a:r>
              <a:rPr dirty="0" sz="3300" spc="-75">
                <a:latin typeface="Arial MT"/>
                <a:cs typeface="Arial MT"/>
              </a:rPr>
              <a:t> </a:t>
            </a:r>
            <a:r>
              <a:rPr dirty="0" sz="3300" spc="-25">
                <a:latin typeface="Arial MT"/>
                <a:cs typeface="Arial MT"/>
              </a:rPr>
              <a:t>Name </a:t>
            </a:r>
            <a:r>
              <a:rPr dirty="0" sz="2900">
                <a:latin typeface="Arial MT"/>
                <a:cs typeface="Arial MT"/>
              </a:rPr>
              <a:t>Project</a:t>
            </a:r>
            <a:r>
              <a:rPr dirty="0" sz="2900" spc="-10">
                <a:latin typeface="Arial MT"/>
                <a:cs typeface="Arial MT"/>
              </a:rPr>
              <a:t> Sponsor</a:t>
            </a:r>
            <a:endParaRPr sz="2900">
              <a:latin typeface="Arial MT"/>
              <a:cs typeface="Arial MT"/>
            </a:endParaRPr>
          </a:p>
          <a:p>
            <a:pPr marL="31750">
              <a:lnSpc>
                <a:spcPct val="100000"/>
              </a:lnSpc>
              <a:spcBef>
                <a:spcPts val="420"/>
              </a:spcBef>
            </a:pPr>
            <a:r>
              <a:rPr dirty="0" sz="2850" spc="-25">
                <a:latin typeface="Arial MT"/>
                <a:cs typeface="Arial MT"/>
              </a:rPr>
              <a:t>email@nusacr@gmaiI.com</a:t>
            </a:r>
            <a:endParaRPr sz="28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0401293" y="4876533"/>
            <a:ext cx="5603875" cy="2357755"/>
          </a:xfrm>
          <a:prstGeom prst="rect">
            <a:avLst/>
          </a:prstGeom>
        </p:spPr>
        <p:txBody>
          <a:bodyPr wrap="square" lIns="0" tIns="2540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2000"/>
              </a:spcBef>
            </a:pPr>
            <a:r>
              <a:rPr dirty="0" sz="3850" spc="95">
                <a:solidFill>
                  <a:srgbClr val="313131"/>
                </a:solidFill>
                <a:latin typeface="Arial MT"/>
                <a:cs typeface="Arial MT"/>
              </a:rPr>
              <a:t>Project</a:t>
            </a:r>
            <a:r>
              <a:rPr dirty="0" sz="38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3850" spc="114">
                <a:solidFill>
                  <a:srgbClr val="2F2F2F"/>
                </a:solidFill>
                <a:latin typeface="Arial MT"/>
                <a:cs typeface="Arial MT"/>
              </a:rPr>
              <a:t>Information</a:t>
            </a:r>
            <a:r>
              <a:rPr dirty="0" sz="3850" spc="9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3850" spc="60">
                <a:solidFill>
                  <a:srgbClr val="2F2F2F"/>
                </a:solidFill>
                <a:latin typeface="Arial MT"/>
                <a:cs typeface="Arial MT"/>
              </a:rPr>
              <a:t>Hub</a:t>
            </a:r>
            <a:endParaRPr sz="3850">
              <a:latin typeface="Arial MT"/>
              <a:cs typeface="Arial MT"/>
            </a:endParaRPr>
          </a:p>
          <a:p>
            <a:pPr algn="just" marL="25400" marR="5080" indent="10160">
              <a:lnSpc>
                <a:spcPts val="3300"/>
              </a:lnSpc>
              <a:spcBef>
                <a:spcPts val="1989"/>
              </a:spcBef>
            </a:pPr>
            <a:r>
              <a:rPr dirty="0" sz="3100" spc="-90">
                <a:latin typeface="Arial MT"/>
                <a:cs typeface="Arial MT"/>
              </a:rPr>
              <a:t>Visit</a:t>
            </a:r>
            <a:r>
              <a:rPr dirty="0" sz="3100" spc="-130">
                <a:latin typeface="Arial MT"/>
                <a:cs typeface="Arial MT"/>
              </a:rPr>
              <a:t> </a:t>
            </a:r>
            <a:r>
              <a:rPr dirty="0" sz="3100" spc="-90">
                <a:latin typeface="Arial MT"/>
                <a:cs typeface="Arial MT"/>
              </a:rPr>
              <a:t>our</a:t>
            </a:r>
            <a:r>
              <a:rPr dirty="0" sz="3100" spc="-125">
                <a:latin typeface="Arial MT"/>
                <a:cs typeface="Arial MT"/>
              </a:rPr>
              <a:t> </a:t>
            </a:r>
            <a:r>
              <a:rPr dirty="0" sz="3100" spc="-40">
                <a:latin typeface="Arial MT"/>
                <a:cs typeface="Arial MT"/>
              </a:rPr>
              <a:t>project</a:t>
            </a:r>
            <a:r>
              <a:rPr dirty="0" sz="3100" spc="-125">
                <a:latin typeface="Arial MT"/>
                <a:cs typeface="Arial MT"/>
              </a:rPr>
              <a:t> </a:t>
            </a:r>
            <a:r>
              <a:rPr dirty="0" sz="3100" spc="-100">
                <a:latin typeface="Arial MT"/>
                <a:cs typeface="Arial MT"/>
              </a:rPr>
              <a:t>hub</a:t>
            </a:r>
            <a:r>
              <a:rPr dirty="0" sz="3100" spc="-114">
                <a:latin typeface="Arial MT"/>
                <a:cs typeface="Arial MT"/>
              </a:rPr>
              <a:t> </a:t>
            </a:r>
            <a:r>
              <a:rPr dirty="0" sz="3100" spc="-20">
                <a:latin typeface="Arial MT"/>
                <a:cs typeface="Arial MT"/>
              </a:rPr>
              <a:t>for</a:t>
            </a:r>
            <a:r>
              <a:rPr dirty="0" sz="3100" spc="-175">
                <a:latin typeface="Arial MT"/>
                <a:cs typeface="Arial MT"/>
              </a:rPr>
              <a:t> </a:t>
            </a:r>
            <a:r>
              <a:rPr dirty="0" sz="3100" spc="-30">
                <a:latin typeface="Arial MT"/>
                <a:cs typeface="Arial MT"/>
              </a:rPr>
              <a:t>the</a:t>
            </a:r>
            <a:r>
              <a:rPr dirty="0" sz="3100" spc="-185">
                <a:latin typeface="Arial MT"/>
                <a:cs typeface="Arial MT"/>
              </a:rPr>
              <a:t> </a:t>
            </a:r>
            <a:r>
              <a:rPr dirty="0" sz="3100" spc="-10">
                <a:latin typeface="Arial MT"/>
                <a:cs typeface="Arial MT"/>
              </a:rPr>
              <a:t>latest </a:t>
            </a:r>
            <a:r>
              <a:rPr dirty="0" sz="3050" spc="-80">
                <a:latin typeface="Arial MT"/>
                <a:cs typeface="Arial MT"/>
              </a:rPr>
              <a:t>updates,</a:t>
            </a:r>
            <a:r>
              <a:rPr dirty="0" sz="3050" spc="-135">
                <a:latin typeface="Arial MT"/>
                <a:cs typeface="Arial MT"/>
              </a:rPr>
              <a:t> </a:t>
            </a:r>
            <a:r>
              <a:rPr dirty="0" sz="3050" spc="-65">
                <a:latin typeface="Arial MT"/>
                <a:cs typeface="Arial MT"/>
              </a:rPr>
              <a:t>documents,</a:t>
            </a:r>
            <a:r>
              <a:rPr dirty="0" sz="3050" spc="-50">
                <a:latin typeface="Arial MT"/>
                <a:cs typeface="Arial MT"/>
              </a:rPr>
              <a:t> </a:t>
            </a:r>
            <a:r>
              <a:rPr dirty="0" sz="3050" spc="-100">
                <a:latin typeface="Arial MT"/>
                <a:cs typeface="Arial MT"/>
              </a:rPr>
              <a:t>and</a:t>
            </a:r>
            <a:r>
              <a:rPr dirty="0" sz="3050" spc="-114">
                <a:latin typeface="Arial MT"/>
                <a:cs typeface="Arial MT"/>
              </a:rPr>
              <a:t> </a:t>
            </a:r>
            <a:r>
              <a:rPr dirty="0" sz="3050" spc="-60">
                <a:latin typeface="Arial MT"/>
                <a:cs typeface="Arial MT"/>
              </a:rPr>
              <a:t>meeting </a:t>
            </a:r>
            <a:r>
              <a:rPr dirty="0" sz="3050" spc="-20">
                <a:latin typeface="Arial MT"/>
                <a:cs typeface="Arial MT"/>
              </a:rPr>
              <a:t>schedules.</a:t>
            </a:r>
            <a:endParaRPr sz="3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27100" y="5308600"/>
            <a:ext cx="15303500" cy="31242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22300"/>
            <a:ext cx="17475200" cy="394970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02917" y="420863"/>
            <a:ext cx="15977869" cy="1560195"/>
          </a:xfrm>
          <a:prstGeom prst="rect"/>
        </p:spPr>
        <p:txBody>
          <a:bodyPr wrap="square" lIns="0" tIns="150495" rIns="0" bIns="0" rtlCol="0" vert="horz">
            <a:spAutoFit/>
          </a:bodyPr>
          <a:lstStyle/>
          <a:p>
            <a:pPr marL="20955" marR="5080" indent="-8890">
              <a:lnSpc>
                <a:spcPts val="5500"/>
              </a:lnSpc>
              <a:spcBef>
                <a:spcPts val="1185"/>
              </a:spcBef>
            </a:pPr>
            <a:r>
              <a:rPr dirty="0" sz="5450" spc="-250">
                <a:solidFill>
                  <a:srgbClr val="242424"/>
                </a:solidFill>
              </a:rPr>
              <a:t>Our</a:t>
            </a:r>
            <a:r>
              <a:rPr dirty="0" sz="5450" spc="-280">
                <a:solidFill>
                  <a:srgbClr val="242424"/>
                </a:solidFill>
              </a:rPr>
              <a:t> </a:t>
            </a:r>
            <a:r>
              <a:rPr dirty="0" sz="5450" spc="-20">
                <a:solidFill>
                  <a:srgbClr val="242424"/>
                </a:solidFill>
              </a:rPr>
              <a:t>current</a:t>
            </a:r>
            <a:r>
              <a:rPr dirty="0" sz="5450" spc="-360">
                <a:solidFill>
                  <a:srgbClr val="242424"/>
                </a:solidFill>
              </a:rPr>
              <a:t> </a:t>
            </a:r>
            <a:r>
              <a:rPr dirty="0" sz="5450" spc="-130">
                <a:solidFill>
                  <a:srgbClr val="232323"/>
                </a:solidFill>
              </a:rPr>
              <a:t>processes</a:t>
            </a:r>
            <a:r>
              <a:rPr dirty="0" sz="5450" spc="-225">
                <a:solidFill>
                  <a:srgbClr val="232323"/>
                </a:solidFill>
              </a:rPr>
              <a:t> </a:t>
            </a:r>
            <a:r>
              <a:rPr dirty="0" sz="5450" spc="-85"/>
              <a:t>create</a:t>
            </a:r>
            <a:r>
              <a:rPr dirty="0" sz="5450" spc="-355"/>
              <a:t> </a:t>
            </a:r>
            <a:r>
              <a:rPr dirty="0" sz="5450" spc="-30">
                <a:solidFill>
                  <a:srgbClr val="232323"/>
                </a:solidFill>
              </a:rPr>
              <a:t>significant</a:t>
            </a:r>
            <a:r>
              <a:rPr dirty="0" sz="5450" spc="-135">
                <a:solidFill>
                  <a:srgbClr val="232323"/>
                </a:solidFill>
              </a:rPr>
              <a:t> </a:t>
            </a:r>
            <a:r>
              <a:rPr dirty="0" sz="5450" spc="-10">
                <a:solidFill>
                  <a:srgbClr val="232323"/>
                </a:solidFill>
              </a:rPr>
              <a:t>inefficiencies </a:t>
            </a:r>
            <a:r>
              <a:rPr dirty="0" sz="5450" spc="-130"/>
              <a:t>and</a:t>
            </a:r>
            <a:r>
              <a:rPr dirty="0" sz="5450" spc="-560"/>
              <a:t> </a:t>
            </a:r>
            <a:r>
              <a:rPr dirty="0" sz="5450">
                <a:solidFill>
                  <a:srgbClr val="242424"/>
                </a:solidFill>
              </a:rPr>
              <a:t>risk</a:t>
            </a:r>
            <a:r>
              <a:rPr dirty="0" sz="5450" spc="-459">
                <a:solidFill>
                  <a:srgbClr val="242424"/>
                </a:solidFill>
              </a:rPr>
              <a:t> </a:t>
            </a:r>
            <a:r>
              <a:rPr dirty="0" sz="5450" spc="-105">
                <a:solidFill>
                  <a:srgbClr val="232323"/>
                </a:solidFill>
              </a:rPr>
              <a:t>our</a:t>
            </a:r>
            <a:r>
              <a:rPr dirty="0" sz="5450" spc="-275">
                <a:solidFill>
                  <a:srgbClr val="232323"/>
                </a:solidFill>
              </a:rPr>
              <a:t> </a:t>
            </a:r>
            <a:r>
              <a:rPr dirty="0" sz="5450" spc="-40">
                <a:solidFill>
                  <a:srgbClr val="242424"/>
                </a:solidFill>
              </a:rPr>
              <a:t>competitive</a:t>
            </a:r>
            <a:r>
              <a:rPr dirty="0" sz="5450" spc="-195">
                <a:solidFill>
                  <a:srgbClr val="242424"/>
                </a:solidFill>
              </a:rPr>
              <a:t> </a:t>
            </a:r>
            <a:r>
              <a:rPr dirty="0" sz="5450" spc="-10">
                <a:solidFill>
                  <a:srgbClr val="242424"/>
                </a:solidFill>
              </a:rPr>
              <a:t>position.</a:t>
            </a:r>
            <a:endParaRPr sz="5450"/>
          </a:p>
        </p:txBody>
      </p:sp>
      <p:sp>
        <p:nvSpPr>
          <p:cNvPr id="5" name="object 5" descr=""/>
          <p:cNvSpPr txBox="1"/>
          <p:nvPr/>
        </p:nvSpPr>
        <p:spPr>
          <a:xfrm>
            <a:off x="705000" y="2350643"/>
            <a:ext cx="7331075" cy="1555750"/>
          </a:xfrm>
          <a:prstGeom prst="rect">
            <a:avLst/>
          </a:prstGeom>
        </p:spPr>
        <p:txBody>
          <a:bodyPr wrap="square" lIns="0" tIns="113030" rIns="0" bIns="0" rtlCol="0" vert="horz">
            <a:spAutoFit/>
          </a:bodyPr>
          <a:lstStyle/>
          <a:p>
            <a:pPr marL="26034" indent="-3810">
              <a:lnSpc>
                <a:spcPct val="100000"/>
              </a:lnSpc>
              <a:spcBef>
                <a:spcPts val="890"/>
              </a:spcBef>
            </a:pPr>
            <a:r>
              <a:rPr dirty="0" sz="2850" spc="-240">
                <a:solidFill>
                  <a:srgbClr val="1D1D1D"/>
                </a:solidFill>
                <a:latin typeface="Arial MT"/>
                <a:cs typeface="Arial MT"/>
              </a:rPr>
              <a:t>The</a:t>
            </a:r>
            <a:r>
              <a:rPr dirty="0" sz="2850" spc="-31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2850" spc="-140">
                <a:solidFill>
                  <a:srgbClr val="151515"/>
                </a:solidFill>
                <a:latin typeface="Arial MT"/>
                <a:cs typeface="Arial MT"/>
              </a:rPr>
              <a:t>Situation: </a:t>
            </a:r>
            <a:r>
              <a:rPr dirty="0" sz="2850" spc="-240">
                <a:solidFill>
                  <a:srgbClr val="212121"/>
                </a:solidFill>
                <a:latin typeface="Arial MT"/>
                <a:cs typeface="Arial MT"/>
              </a:rPr>
              <a:t>Our</a:t>
            </a:r>
            <a:r>
              <a:rPr dirty="0" sz="2850" spc="-15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2850" spc="-175">
                <a:solidFill>
                  <a:srgbClr val="161616"/>
                </a:solidFill>
                <a:latin typeface="Arial MT"/>
                <a:cs typeface="Arial MT"/>
              </a:rPr>
              <a:t>Current</a:t>
            </a:r>
            <a:r>
              <a:rPr dirty="0" sz="2850" spc="-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2850" spc="-180">
                <a:solidFill>
                  <a:srgbClr val="161616"/>
                </a:solidFill>
                <a:latin typeface="Arial MT"/>
                <a:cs typeface="Arial MT"/>
              </a:rPr>
              <a:t>Operational</a:t>
            </a:r>
            <a:r>
              <a:rPr dirty="0" sz="2850" spc="-9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2850" spc="-140">
                <a:solidFill>
                  <a:srgbClr val="161616"/>
                </a:solidFill>
                <a:latin typeface="Arial MT"/>
                <a:cs typeface="Arial MT"/>
              </a:rPr>
              <a:t>Environment</a:t>
            </a:r>
            <a:endParaRPr sz="2850">
              <a:latin typeface="Arial MT"/>
              <a:cs typeface="Arial MT"/>
            </a:endParaRPr>
          </a:p>
          <a:p>
            <a:pPr marL="12700" marR="5080" indent="13335">
              <a:lnSpc>
                <a:spcPct val="80600"/>
              </a:lnSpc>
              <a:spcBef>
                <a:spcPts val="1165"/>
              </a:spcBef>
            </a:pPr>
            <a:r>
              <a:rPr dirty="0" sz="2300" spc="-195">
                <a:latin typeface="Calibri"/>
                <a:cs typeface="Calibri"/>
              </a:rPr>
              <a:t>A</a:t>
            </a:r>
            <a:r>
              <a:rPr dirty="0" sz="2300" spc="-100">
                <a:latin typeface="Calibri"/>
                <a:cs typeface="Calibri"/>
              </a:rPr>
              <a:t> </a:t>
            </a:r>
            <a:r>
              <a:rPr dirty="0" sz="2300" spc="-160">
                <a:latin typeface="Calibri"/>
                <a:cs typeface="Calibri"/>
              </a:rPr>
              <a:t>concise</a:t>
            </a:r>
            <a:r>
              <a:rPr dirty="0" sz="2300" spc="-45">
                <a:latin typeface="Calibri"/>
                <a:cs typeface="Calibri"/>
              </a:rPr>
              <a:t> </a:t>
            </a:r>
            <a:r>
              <a:rPr dirty="0" sz="2300" spc="-175">
                <a:latin typeface="Calibri"/>
                <a:cs typeface="Calibri"/>
              </a:rPr>
              <a:t>description</a:t>
            </a:r>
            <a:r>
              <a:rPr dirty="0" sz="2300" spc="55">
                <a:latin typeface="Calibri"/>
                <a:cs typeface="Calibri"/>
              </a:rPr>
              <a:t> </a:t>
            </a:r>
            <a:r>
              <a:rPr dirty="0" sz="2300" spc="-165">
                <a:latin typeface="Calibri"/>
                <a:cs typeface="Calibri"/>
              </a:rPr>
              <a:t>of</a:t>
            </a:r>
            <a:r>
              <a:rPr dirty="0" sz="2300" spc="-50">
                <a:latin typeface="Calibri"/>
                <a:cs typeface="Calibri"/>
              </a:rPr>
              <a:t> </a:t>
            </a:r>
            <a:r>
              <a:rPr dirty="0" sz="2300" spc="-210">
                <a:latin typeface="Calibri"/>
                <a:cs typeface="Calibri"/>
              </a:rPr>
              <a:t>the</a:t>
            </a:r>
            <a:r>
              <a:rPr dirty="0" sz="2300" spc="-110">
                <a:latin typeface="Calibri"/>
                <a:cs typeface="Calibri"/>
              </a:rPr>
              <a:t> </a:t>
            </a:r>
            <a:r>
              <a:rPr dirty="0" sz="2300" spc="-200">
                <a:latin typeface="Calibri"/>
                <a:cs typeface="Calibri"/>
              </a:rPr>
              <a:t>current</a:t>
            </a:r>
            <a:r>
              <a:rPr dirty="0" sz="2300" spc="-15">
                <a:latin typeface="Calibri"/>
                <a:cs typeface="Calibri"/>
              </a:rPr>
              <a:t> </a:t>
            </a:r>
            <a:r>
              <a:rPr dirty="0" sz="2300" spc="-155">
                <a:latin typeface="Calibri"/>
                <a:cs typeface="Calibri"/>
              </a:rPr>
              <a:t>state,</a:t>
            </a:r>
            <a:r>
              <a:rPr dirty="0" sz="2300" spc="-75">
                <a:latin typeface="Calibri"/>
                <a:cs typeface="Calibri"/>
              </a:rPr>
              <a:t> </a:t>
            </a:r>
            <a:r>
              <a:rPr dirty="0" sz="2300" spc="-229">
                <a:latin typeface="Calibri"/>
                <a:cs typeface="Calibri"/>
              </a:rPr>
              <a:t>mentioning</a:t>
            </a:r>
            <a:r>
              <a:rPr dirty="0" sz="2300" spc="215">
                <a:latin typeface="Calibri"/>
                <a:cs typeface="Calibri"/>
              </a:rPr>
              <a:t> </a:t>
            </a:r>
            <a:r>
              <a:rPr dirty="0" sz="2300" spc="-210">
                <a:latin typeface="Calibri"/>
                <a:cs typeface="Calibri"/>
              </a:rPr>
              <a:t>the</a:t>
            </a:r>
            <a:r>
              <a:rPr dirty="0" sz="2300" spc="-80">
                <a:latin typeface="Calibri"/>
                <a:cs typeface="Calibri"/>
              </a:rPr>
              <a:t> </a:t>
            </a:r>
            <a:r>
              <a:rPr dirty="0" sz="2300" spc="-195">
                <a:latin typeface="Calibri"/>
                <a:cs typeface="Calibri"/>
              </a:rPr>
              <a:t>key</a:t>
            </a:r>
            <a:r>
              <a:rPr dirty="0" sz="2300" spc="5">
                <a:latin typeface="Calibri"/>
                <a:cs typeface="Calibri"/>
              </a:rPr>
              <a:t> </a:t>
            </a:r>
            <a:r>
              <a:rPr dirty="0" sz="2300" spc="-245">
                <a:latin typeface="Calibri"/>
                <a:cs typeface="Calibri"/>
              </a:rPr>
              <a:t>market</a:t>
            </a:r>
            <a:r>
              <a:rPr dirty="0" sz="2300" spc="50">
                <a:latin typeface="Calibri"/>
                <a:cs typeface="Calibri"/>
              </a:rPr>
              <a:t> </a:t>
            </a:r>
            <a:r>
              <a:rPr dirty="0" sz="2300" spc="-50">
                <a:latin typeface="Calibri"/>
                <a:cs typeface="Calibri"/>
              </a:rPr>
              <a:t>and </a:t>
            </a:r>
            <a:r>
              <a:rPr dirty="0" sz="2300" spc="-204">
                <a:latin typeface="Calibri"/>
                <a:cs typeface="Calibri"/>
              </a:rPr>
              <a:t>imernal</a:t>
            </a:r>
            <a:r>
              <a:rPr dirty="0" sz="2300" spc="40">
                <a:latin typeface="Calibri"/>
                <a:cs typeface="Calibri"/>
              </a:rPr>
              <a:t> </a:t>
            </a:r>
            <a:r>
              <a:rPr dirty="0" sz="2300" spc="-170">
                <a:latin typeface="Calibri"/>
                <a:cs typeface="Calibri"/>
              </a:rPr>
              <a:t>drivers</a:t>
            </a:r>
            <a:r>
              <a:rPr dirty="0" sz="2300" spc="30">
                <a:latin typeface="Calibri"/>
                <a:cs typeface="Calibri"/>
              </a:rPr>
              <a:t> </a:t>
            </a:r>
            <a:r>
              <a:rPr dirty="0" sz="2300" spc="-204">
                <a:latin typeface="Calibri"/>
                <a:cs typeface="Calibri"/>
              </a:rPr>
              <a:t>that</a:t>
            </a:r>
            <a:r>
              <a:rPr dirty="0" sz="2300" spc="-120">
                <a:latin typeface="Calibri"/>
                <a:cs typeface="Calibri"/>
              </a:rPr>
              <a:t> </a:t>
            </a:r>
            <a:r>
              <a:rPr dirty="0" sz="2300" spc="-155">
                <a:latin typeface="Calibri"/>
                <a:cs typeface="Calibri"/>
              </a:rPr>
              <a:t>necessitate</a:t>
            </a:r>
            <a:r>
              <a:rPr dirty="0" sz="2300" spc="45">
                <a:latin typeface="Calibri"/>
                <a:cs typeface="Calibri"/>
              </a:rPr>
              <a:t> </a:t>
            </a:r>
            <a:r>
              <a:rPr dirty="0" sz="2300" spc="-165">
                <a:latin typeface="Calibri"/>
                <a:cs typeface="Calibri"/>
              </a:rPr>
              <a:t>changa.</a:t>
            </a:r>
            <a:r>
              <a:rPr dirty="0" sz="2300" spc="-80">
                <a:latin typeface="Calibri"/>
                <a:cs typeface="Calibri"/>
              </a:rPr>
              <a:t> </a:t>
            </a:r>
            <a:r>
              <a:rPr dirty="0" sz="2300" spc="-170">
                <a:latin typeface="Calibri"/>
                <a:cs typeface="Calibri"/>
              </a:rPr>
              <a:t>Key</a:t>
            </a:r>
            <a:r>
              <a:rPr dirty="0" sz="2300" spc="-10">
                <a:latin typeface="Calibri"/>
                <a:cs typeface="Calibri"/>
              </a:rPr>
              <a:t> </a:t>
            </a:r>
            <a:r>
              <a:rPr dirty="0" sz="2300" spc="-210">
                <a:latin typeface="Calibri"/>
                <a:cs typeface="Calibri"/>
              </a:rPr>
              <a:t>operational</a:t>
            </a:r>
            <a:r>
              <a:rPr dirty="0" sz="2300" spc="120">
                <a:latin typeface="Calibri"/>
                <a:cs typeface="Calibri"/>
              </a:rPr>
              <a:t> </a:t>
            </a:r>
            <a:r>
              <a:rPr dirty="0" sz="2300" spc="-60">
                <a:latin typeface="Calibri"/>
                <a:cs typeface="Calibri"/>
              </a:rPr>
              <a:t>characteristics </a:t>
            </a:r>
            <a:r>
              <a:rPr dirty="0" sz="2300" spc="-175">
                <a:latin typeface="Calibri"/>
                <a:cs typeface="Calibri"/>
              </a:rPr>
              <a:t>include</a:t>
            </a:r>
            <a:r>
              <a:rPr dirty="0" sz="2300" spc="-95">
                <a:latin typeface="Calibri"/>
                <a:cs typeface="Calibri"/>
              </a:rPr>
              <a:t> </a:t>
            </a:r>
            <a:r>
              <a:rPr dirty="0" sz="2300" spc="-170">
                <a:latin typeface="Calibri"/>
                <a:cs typeface="Calibri"/>
              </a:rPr>
              <a:t>reliance</a:t>
            </a:r>
            <a:r>
              <a:rPr dirty="0" sz="2300" spc="-20">
                <a:latin typeface="Calibri"/>
                <a:cs typeface="Calibri"/>
              </a:rPr>
              <a:t> </a:t>
            </a:r>
            <a:r>
              <a:rPr dirty="0" sz="2300" spc="-180">
                <a:latin typeface="Calibri"/>
                <a:cs typeface="Calibri"/>
              </a:rPr>
              <a:t>on</a:t>
            </a:r>
            <a:r>
              <a:rPr dirty="0" sz="2300" spc="-160">
                <a:latin typeface="Calibri"/>
                <a:cs typeface="Calibri"/>
              </a:rPr>
              <a:t> </a:t>
            </a:r>
            <a:r>
              <a:rPr dirty="0" sz="2300" spc="-150">
                <a:latin typeface="Calibri"/>
                <a:cs typeface="Calibri"/>
              </a:rPr>
              <a:t>legacy</a:t>
            </a:r>
            <a:r>
              <a:rPr dirty="0" sz="2300" spc="25">
                <a:latin typeface="Calibri"/>
                <a:cs typeface="Calibri"/>
              </a:rPr>
              <a:t> </a:t>
            </a:r>
            <a:r>
              <a:rPr dirty="0" sz="2300" spc="-160">
                <a:latin typeface="Calibri"/>
                <a:cs typeface="Calibri"/>
              </a:rPr>
              <a:t>systems</a:t>
            </a:r>
            <a:r>
              <a:rPr dirty="0" sz="2300" spc="15">
                <a:latin typeface="Calibri"/>
                <a:cs typeface="Calibri"/>
              </a:rPr>
              <a:t> </a:t>
            </a:r>
            <a:r>
              <a:rPr dirty="0" sz="2300" spc="-200">
                <a:latin typeface="Calibri"/>
                <a:cs typeface="Calibri"/>
              </a:rPr>
              <a:t>and</a:t>
            </a:r>
            <a:r>
              <a:rPr dirty="0" sz="2300" spc="-105">
                <a:latin typeface="Calibri"/>
                <a:cs typeface="Calibri"/>
              </a:rPr>
              <a:t> </a:t>
            </a:r>
            <a:r>
              <a:rPr dirty="0" sz="2300" spc="-210">
                <a:latin typeface="Calibri"/>
                <a:cs typeface="Calibri"/>
              </a:rPr>
              <a:t>fragmented</a:t>
            </a:r>
            <a:r>
              <a:rPr dirty="0" sz="2300" spc="70">
                <a:latin typeface="Calibri"/>
                <a:cs typeface="Calibri"/>
              </a:rPr>
              <a:t> </a:t>
            </a:r>
            <a:r>
              <a:rPr dirty="0" sz="2300" spc="-195">
                <a:latin typeface="Calibri"/>
                <a:cs typeface="Calibri"/>
              </a:rPr>
              <a:t>data</a:t>
            </a:r>
            <a:r>
              <a:rPr dirty="0" sz="2300" spc="-25">
                <a:latin typeface="Calibri"/>
                <a:cs typeface="Calibri"/>
              </a:rPr>
              <a:t> </a:t>
            </a:r>
            <a:r>
              <a:rPr dirty="0" sz="2300" spc="-10">
                <a:latin typeface="Calibri"/>
                <a:cs typeface="Calibri"/>
              </a:rPr>
              <a:t>sources.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716877" y="6042377"/>
            <a:ext cx="1915160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175">
                <a:latin typeface="Arial MT"/>
                <a:cs typeface="Arial MT"/>
              </a:rPr>
              <a:t>Ideal</a:t>
            </a:r>
            <a:r>
              <a:rPr dirty="0" sz="2200" spc="-240">
                <a:latin typeface="Arial MT"/>
                <a:cs typeface="Arial MT"/>
              </a:rPr>
              <a:t> </a:t>
            </a:r>
            <a:r>
              <a:rPr dirty="0" sz="2200" spc="-245">
                <a:latin typeface="Arial MT"/>
                <a:cs typeface="Arial MT"/>
              </a:rPr>
              <a:t>Process</a:t>
            </a:r>
            <a:r>
              <a:rPr dirty="0" sz="2200" spc="-114">
                <a:latin typeface="Arial MT"/>
                <a:cs typeface="Arial MT"/>
              </a:rPr>
              <a:t> </a:t>
            </a:r>
            <a:r>
              <a:rPr dirty="0" sz="2200" spc="-190">
                <a:latin typeface="Arial MT"/>
                <a:cs typeface="Arial MT"/>
              </a:rPr>
              <a:t>Flow</a:t>
            </a:r>
            <a:endParaRPr sz="2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9097425" y="2320811"/>
            <a:ext cx="7478395" cy="2261870"/>
          </a:xfrm>
          <a:prstGeom prst="rect">
            <a:avLst/>
          </a:prstGeom>
        </p:spPr>
        <p:txBody>
          <a:bodyPr wrap="square" lIns="0" tIns="142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25"/>
              </a:spcBef>
            </a:pPr>
            <a:r>
              <a:rPr dirty="0" sz="2850" spc="-240">
                <a:solidFill>
                  <a:srgbClr val="161616"/>
                </a:solidFill>
                <a:latin typeface="Arial MT"/>
                <a:cs typeface="Arial MT"/>
              </a:rPr>
              <a:t>The</a:t>
            </a:r>
            <a:r>
              <a:rPr dirty="0" sz="2850" spc="-21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2850" spc="-170">
                <a:solidFill>
                  <a:srgbClr val="151515"/>
                </a:solidFill>
                <a:latin typeface="Arial MT"/>
                <a:cs typeface="Arial MT"/>
              </a:rPr>
              <a:t>Complication:</a:t>
            </a:r>
            <a:r>
              <a:rPr dirty="0" sz="285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2850" spc="-240">
                <a:solidFill>
                  <a:srgbClr val="1C1C1C"/>
                </a:solidFill>
                <a:latin typeface="Arial MT"/>
                <a:cs typeface="Arial MT"/>
              </a:rPr>
              <a:t>The</a:t>
            </a:r>
            <a:r>
              <a:rPr dirty="0" sz="2850" spc="-3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2850" spc="-185">
                <a:solidFill>
                  <a:srgbClr val="1C1C1C"/>
                </a:solidFill>
                <a:latin typeface="Arial MT"/>
                <a:cs typeface="Arial MT"/>
              </a:rPr>
              <a:t>Cost</a:t>
            </a:r>
            <a:r>
              <a:rPr dirty="0" sz="2850" spc="-114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2850" spc="-80">
                <a:solidFill>
                  <a:srgbClr val="1A1A1A"/>
                </a:solidFill>
                <a:latin typeface="Arial MT"/>
                <a:cs typeface="Arial MT"/>
              </a:rPr>
              <a:t>of</a:t>
            </a:r>
            <a:r>
              <a:rPr dirty="0" sz="2850" spc="-29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2850" spc="-10">
                <a:solidFill>
                  <a:srgbClr val="161616"/>
                </a:solidFill>
                <a:latin typeface="Arial MT"/>
                <a:cs typeface="Arial MT"/>
              </a:rPr>
              <a:t>Inaction</a:t>
            </a:r>
            <a:endParaRPr sz="2850">
              <a:latin typeface="Arial MT"/>
              <a:cs typeface="Arial MT"/>
            </a:endParaRPr>
          </a:p>
          <a:p>
            <a:pPr marL="300355" indent="-281305">
              <a:lnSpc>
                <a:spcPts val="2540"/>
              </a:lnSpc>
              <a:spcBef>
                <a:spcPts val="780"/>
              </a:spcBef>
              <a:buChar char="•"/>
              <a:tabLst>
                <a:tab pos="300355" algn="l"/>
              </a:tabLst>
            </a:pPr>
            <a:r>
              <a:rPr dirty="0" sz="2150" spc="-185">
                <a:latin typeface="Arial MT"/>
                <a:cs typeface="Arial MT"/>
              </a:rPr>
              <a:t>Significant</a:t>
            </a:r>
            <a:r>
              <a:rPr dirty="0" sz="2150" spc="-35">
                <a:latin typeface="Arial MT"/>
                <a:cs typeface="Arial MT"/>
              </a:rPr>
              <a:t> </a:t>
            </a:r>
            <a:r>
              <a:rPr dirty="0" sz="2150" spc="-265">
                <a:latin typeface="Arial MT"/>
                <a:cs typeface="Arial MT"/>
              </a:rPr>
              <a:t>manual</a:t>
            </a:r>
            <a:r>
              <a:rPr dirty="0" sz="2150" spc="30">
                <a:latin typeface="Arial MT"/>
                <a:cs typeface="Arial MT"/>
              </a:rPr>
              <a:t> </a:t>
            </a:r>
            <a:r>
              <a:rPr dirty="0" sz="2150" spc="-140">
                <a:latin typeface="Arial MT"/>
                <a:cs typeface="Arial MT"/>
              </a:rPr>
              <a:t>effort</a:t>
            </a:r>
            <a:r>
              <a:rPr dirty="0" sz="2150" spc="30">
                <a:latin typeface="Arial MT"/>
                <a:cs typeface="Arial MT"/>
              </a:rPr>
              <a:t> </a:t>
            </a:r>
            <a:r>
              <a:rPr dirty="0" sz="2150" spc="-200">
                <a:latin typeface="Arial MT"/>
                <a:cs typeface="Arial MT"/>
              </a:rPr>
              <a:t>leading</a:t>
            </a:r>
            <a:r>
              <a:rPr dirty="0" sz="2150" spc="-50">
                <a:latin typeface="Arial MT"/>
                <a:cs typeface="Arial MT"/>
              </a:rPr>
              <a:t> </a:t>
            </a:r>
            <a:r>
              <a:rPr dirty="0" sz="2150" spc="-125">
                <a:latin typeface="Arial MT"/>
                <a:cs typeface="Arial MT"/>
              </a:rPr>
              <a:t>to</a:t>
            </a:r>
            <a:r>
              <a:rPr dirty="0" sz="2150" spc="-155">
                <a:latin typeface="Arial MT"/>
                <a:cs typeface="Arial MT"/>
              </a:rPr>
              <a:t> </a:t>
            </a:r>
            <a:r>
              <a:rPr dirty="0" sz="2150" spc="-175">
                <a:latin typeface="Arial MT"/>
                <a:cs typeface="Arial MT"/>
              </a:rPr>
              <a:t>potential</a:t>
            </a:r>
            <a:r>
              <a:rPr dirty="0" sz="2150" spc="65">
                <a:latin typeface="Arial MT"/>
                <a:cs typeface="Arial MT"/>
              </a:rPr>
              <a:t> </a:t>
            </a:r>
            <a:r>
              <a:rPr dirty="0" sz="2150" spc="-200">
                <a:latin typeface="Arial MT"/>
                <a:cs typeface="Arial MT"/>
              </a:rPr>
              <a:t>data</a:t>
            </a:r>
            <a:r>
              <a:rPr dirty="0" sz="2150" spc="-150">
                <a:latin typeface="Arial MT"/>
                <a:cs typeface="Arial MT"/>
              </a:rPr>
              <a:t> </a:t>
            </a:r>
            <a:r>
              <a:rPr dirty="0" sz="2150" spc="-160">
                <a:latin typeface="Arial MT"/>
                <a:cs typeface="Arial MT"/>
              </a:rPr>
              <a:t>entry</a:t>
            </a:r>
            <a:r>
              <a:rPr dirty="0" sz="2150" spc="-30">
                <a:latin typeface="Arial MT"/>
                <a:cs typeface="Arial MT"/>
              </a:rPr>
              <a:t> </a:t>
            </a:r>
            <a:r>
              <a:rPr dirty="0" sz="2150" spc="-10">
                <a:latin typeface="Arial MT"/>
                <a:cs typeface="Arial MT"/>
              </a:rPr>
              <a:t>errors.</a:t>
            </a:r>
            <a:endParaRPr sz="2150">
              <a:latin typeface="Arial MT"/>
              <a:cs typeface="Arial MT"/>
            </a:endParaRPr>
          </a:p>
          <a:p>
            <a:pPr marL="300355" indent="-281305">
              <a:lnSpc>
                <a:spcPts val="2500"/>
              </a:lnSpc>
              <a:buChar char="•"/>
              <a:tabLst>
                <a:tab pos="300355" algn="l"/>
              </a:tabLst>
            </a:pPr>
            <a:r>
              <a:rPr dirty="0" sz="2150" spc="-250">
                <a:latin typeface="Arial MT"/>
                <a:cs typeface="Arial MT"/>
              </a:rPr>
              <a:t>Slow</a:t>
            </a:r>
            <a:r>
              <a:rPr dirty="0" sz="2150" spc="-120">
                <a:latin typeface="Arial MT"/>
                <a:cs typeface="Arial MT"/>
              </a:rPr>
              <a:t> </a:t>
            </a:r>
            <a:r>
              <a:rPr dirty="0" sz="2150" spc="-210">
                <a:latin typeface="Arial MT"/>
                <a:cs typeface="Arial MT"/>
              </a:rPr>
              <a:t>turnaround</a:t>
            </a:r>
            <a:r>
              <a:rPr dirty="0" sz="2150" spc="-15">
                <a:latin typeface="Arial MT"/>
                <a:cs typeface="Arial MT"/>
              </a:rPr>
              <a:t> </a:t>
            </a:r>
            <a:r>
              <a:rPr dirty="0" sz="2150" spc="-170">
                <a:latin typeface="Arial MT"/>
                <a:cs typeface="Arial MT"/>
              </a:rPr>
              <a:t>times</a:t>
            </a:r>
            <a:r>
              <a:rPr dirty="0" sz="2150" spc="-215">
                <a:latin typeface="Arial MT"/>
                <a:cs typeface="Arial MT"/>
              </a:rPr>
              <a:t> </a:t>
            </a:r>
            <a:r>
              <a:rPr dirty="0" sz="2150" spc="-180">
                <a:latin typeface="Arial MT"/>
                <a:cs typeface="Arial MT"/>
              </a:rPr>
              <a:t>impacting</a:t>
            </a:r>
            <a:r>
              <a:rPr dirty="0" sz="2150" spc="-70">
                <a:latin typeface="Arial MT"/>
                <a:cs typeface="Arial MT"/>
              </a:rPr>
              <a:t> </a:t>
            </a:r>
            <a:r>
              <a:rPr dirty="0" sz="2150" spc="-140">
                <a:latin typeface="Arial MT"/>
                <a:cs typeface="Arial MT"/>
              </a:rPr>
              <a:t>client</a:t>
            </a:r>
            <a:r>
              <a:rPr dirty="0" sz="2150" spc="80">
                <a:latin typeface="Arial MT"/>
                <a:cs typeface="Arial MT"/>
              </a:rPr>
              <a:t> </a:t>
            </a:r>
            <a:r>
              <a:rPr dirty="0" sz="2150" spc="-80">
                <a:latin typeface="Arial MT"/>
                <a:cs typeface="Arial MT"/>
              </a:rPr>
              <a:t>satisfaction.</a:t>
            </a:r>
            <a:endParaRPr sz="2150">
              <a:latin typeface="Arial MT"/>
              <a:cs typeface="Arial MT"/>
            </a:endParaRPr>
          </a:p>
          <a:p>
            <a:pPr marL="287655" indent="-268605">
              <a:lnSpc>
                <a:spcPts val="2540"/>
              </a:lnSpc>
              <a:buChar char="•"/>
              <a:tabLst>
                <a:tab pos="287655" algn="l"/>
              </a:tabLst>
            </a:pPr>
            <a:r>
              <a:rPr dirty="0" sz="2150" spc="-215">
                <a:latin typeface="Arial MT"/>
                <a:cs typeface="Arial MT"/>
              </a:rPr>
              <a:t>Increasing</a:t>
            </a:r>
            <a:r>
              <a:rPr dirty="0" sz="2150" spc="130">
                <a:latin typeface="Arial MT"/>
                <a:cs typeface="Arial MT"/>
              </a:rPr>
              <a:t> </a:t>
            </a:r>
            <a:r>
              <a:rPr dirty="0" sz="2150" spc="-204">
                <a:latin typeface="Arial MT"/>
                <a:cs typeface="Arial MT"/>
              </a:rPr>
              <a:t>operational</a:t>
            </a:r>
            <a:r>
              <a:rPr dirty="0" sz="2150" spc="-5">
                <a:latin typeface="Arial MT"/>
                <a:cs typeface="Arial MT"/>
              </a:rPr>
              <a:t> </a:t>
            </a:r>
            <a:r>
              <a:rPr dirty="0" sz="2150" spc="-170">
                <a:latin typeface="Arial MT"/>
                <a:cs typeface="Arial MT"/>
              </a:rPr>
              <a:t>costs</a:t>
            </a:r>
            <a:r>
              <a:rPr dirty="0" sz="2150" spc="-65">
                <a:latin typeface="Arial MT"/>
                <a:cs typeface="Arial MT"/>
              </a:rPr>
              <a:t> </a:t>
            </a:r>
            <a:r>
              <a:rPr dirty="0" sz="2150" spc="-185">
                <a:latin typeface="Arial MT"/>
                <a:cs typeface="Arial MT"/>
              </a:rPr>
              <a:t>without</a:t>
            </a:r>
            <a:r>
              <a:rPr dirty="0" sz="2150" spc="15">
                <a:latin typeface="Arial MT"/>
                <a:cs typeface="Arial MT"/>
              </a:rPr>
              <a:t> </a:t>
            </a:r>
            <a:r>
              <a:rPr dirty="0" sz="2150" spc="-180">
                <a:latin typeface="Arial MT"/>
                <a:cs typeface="Arial MT"/>
              </a:rPr>
              <a:t>a</a:t>
            </a:r>
            <a:r>
              <a:rPr dirty="0" sz="2150" spc="-215">
                <a:latin typeface="Arial MT"/>
                <a:cs typeface="Arial MT"/>
              </a:rPr>
              <a:t> </a:t>
            </a:r>
            <a:r>
              <a:rPr dirty="0" sz="2150" spc="-204">
                <a:latin typeface="Arial MT"/>
                <a:cs typeface="Arial MT"/>
              </a:rPr>
              <a:t>corrasponding</a:t>
            </a:r>
            <a:r>
              <a:rPr dirty="0" sz="2150" spc="-10">
                <a:latin typeface="Arial MT"/>
                <a:cs typeface="Arial MT"/>
              </a:rPr>
              <a:t> </a:t>
            </a:r>
            <a:r>
              <a:rPr dirty="0" sz="2150" spc="-204">
                <a:latin typeface="Arial MT"/>
                <a:cs typeface="Arial MT"/>
              </a:rPr>
              <a:t>increase</a:t>
            </a:r>
            <a:r>
              <a:rPr dirty="0" sz="2150" spc="-145">
                <a:latin typeface="Arial MT"/>
                <a:cs typeface="Arial MT"/>
              </a:rPr>
              <a:t> </a:t>
            </a:r>
            <a:r>
              <a:rPr dirty="0" sz="2150" spc="-75">
                <a:latin typeface="Arial MT"/>
                <a:cs typeface="Arial MT"/>
              </a:rPr>
              <a:t>in</a:t>
            </a:r>
            <a:r>
              <a:rPr dirty="0" sz="2150" spc="-250">
                <a:latin typeface="Arial MT"/>
                <a:cs typeface="Arial MT"/>
              </a:rPr>
              <a:t> </a:t>
            </a:r>
            <a:r>
              <a:rPr dirty="0" sz="2150" spc="-40">
                <a:latin typeface="Arial MT"/>
                <a:cs typeface="Arial MT"/>
              </a:rPr>
              <a:t>output.</a:t>
            </a:r>
            <a:endParaRPr sz="2150">
              <a:latin typeface="Arial MT"/>
              <a:cs typeface="Arial MT"/>
            </a:endParaRPr>
          </a:p>
          <a:p>
            <a:pPr marL="293370" indent="-273050">
              <a:lnSpc>
                <a:spcPts val="2220"/>
              </a:lnSpc>
              <a:spcBef>
                <a:spcPts val="120"/>
              </a:spcBef>
              <a:buChar char="•"/>
              <a:tabLst>
                <a:tab pos="293370" algn="l"/>
              </a:tabLst>
            </a:pPr>
            <a:r>
              <a:rPr dirty="0" sz="1950" spc="-150">
                <a:latin typeface="Arial MT"/>
                <a:cs typeface="Arial MT"/>
              </a:rPr>
              <a:t>Risks</a:t>
            </a:r>
            <a:r>
              <a:rPr dirty="0" sz="1950" spc="-45">
                <a:latin typeface="Arial MT"/>
                <a:cs typeface="Arial MT"/>
              </a:rPr>
              <a:t> </a:t>
            </a:r>
            <a:r>
              <a:rPr dirty="0" sz="1950" spc="-20">
                <a:latin typeface="Arial MT"/>
                <a:cs typeface="Arial MT"/>
              </a:rPr>
              <a:t>of</a:t>
            </a:r>
            <a:r>
              <a:rPr dirty="0" sz="1950" spc="-80">
                <a:latin typeface="Arial MT"/>
                <a:cs typeface="Arial MT"/>
              </a:rPr>
              <a:t> </a:t>
            </a:r>
            <a:r>
              <a:rPr dirty="0" sz="1950" spc="-110">
                <a:latin typeface="Arial MT"/>
                <a:cs typeface="Arial MT"/>
              </a:rPr>
              <a:t>maintaining</a:t>
            </a:r>
            <a:r>
              <a:rPr dirty="0" sz="1950">
                <a:latin typeface="Arial MT"/>
                <a:cs typeface="Arial MT"/>
              </a:rPr>
              <a:t> </a:t>
            </a:r>
            <a:r>
              <a:rPr dirty="0" sz="1950" spc="-30">
                <a:latin typeface="Arial MT"/>
                <a:cs typeface="Arial MT"/>
              </a:rPr>
              <a:t>the</a:t>
            </a:r>
            <a:r>
              <a:rPr dirty="0" sz="1950" spc="-160">
                <a:latin typeface="Arial MT"/>
                <a:cs typeface="Arial MT"/>
              </a:rPr>
              <a:t> </a:t>
            </a:r>
            <a:r>
              <a:rPr dirty="0" sz="1950" spc="-75">
                <a:latin typeface="Arial MT"/>
                <a:cs typeface="Arial MT"/>
              </a:rPr>
              <a:t>current</a:t>
            </a:r>
            <a:r>
              <a:rPr dirty="0" sz="1950" spc="135">
                <a:latin typeface="Arial MT"/>
                <a:cs typeface="Arial MT"/>
              </a:rPr>
              <a:t> </a:t>
            </a:r>
            <a:r>
              <a:rPr dirty="0" sz="1950" spc="-70">
                <a:latin typeface="Arial MT"/>
                <a:cs typeface="Arial MT"/>
              </a:rPr>
              <a:t>state</a:t>
            </a:r>
            <a:r>
              <a:rPr dirty="0" sz="1950" spc="-175">
                <a:latin typeface="Arial MT"/>
                <a:cs typeface="Arial MT"/>
              </a:rPr>
              <a:t> </a:t>
            </a:r>
            <a:r>
              <a:rPr dirty="0" sz="1950" spc="-95">
                <a:latin typeface="Arial MT"/>
                <a:cs typeface="Arial MT"/>
              </a:rPr>
              <a:t>include</a:t>
            </a:r>
            <a:r>
              <a:rPr dirty="0" sz="1950" spc="25">
                <a:latin typeface="Arial MT"/>
                <a:cs typeface="Arial MT"/>
              </a:rPr>
              <a:t> </a:t>
            </a:r>
            <a:r>
              <a:rPr dirty="0" sz="1950" spc="-85">
                <a:latin typeface="Arial MT"/>
                <a:cs typeface="Arial MT"/>
              </a:rPr>
              <a:t>falling</a:t>
            </a:r>
            <a:r>
              <a:rPr dirty="0" sz="1950" spc="-75">
                <a:latin typeface="Arial MT"/>
                <a:cs typeface="Arial MT"/>
              </a:rPr>
              <a:t> </a:t>
            </a:r>
            <a:r>
              <a:rPr dirty="0" sz="1950" spc="-90">
                <a:latin typeface="Arial MT"/>
                <a:cs typeface="Arial MT"/>
              </a:rPr>
              <a:t>behind</a:t>
            </a:r>
            <a:r>
              <a:rPr dirty="0" sz="1950" spc="-120">
                <a:latin typeface="Arial MT"/>
                <a:cs typeface="Arial MT"/>
              </a:rPr>
              <a:t> </a:t>
            </a:r>
            <a:r>
              <a:rPr dirty="0" sz="1950" spc="-10">
                <a:latin typeface="Arial MT"/>
                <a:cs typeface="Arial MT"/>
              </a:rPr>
              <a:t>competkors</a:t>
            </a:r>
            <a:endParaRPr sz="1950">
              <a:latin typeface="Arial MT"/>
              <a:cs typeface="Arial MT"/>
            </a:endParaRPr>
          </a:p>
          <a:p>
            <a:pPr marL="302895">
              <a:lnSpc>
                <a:spcPts val="2460"/>
              </a:lnSpc>
            </a:pPr>
            <a:r>
              <a:rPr dirty="0" sz="2150" spc="-250">
                <a:latin typeface="Arial MT"/>
                <a:cs typeface="Arial MT"/>
              </a:rPr>
              <a:t>and</a:t>
            </a:r>
            <a:r>
              <a:rPr dirty="0" sz="2150" spc="-135">
                <a:latin typeface="Arial MT"/>
                <a:cs typeface="Arial MT"/>
              </a:rPr>
              <a:t> </a:t>
            </a:r>
            <a:r>
              <a:rPr dirty="0" sz="2150" spc="-175">
                <a:latin typeface="Arial MT"/>
                <a:cs typeface="Arial MT"/>
              </a:rPr>
              <a:t>potential</a:t>
            </a:r>
            <a:r>
              <a:rPr dirty="0" sz="2150" spc="70">
                <a:latin typeface="Arial MT"/>
                <a:cs typeface="Arial MT"/>
              </a:rPr>
              <a:t> </a:t>
            </a:r>
            <a:r>
              <a:rPr dirty="0" sz="2150" spc="-220">
                <a:latin typeface="Arial MT"/>
                <a:cs typeface="Arial MT"/>
              </a:rPr>
              <a:t>compllance</a:t>
            </a:r>
            <a:r>
              <a:rPr dirty="0" sz="2150" spc="-15">
                <a:latin typeface="Arial MT"/>
                <a:cs typeface="Arial MT"/>
              </a:rPr>
              <a:t> </a:t>
            </a:r>
            <a:r>
              <a:rPr dirty="0" sz="2150" spc="-45">
                <a:latin typeface="Arial MT"/>
                <a:cs typeface="Arial MT"/>
              </a:rPr>
              <a:t>issues.</a:t>
            </a:r>
            <a:endParaRPr sz="21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0887909" y="8529108"/>
            <a:ext cx="1466850" cy="374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00" spc="-190">
                <a:latin typeface="Calibri"/>
                <a:cs typeface="Calibri"/>
              </a:rPr>
              <a:t>Wasted</a:t>
            </a:r>
            <a:r>
              <a:rPr dirty="0" sz="2300" spc="-150">
                <a:latin typeface="Calibri"/>
                <a:cs typeface="Calibri"/>
              </a:rPr>
              <a:t> </a:t>
            </a:r>
            <a:r>
              <a:rPr dirty="0" sz="2300" spc="-125">
                <a:latin typeface="Calibri"/>
                <a:cs typeface="Calibri"/>
              </a:rPr>
              <a:t>Hours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3003428" y="8529108"/>
            <a:ext cx="1163955" cy="374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00" spc="-200">
                <a:latin typeface="Calibri"/>
                <a:cs typeface="Calibri"/>
              </a:rPr>
              <a:t>Oata</a:t>
            </a:r>
            <a:r>
              <a:rPr dirty="0" sz="2300" spc="-245">
                <a:latin typeface="Calibri"/>
                <a:cs typeface="Calibri"/>
              </a:rPr>
              <a:t> </a:t>
            </a:r>
            <a:r>
              <a:rPr dirty="0" sz="2300" spc="-110">
                <a:latin typeface="Calibri"/>
                <a:cs typeface="Calibri"/>
              </a:rPr>
              <a:t>Errors</a:t>
            </a:r>
            <a:endParaRPr sz="2300">
              <a:latin typeface="Calibri"/>
              <a:cs typeface="Calibri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4642020" y="8529108"/>
            <a:ext cx="1883410" cy="37465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2300" spc="-130">
                <a:latin typeface="Calibri"/>
                <a:cs typeface="Calibri"/>
              </a:rPr>
              <a:t>Client</a:t>
            </a:r>
            <a:r>
              <a:rPr dirty="0" sz="2300" spc="25">
                <a:latin typeface="Calibri"/>
                <a:cs typeface="Calibri"/>
              </a:rPr>
              <a:t> </a:t>
            </a:r>
            <a:r>
              <a:rPr dirty="0" sz="2300" spc="-120">
                <a:latin typeface="Calibri"/>
                <a:cs typeface="Calibri"/>
              </a:rPr>
              <a:t>Satisfaction</a:t>
            </a:r>
            <a:endParaRPr sz="2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14400" y="4699000"/>
            <a:ext cx="1562100" cy="1625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477000" y="4699000"/>
            <a:ext cx="2197100" cy="16256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026900" y="4673600"/>
            <a:ext cx="1638300" cy="16637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44088" y="304447"/>
            <a:ext cx="15600044" cy="163195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7780">
              <a:lnSpc>
                <a:spcPts val="6290"/>
              </a:lnSpc>
              <a:spcBef>
                <a:spcPts val="100"/>
              </a:spcBef>
            </a:pPr>
            <a:r>
              <a:rPr dirty="0" sz="5900" spc="-225">
                <a:solidFill>
                  <a:srgbClr val="232323"/>
                </a:solidFill>
              </a:rPr>
              <a:t>We</a:t>
            </a:r>
            <a:r>
              <a:rPr dirty="0" sz="5900" spc="-120">
                <a:solidFill>
                  <a:srgbClr val="232323"/>
                </a:solidFill>
              </a:rPr>
              <a:t> </a:t>
            </a:r>
            <a:r>
              <a:rPr dirty="0" sz="5900">
                <a:solidFill>
                  <a:srgbClr val="1D1D1D"/>
                </a:solidFill>
              </a:rPr>
              <a:t>envision</a:t>
            </a:r>
            <a:r>
              <a:rPr dirty="0" sz="5900" spc="-60">
                <a:solidFill>
                  <a:srgbClr val="1D1D1D"/>
                </a:solidFill>
              </a:rPr>
              <a:t> </a:t>
            </a:r>
            <a:r>
              <a:rPr dirty="0" sz="5900" spc="-240">
                <a:solidFill>
                  <a:srgbClr val="232323"/>
                </a:solidFill>
              </a:rPr>
              <a:t>a</a:t>
            </a:r>
            <a:r>
              <a:rPr dirty="0" sz="5900" spc="-200">
                <a:solidFill>
                  <a:srgbClr val="232323"/>
                </a:solidFill>
              </a:rPr>
              <a:t> </a:t>
            </a:r>
            <a:r>
              <a:rPr dirty="0" sz="5900" spc="145">
                <a:solidFill>
                  <a:srgbClr val="212121"/>
                </a:solidFill>
              </a:rPr>
              <a:t>future</a:t>
            </a:r>
            <a:r>
              <a:rPr dirty="0" sz="5900" spc="35">
                <a:solidFill>
                  <a:srgbClr val="212121"/>
                </a:solidFill>
              </a:rPr>
              <a:t> </a:t>
            </a:r>
            <a:r>
              <a:rPr dirty="0" sz="5900">
                <a:solidFill>
                  <a:srgbClr val="1F1F1F"/>
                </a:solidFill>
              </a:rPr>
              <a:t>where</a:t>
            </a:r>
            <a:r>
              <a:rPr dirty="0" sz="5900" spc="-35">
                <a:solidFill>
                  <a:srgbClr val="1F1F1F"/>
                </a:solidFill>
              </a:rPr>
              <a:t> </a:t>
            </a:r>
            <a:r>
              <a:rPr dirty="0" sz="5900">
                <a:solidFill>
                  <a:srgbClr val="1D1D1D"/>
                </a:solidFill>
              </a:rPr>
              <a:t>our</a:t>
            </a:r>
            <a:r>
              <a:rPr dirty="0" sz="5900" spc="25">
                <a:solidFill>
                  <a:srgbClr val="1D1D1D"/>
                </a:solidFill>
              </a:rPr>
              <a:t> </a:t>
            </a:r>
            <a:r>
              <a:rPr dirty="0" sz="5900" spc="55">
                <a:solidFill>
                  <a:srgbClr val="1D1D1D"/>
                </a:solidFill>
              </a:rPr>
              <a:t>operations</a:t>
            </a:r>
            <a:r>
              <a:rPr dirty="0" sz="5900" spc="135">
                <a:solidFill>
                  <a:srgbClr val="1D1D1D"/>
                </a:solidFill>
              </a:rPr>
              <a:t> </a:t>
            </a:r>
            <a:r>
              <a:rPr dirty="0" sz="5900" spc="-25">
                <a:solidFill>
                  <a:srgbClr val="1F1F1F"/>
                </a:solidFill>
              </a:rPr>
              <a:t>are</a:t>
            </a:r>
            <a:endParaRPr sz="5900"/>
          </a:p>
          <a:p>
            <a:pPr marL="12700">
              <a:lnSpc>
                <a:spcPts val="6350"/>
              </a:lnSpc>
            </a:pPr>
            <a:r>
              <a:rPr dirty="0" sz="5950">
                <a:solidFill>
                  <a:srgbClr val="1F1F1F"/>
                </a:solidFill>
              </a:rPr>
              <a:t>automated,</a:t>
            </a:r>
            <a:r>
              <a:rPr dirty="0" sz="5950" spc="140">
                <a:solidFill>
                  <a:srgbClr val="1F1F1F"/>
                </a:solidFill>
              </a:rPr>
              <a:t> </a:t>
            </a:r>
            <a:r>
              <a:rPr dirty="0" sz="5950" spc="145">
                <a:solidFill>
                  <a:srgbClr val="1F1F1F"/>
                </a:solidFill>
              </a:rPr>
              <a:t>efficient,</a:t>
            </a:r>
            <a:r>
              <a:rPr dirty="0" sz="5950" spc="-80">
                <a:solidFill>
                  <a:srgbClr val="1F1F1F"/>
                </a:solidFill>
              </a:rPr>
              <a:t> </a:t>
            </a:r>
            <a:r>
              <a:rPr dirty="0" sz="5950">
                <a:solidFill>
                  <a:srgbClr val="212121"/>
                </a:solidFill>
              </a:rPr>
              <a:t>and</a:t>
            </a:r>
            <a:r>
              <a:rPr dirty="0" sz="5950" spc="-280">
                <a:solidFill>
                  <a:srgbClr val="212121"/>
                </a:solidFill>
              </a:rPr>
              <a:t> </a:t>
            </a:r>
            <a:r>
              <a:rPr dirty="0" sz="5950" spc="150">
                <a:solidFill>
                  <a:srgbClr val="1D1D1D"/>
                </a:solidFill>
              </a:rPr>
              <a:t>user-</a:t>
            </a:r>
            <a:r>
              <a:rPr dirty="0" sz="5950" spc="120">
                <a:solidFill>
                  <a:srgbClr val="1D1D1D"/>
                </a:solidFill>
              </a:rPr>
              <a:t>centric.</a:t>
            </a:r>
            <a:endParaRPr sz="5950"/>
          </a:p>
        </p:txBody>
      </p:sp>
      <p:sp>
        <p:nvSpPr>
          <p:cNvPr id="6" name="object 6" descr=""/>
          <p:cNvSpPr txBox="1"/>
          <p:nvPr/>
        </p:nvSpPr>
        <p:spPr>
          <a:xfrm>
            <a:off x="572737" y="2200980"/>
            <a:ext cx="14789150" cy="1699895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7780" marR="5080" indent="-5715">
              <a:lnSpc>
                <a:spcPts val="4300"/>
              </a:lnSpc>
              <a:spcBef>
                <a:spcPts val="480"/>
              </a:spcBef>
            </a:pPr>
            <a:r>
              <a:rPr dirty="0" sz="3800">
                <a:solidFill>
                  <a:srgbClr val="151515"/>
                </a:solidFill>
                <a:latin typeface="Arial MT"/>
                <a:cs typeface="Arial MT"/>
              </a:rPr>
              <a:t>Core</a:t>
            </a:r>
            <a:r>
              <a:rPr dirty="0" sz="3800" spc="-14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3800">
                <a:solidFill>
                  <a:srgbClr val="1A1A1A"/>
                </a:solidFill>
                <a:latin typeface="Arial MT"/>
                <a:cs typeface="Arial MT"/>
              </a:rPr>
              <a:t>Vision</a:t>
            </a:r>
            <a:r>
              <a:rPr dirty="0" sz="3800" spc="-2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3800">
                <a:solidFill>
                  <a:srgbClr val="131313"/>
                </a:solidFill>
                <a:latin typeface="Arial MT"/>
                <a:cs typeface="Arial MT"/>
              </a:rPr>
              <a:t>Statement:</a:t>
            </a:r>
            <a:r>
              <a:rPr dirty="0" sz="3800" spc="-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3800" spc="-25">
                <a:latin typeface="Arial MT"/>
                <a:cs typeface="Arial MT"/>
              </a:rPr>
              <a:t>Project</a:t>
            </a:r>
            <a:r>
              <a:rPr dirty="0" sz="3800" spc="165">
                <a:latin typeface="Arial MT"/>
                <a:cs typeface="Arial MT"/>
              </a:rPr>
              <a:t> </a:t>
            </a:r>
            <a:r>
              <a:rPr dirty="0" sz="3800" spc="-70">
                <a:latin typeface="Arial MT"/>
                <a:cs typeface="Arial MT"/>
              </a:rPr>
              <a:t>Alpha</a:t>
            </a:r>
            <a:r>
              <a:rPr dirty="0" sz="3800" spc="145">
                <a:latin typeface="Arial MT"/>
                <a:cs typeface="Arial MT"/>
              </a:rPr>
              <a:t> </a:t>
            </a:r>
            <a:r>
              <a:rPr dirty="0" sz="3800">
                <a:latin typeface="Arial MT"/>
                <a:cs typeface="Arial MT"/>
              </a:rPr>
              <a:t>will</a:t>
            </a:r>
            <a:r>
              <a:rPr dirty="0" sz="3800" spc="-155">
                <a:latin typeface="Arial MT"/>
                <a:cs typeface="Arial MT"/>
              </a:rPr>
              <a:t> </a:t>
            </a:r>
            <a:r>
              <a:rPr dirty="0" sz="3800">
                <a:latin typeface="Arial MT"/>
                <a:cs typeface="Arial MT"/>
              </a:rPr>
              <a:t>transform</a:t>
            </a:r>
            <a:r>
              <a:rPr dirty="0" sz="3800" spc="85">
                <a:latin typeface="Arial MT"/>
                <a:cs typeface="Arial MT"/>
              </a:rPr>
              <a:t> </a:t>
            </a:r>
            <a:r>
              <a:rPr dirty="0" sz="3800">
                <a:latin typeface="Arial MT"/>
                <a:cs typeface="Arial MT"/>
              </a:rPr>
              <a:t>our</a:t>
            </a:r>
            <a:r>
              <a:rPr dirty="0" sz="3800" spc="-15">
                <a:latin typeface="Arial MT"/>
                <a:cs typeface="Arial MT"/>
              </a:rPr>
              <a:t> </a:t>
            </a:r>
            <a:r>
              <a:rPr dirty="0" sz="3800" spc="-10">
                <a:latin typeface="Arial MT"/>
                <a:cs typeface="Arial MT"/>
              </a:rPr>
              <a:t>operational </a:t>
            </a:r>
            <a:r>
              <a:rPr dirty="0" sz="3800" spc="-20">
                <a:latin typeface="Arial MT"/>
                <a:cs typeface="Arial MT"/>
              </a:rPr>
              <a:t>backbone,</a:t>
            </a:r>
            <a:r>
              <a:rPr dirty="0" sz="3800" spc="150">
                <a:latin typeface="Arial MT"/>
                <a:cs typeface="Arial MT"/>
              </a:rPr>
              <a:t> </a:t>
            </a:r>
            <a:r>
              <a:rPr dirty="0" sz="3800">
                <a:latin typeface="Arial MT"/>
                <a:cs typeface="Arial MT"/>
              </a:rPr>
              <a:t>creating</a:t>
            </a:r>
            <a:r>
              <a:rPr dirty="0" sz="3800" spc="130">
                <a:latin typeface="Arial MT"/>
                <a:cs typeface="Arial MT"/>
              </a:rPr>
              <a:t> </a:t>
            </a:r>
            <a:r>
              <a:rPr dirty="0" sz="3800" spc="-300">
                <a:solidFill>
                  <a:srgbClr val="0C0C0C"/>
                </a:solidFill>
                <a:latin typeface="Arial MT"/>
                <a:cs typeface="Arial MT"/>
              </a:rPr>
              <a:t>a</a:t>
            </a:r>
            <a:r>
              <a:rPr dirty="0" sz="3800" spc="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3800">
                <a:solidFill>
                  <a:srgbClr val="161616"/>
                </a:solidFill>
                <a:latin typeface="Arial MT"/>
                <a:cs typeface="Arial MT"/>
              </a:rPr>
              <a:t>seamless,</a:t>
            </a:r>
            <a:r>
              <a:rPr dirty="0" sz="3800" spc="-8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3800" spc="80">
                <a:solidFill>
                  <a:srgbClr val="161616"/>
                </a:solidFill>
                <a:latin typeface="Arial MT"/>
                <a:cs typeface="Arial MT"/>
              </a:rPr>
              <a:t>intelligent,</a:t>
            </a:r>
            <a:r>
              <a:rPr dirty="0" sz="3800" spc="-3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3800">
                <a:solidFill>
                  <a:srgbClr val="1F1F1F"/>
                </a:solidFill>
                <a:latin typeface="Arial MT"/>
                <a:cs typeface="Arial MT"/>
              </a:rPr>
              <a:t>and</a:t>
            </a:r>
            <a:r>
              <a:rPr dirty="0" sz="3800" spc="-10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3800">
                <a:solidFill>
                  <a:srgbClr val="181818"/>
                </a:solidFill>
                <a:latin typeface="Arial MT"/>
                <a:cs typeface="Arial MT"/>
              </a:rPr>
              <a:t>scalable</a:t>
            </a:r>
            <a:r>
              <a:rPr dirty="0" sz="3800" spc="-12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3800" spc="100">
                <a:solidFill>
                  <a:srgbClr val="161616"/>
                </a:solidFill>
                <a:latin typeface="Arial MT"/>
                <a:cs typeface="Arial MT"/>
              </a:rPr>
              <a:t>platform</a:t>
            </a:r>
            <a:r>
              <a:rPr dirty="0" sz="3800" spc="-15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3800" spc="-25">
                <a:solidFill>
                  <a:srgbClr val="1A1A1A"/>
                </a:solidFill>
                <a:latin typeface="Arial MT"/>
                <a:cs typeface="Arial MT"/>
              </a:rPr>
              <a:t>for </a:t>
            </a:r>
            <a:r>
              <a:rPr dirty="0" sz="3800" spc="90">
                <a:solidFill>
                  <a:srgbClr val="181818"/>
                </a:solidFill>
                <a:latin typeface="Arial MT"/>
                <a:cs typeface="Arial MT"/>
              </a:rPr>
              <a:t>future</a:t>
            </a:r>
            <a:r>
              <a:rPr dirty="0" sz="3800" spc="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3800" spc="70">
                <a:solidFill>
                  <a:srgbClr val="1C1C1C"/>
                </a:solidFill>
                <a:latin typeface="Arial MT"/>
                <a:cs typeface="Arial MT"/>
              </a:rPr>
              <a:t>growth.</a:t>
            </a:r>
            <a:endParaRPr sz="3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82083" y="4383616"/>
            <a:ext cx="5118100" cy="4940300"/>
          </a:xfrm>
          <a:prstGeom prst="rect">
            <a:avLst/>
          </a:prstGeom>
          <a:ln w="21166">
            <a:solidFill>
              <a:srgbClr val="646B6B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70"/>
              </a:spcBef>
            </a:pPr>
            <a:endParaRPr sz="2750">
              <a:latin typeface="Times New Roman"/>
              <a:cs typeface="Times New Roman"/>
            </a:endParaRPr>
          </a:p>
          <a:p>
            <a:pPr marL="342900">
              <a:lnSpc>
                <a:spcPct val="100000"/>
              </a:lnSpc>
            </a:pPr>
            <a:r>
              <a:rPr dirty="0" sz="2750">
                <a:latin typeface="Arial MT"/>
                <a:cs typeface="Arial MT"/>
              </a:rPr>
              <a:t>Value</a:t>
            </a:r>
            <a:r>
              <a:rPr dirty="0" sz="2750" spc="45">
                <a:latin typeface="Arial MT"/>
                <a:cs typeface="Arial MT"/>
              </a:rPr>
              <a:t> </a:t>
            </a:r>
            <a:r>
              <a:rPr dirty="0" sz="2750" spc="110">
                <a:latin typeface="Arial MT"/>
                <a:cs typeface="Arial MT"/>
              </a:rPr>
              <a:t>to</a:t>
            </a:r>
            <a:r>
              <a:rPr dirty="0" sz="2750" spc="-40">
                <a:latin typeface="Arial MT"/>
                <a:cs typeface="Arial MT"/>
              </a:rPr>
              <a:t> </a:t>
            </a:r>
            <a:r>
              <a:rPr dirty="0" sz="2750" spc="85">
                <a:latin typeface="Arial MT"/>
                <a:cs typeface="Arial MT"/>
              </a:rPr>
              <a:t>the</a:t>
            </a:r>
            <a:r>
              <a:rPr dirty="0" sz="2750" spc="-6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Business</a:t>
            </a:r>
            <a:endParaRPr sz="2750">
              <a:latin typeface="Arial MT"/>
              <a:cs typeface="Arial MT"/>
            </a:endParaRPr>
          </a:p>
          <a:p>
            <a:pPr marL="334010" marR="700405" indent="635">
              <a:lnSpc>
                <a:spcPct val="100600"/>
              </a:lnSpc>
              <a:spcBef>
                <a:spcPts val="1235"/>
              </a:spcBef>
            </a:pPr>
            <a:r>
              <a:rPr dirty="0" sz="2300" spc="-55">
                <a:latin typeface="Arial MT"/>
                <a:cs typeface="Arial MT"/>
              </a:rPr>
              <a:t>Dramatically</a:t>
            </a:r>
            <a:r>
              <a:rPr dirty="0" sz="2300">
                <a:latin typeface="Arial MT"/>
                <a:cs typeface="Arial MT"/>
              </a:rPr>
              <a:t> </a:t>
            </a:r>
            <a:r>
              <a:rPr dirty="0" sz="2300" spc="-45">
                <a:latin typeface="Arial MT"/>
                <a:cs typeface="Arial MT"/>
              </a:rPr>
              <a:t>improve</a:t>
            </a:r>
            <a:r>
              <a:rPr dirty="0" sz="2300" spc="-100">
                <a:latin typeface="Arial MT"/>
                <a:cs typeface="Arial MT"/>
              </a:rPr>
              <a:t> </a:t>
            </a:r>
            <a:r>
              <a:rPr dirty="0" sz="2300" spc="-35">
                <a:latin typeface="Arial MT"/>
                <a:cs typeface="Arial MT"/>
              </a:rPr>
              <a:t>operational </a:t>
            </a:r>
            <a:r>
              <a:rPr dirty="0" sz="2300" spc="-40">
                <a:latin typeface="Arial MT"/>
                <a:cs typeface="Arial MT"/>
              </a:rPr>
              <a:t>perforrriance,</a:t>
            </a:r>
            <a:r>
              <a:rPr dirty="0" sz="2300" spc="-120">
                <a:latin typeface="Arial MT"/>
                <a:cs typeface="Arial MT"/>
              </a:rPr>
              <a:t> </a:t>
            </a:r>
            <a:r>
              <a:rPr dirty="0" sz="2300" spc="-40">
                <a:latin typeface="Arial MT"/>
                <a:cs typeface="Arial MT"/>
              </a:rPr>
              <a:t>reduce</a:t>
            </a:r>
            <a:r>
              <a:rPr dirty="0" sz="2300" spc="-75">
                <a:latin typeface="Arial MT"/>
                <a:cs typeface="Arial MT"/>
              </a:rPr>
              <a:t> </a:t>
            </a:r>
            <a:r>
              <a:rPr dirty="0" sz="2300" spc="-10">
                <a:latin typeface="Arial MT"/>
                <a:cs typeface="Arial MT"/>
              </a:rPr>
              <a:t>processing </a:t>
            </a:r>
            <a:r>
              <a:rPr dirty="0" sz="2150">
                <a:latin typeface="Arial MT"/>
                <a:cs typeface="Arial MT"/>
              </a:rPr>
              <a:t>costs,</a:t>
            </a:r>
            <a:r>
              <a:rPr dirty="0" sz="2150" spc="180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and</a:t>
            </a:r>
            <a:r>
              <a:rPr dirty="0" sz="2150" spc="215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directly</a:t>
            </a:r>
            <a:r>
              <a:rPr dirty="0" sz="2150" spc="355">
                <a:latin typeface="Arial MT"/>
                <a:cs typeface="Arial MT"/>
              </a:rPr>
              <a:t> </a:t>
            </a:r>
            <a:r>
              <a:rPr dirty="0" sz="2150">
                <a:latin typeface="Arial MT"/>
                <a:cs typeface="Arial MT"/>
              </a:rPr>
              <a:t>support</a:t>
            </a:r>
            <a:r>
              <a:rPr dirty="0" sz="2150" spc="340">
                <a:latin typeface="Arial MT"/>
                <a:cs typeface="Arial MT"/>
              </a:rPr>
              <a:t> </a:t>
            </a:r>
            <a:r>
              <a:rPr dirty="0" sz="2150" spc="-25">
                <a:latin typeface="Arial MT"/>
                <a:cs typeface="Arial MT"/>
              </a:rPr>
              <a:t>our </a:t>
            </a:r>
            <a:r>
              <a:rPr dirty="0" sz="2200">
                <a:latin typeface="Arial MT"/>
                <a:cs typeface="Arial MT"/>
              </a:rPr>
              <a:t>strategic</a:t>
            </a:r>
            <a:r>
              <a:rPr dirty="0" sz="2200" spc="240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goals</a:t>
            </a:r>
            <a:r>
              <a:rPr dirty="0" sz="2200" spc="50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for</a:t>
            </a:r>
            <a:r>
              <a:rPr dirty="0" sz="2200" spc="-15">
                <a:latin typeface="Arial MT"/>
                <a:cs typeface="Arial MT"/>
              </a:rPr>
              <a:t> </a:t>
            </a:r>
            <a:r>
              <a:rPr dirty="0" sz="2200" spc="-10">
                <a:latin typeface="Arial MT"/>
                <a:cs typeface="Arial MT"/>
              </a:rPr>
              <a:t>market </a:t>
            </a:r>
            <a:r>
              <a:rPr dirty="0" sz="2300" spc="-10">
                <a:latin typeface="Arial MT"/>
                <a:cs typeface="Arial MT"/>
              </a:rPr>
              <a:t>leadership.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157383" y="4392083"/>
            <a:ext cx="5109845" cy="4932045"/>
          </a:xfrm>
          <a:prstGeom prst="rect">
            <a:avLst/>
          </a:prstGeom>
          <a:ln w="12700">
            <a:solidFill>
              <a:srgbClr val="6B7477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05"/>
              </a:spcBef>
            </a:pPr>
            <a:endParaRPr sz="2750">
              <a:latin typeface="Times New Roman"/>
              <a:cs typeface="Times New Roman"/>
            </a:endParaRPr>
          </a:p>
          <a:p>
            <a:pPr marL="330200">
              <a:lnSpc>
                <a:spcPct val="100000"/>
              </a:lnSpc>
            </a:pPr>
            <a:r>
              <a:rPr dirty="0" sz="2750">
                <a:latin typeface="Arial MT"/>
                <a:cs typeface="Arial MT"/>
              </a:rPr>
              <a:t>Value</a:t>
            </a:r>
            <a:r>
              <a:rPr dirty="0" sz="2750" spc="-25">
                <a:latin typeface="Arial MT"/>
                <a:cs typeface="Arial MT"/>
              </a:rPr>
              <a:t> </a:t>
            </a:r>
            <a:r>
              <a:rPr dirty="0" sz="2750" spc="110">
                <a:latin typeface="Arial MT"/>
                <a:cs typeface="Arial MT"/>
              </a:rPr>
              <a:t>to</a:t>
            </a:r>
            <a:r>
              <a:rPr dirty="0" sz="2750" spc="-19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Users</a:t>
            </a:r>
            <a:endParaRPr sz="2750">
              <a:latin typeface="Arial MT"/>
              <a:cs typeface="Arial MT"/>
            </a:endParaRPr>
          </a:p>
          <a:p>
            <a:pPr marL="314325" marR="310515" indent="7620">
              <a:lnSpc>
                <a:spcPts val="2700"/>
              </a:lnSpc>
              <a:spcBef>
                <a:spcPts val="1390"/>
              </a:spcBef>
            </a:pPr>
            <a:r>
              <a:rPr dirty="0" sz="2200" spc="-45">
                <a:latin typeface="Arial MT"/>
                <a:cs typeface="Arial MT"/>
              </a:rPr>
              <a:t>Enhance</a:t>
            </a:r>
            <a:r>
              <a:rPr dirty="0" sz="2200" spc="70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the</a:t>
            </a:r>
            <a:r>
              <a:rPr dirty="0" sz="2200" spc="-20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daily experience</a:t>
            </a:r>
            <a:r>
              <a:rPr dirty="0" sz="2200" spc="35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of</a:t>
            </a:r>
            <a:r>
              <a:rPr dirty="0" sz="2200" spc="35">
                <a:latin typeface="Arial MT"/>
                <a:cs typeface="Arial MT"/>
              </a:rPr>
              <a:t> </a:t>
            </a:r>
            <a:r>
              <a:rPr dirty="0" sz="2200" spc="-25">
                <a:latin typeface="Arial MT"/>
                <a:cs typeface="Arial MT"/>
              </a:rPr>
              <a:t>our </a:t>
            </a:r>
            <a:r>
              <a:rPr dirty="0" sz="2300" spc="-40">
                <a:latin typeface="Arial MT"/>
                <a:cs typeface="Arial MT"/>
              </a:rPr>
              <a:t>teams,</a:t>
            </a:r>
            <a:r>
              <a:rPr dirty="0" sz="2300" spc="-85">
                <a:latin typeface="Arial MT"/>
                <a:cs typeface="Arial MT"/>
              </a:rPr>
              <a:t> </a:t>
            </a:r>
            <a:r>
              <a:rPr dirty="0" sz="2300" spc="-40">
                <a:latin typeface="Arial MT"/>
                <a:cs typeface="Arial MT"/>
              </a:rPr>
              <a:t>eliminating</a:t>
            </a:r>
            <a:r>
              <a:rPr dirty="0" sz="2300" spc="-20">
                <a:latin typeface="Arial MT"/>
                <a:cs typeface="Arial MT"/>
              </a:rPr>
              <a:t> </a:t>
            </a:r>
            <a:r>
              <a:rPr dirty="0" sz="2300" spc="-80">
                <a:latin typeface="Arial MT"/>
                <a:cs typeface="Arial MT"/>
              </a:rPr>
              <a:t>manual </a:t>
            </a:r>
            <a:r>
              <a:rPr dirty="0" sz="2300">
                <a:latin typeface="Arial MT"/>
                <a:cs typeface="Arial MT"/>
              </a:rPr>
              <a:t>toil</a:t>
            </a:r>
            <a:r>
              <a:rPr dirty="0" sz="2300" spc="-125">
                <a:latin typeface="Arial MT"/>
                <a:cs typeface="Arial MT"/>
              </a:rPr>
              <a:t> </a:t>
            </a:r>
            <a:r>
              <a:rPr dirty="0" sz="2300" spc="-25">
                <a:latin typeface="Arial MT"/>
                <a:cs typeface="Arial MT"/>
              </a:rPr>
              <a:t>and </a:t>
            </a:r>
            <a:r>
              <a:rPr dirty="0" sz="2200">
                <a:latin typeface="Arial MT"/>
                <a:cs typeface="Arial MT"/>
              </a:rPr>
              <a:t>empowering</a:t>
            </a:r>
            <a:r>
              <a:rPr dirty="0" sz="2200" spc="85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a</a:t>
            </a:r>
            <a:r>
              <a:rPr dirty="0" sz="2200" spc="-90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focus on</a:t>
            </a:r>
            <a:r>
              <a:rPr dirty="0" sz="2200" spc="-65">
                <a:latin typeface="Arial MT"/>
                <a:cs typeface="Arial MT"/>
              </a:rPr>
              <a:t> </a:t>
            </a:r>
            <a:r>
              <a:rPr dirty="0" sz="2200" spc="-10">
                <a:latin typeface="Arial MT"/>
                <a:cs typeface="Arial MT"/>
              </a:rPr>
              <a:t>high-value, </a:t>
            </a:r>
            <a:r>
              <a:rPr dirty="0" sz="2300" spc="-30">
                <a:latin typeface="Arial MT"/>
                <a:cs typeface="Arial MT"/>
              </a:rPr>
              <a:t>client-</a:t>
            </a:r>
            <a:r>
              <a:rPr dirty="0" sz="2300">
                <a:latin typeface="Arial MT"/>
                <a:cs typeface="Arial MT"/>
              </a:rPr>
              <a:t>facing</a:t>
            </a:r>
            <a:r>
              <a:rPr dirty="0" sz="2300" spc="145">
                <a:latin typeface="Arial MT"/>
                <a:cs typeface="Arial MT"/>
              </a:rPr>
              <a:t> </a:t>
            </a:r>
            <a:r>
              <a:rPr dirty="0" sz="2300" spc="-10">
                <a:latin typeface="Arial MT"/>
                <a:cs typeface="Arial MT"/>
              </a:rPr>
              <a:t>work.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732683" y="4392083"/>
            <a:ext cx="5109845" cy="4932045"/>
          </a:xfrm>
          <a:prstGeom prst="rect">
            <a:avLst/>
          </a:prstGeom>
          <a:ln w="12700">
            <a:solidFill>
              <a:srgbClr val="676B70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7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905"/>
              </a:spcBef>
            </a:pPr>
            <a:endParaRPr sz="2750">
              <a:latin typeface="Times New Roman"/>
              <a:cs typeface="Times New Roman"/>
            </a:endParaRPr>
          </a:p>
          <a:p>
            <a:pPr marL="303530">
              <a:lnSpc>
                <a:spcPct val="100000"/>
              </a:lnSpc>
            </a:pPr>
            <a:r>
              <a:rPr dirty="0" sz="2750" spc="80">
                <a:latin typeface="Arial MT"/>
                <a:cs typeface="Arial MT"/>
              </a:rPr>
              <a:t>Sustainability</a:t>
            </a:r>
            <a:r>
              <a:rPr dirty="0" sz="2750" spc="-105">
                <a:latin typeface="Arial MT"/>
                <a:cs typeface="Arial MT"/>
              </a:rPr>
              <a:t> </a:t>
            </a:r>
            <a:r>
              <a:rPr dirty="0" sz="2750">
                <a:latin typeface="Arial MT"/>
                <a:cs typeface="Arial MT"/>
              </a:rPr>
              <a:t>&amp;</a:t>
            </a:r>
            <a:r>
              <a:rPr dirty="0" sz="2750" spc="-120">
                <a:latin typeface="Arial MT"/>
                <a:cs typeface="Arial MT"/>
              </a:rPr>
              <a:t> </a:t>
            </a:r>
            <a:r>
              <a:rPr dirty="0" sz="2750" spc="-10">
                <a:latin typeface="Arial MT"/>
                <a:cs typeface="Arial MT"/>
              </a:rPr>
              <a:t>Scalability</a:t>
            </a:r>
            <a:endParaRPr sz="2750">
              <a:latin typeface="Arial MT"/>
              <a:cs typeface="Arial MT"/>
            </a:endParaRPr>
          </a:p>
          <a:p>
            <a:pPr marL="308610" marR="889000" indent="1905">
              <a:lnSpc>
                <a:spcPts val="2700"/>
              </a:lnSpc>
              <a:spcBef>
                <a:spcPts val="1390"/>
              </a:spcBef>
            </a:pPr>
            <a:r>
              <a:rPr dirty="0" sz="2300" spc="-70">
                <a:latin typeface="Arial MT"/>
                <a:cs typeface="Arial MT"/>
              </a:rPr>
              <a:t>Build</a:t>
            </a:r>
            <a:r>
              <a:rPr dirty="0" sz="2300" spc="-60">
                <a:latin typeface="Arial MT"/>
                <a:cs typeface="Arial MT"/>
              </a:rPr>
              <a:t> </a:t>
            </a:r>
            <a:r>
              <a:rPr dirty="0" sz="2300" spc="-160">
                <a:latin typeface="Arial MT"/>
                <a:cs typeface="Arial MT"/>
              </a:rPr>
              <a:t>a</a:t>
            </a:r>
            <a:r>
              <a:rPr dirty="0" sz="2300" spc="-15">
                <a:latin typeface="Arial MT"/>
                <a:cs typeface="Arial MT"/>
              </a:rPr>
              <a:t> </a:t>
            </a:r>
            <a:r>
              <a:rPr dirty="0" sz="2300" spc="-20">
                <a:latin typeface="Arial MT"/>
                <a:cs typeface="Arial MT"/>
              </a:rPr>
              <a:t>future-</a:t>
            </a:r>
            <a:r>
              <a:rPr dirty="0" sz="2300">
                <a:latin typeface="Arial MT"/>
                <a:cs typeface="Arial MT"/>
              </a:rPr>
              <a:t>proof</a:t>
            </a:r>
            <a:r>
              <a:rPr dirty="0" sz="2300" spc="240">
                <a:latin typeface="Arial MT"/>
                <a:cs typeface="Arial MT"/>
              </a:rPr>
              <a:t> </a:t>
            </a:r>
            <a:r>
              <a:rPr dirty="0" sz="2300" spc="-10">
                <a:latin typeface="Arial MT"/>
                <a:cs typeface="Arial MT"/>
              </a:rPr>
              <a:t>solution </a:t>
            </a:r>
            <a:r>
              <a:rPr dirty="0" sz="2300" spc="-40">
                <a:latin typeface="Arial MT"/>
                <a:cs typeface="Arial MT"/>
              </a:rPr>
              <a:t>designed</a:t>
            </a:r>
            <a:r>
              <a:rPr dirty="0" sz="2300" spc="-5">
                <a:latin typeface="Arial MT"/>
                <a:cs typeface="Arial MT"/>
              </a:rPr>
              <a:t> </a:t>
            </a:r>
            <a:r>
              <a:rPr dirty="0" sz="2300">
                <a:latin typeface="Arial MT"/>
                <a:cs typeface="Arial MT"/>
              </a:rPr>
              <a:t>for</a:t>
            </a:r>
            <a:r>
              <a:rPr dirty="0" sz="2300" spc="-100">
                <a:latin typeface="Arial MT"/>
                <a:cs typeface="Arial MT"/>
              </a:rPr>
              <a:t> </a:t>
            </a:r>
            <a:r>
              <a:rPr dirty="0" sz="2300" spc="-30">
                <a:latin typeface="Arial MT"/>
                <a:cs typeface="Arial MT"/>
              </a:rPr>
              <a:t>long-</a:t>
            </a:r>
            <a:r>
              <a:rPr dirty="0" sz="2300">
                <a:latin typeface="Arial MT"/>
                <a:cs typeface="Arial MT"/>
              </a:rPr>
              <a:t>term</a:t>
            </a:r>
            <a:r>
              <a:rPr dirty="0" sz="2300" spc="50">
                <a:latin typeface="Arial MT"/>
                <a:cs typeface="Arial MT"/>
              </a:rPr>
              <a:t> </a:t>
            </a:r>
            <a:r>
              <a:rPr dirty="0" sz="2300" spc="-10">
                <a:latin typeface="Arial MT"/>
                <a:cs typeface="Arial MT"/>
              </a:rPr>
              <a:t>growth, </a:t>
            </a:r>
            <a:r>
              <a:rPr dirty="0" sz="2300" spc="-40">
                <a:latin typeface="Arial MT"/>
                <a:cs typeface="Arial MT"/>
              </a:rPr>
              <a:t>adaptable</a:t>
            </a:r>
            <a:r>
              <a:rPr dirty="0" sz="2300">
                <a:latin typeface="Arial MT"/>
                <a:cs typeface="Arial MT"/>
              </a:rPr>
              <a:t> to</a:t>
            </a:r>
            <a:r>
              <a:rPr dirty="0" sz="2300" spc="-160">
                <a:latin typeface="Arial MT"/>
                <a:cs typeface="Arial MT"/>
              </a:rPr>
              <a:t> </a:t>
            </a:r>
            <a:r>
              <a:rPr dirty="0" sz="2300" spc="-30">
                <a:latin typeface="Arial MT"/>
                <a:cs typeface="Arial MT"/>
              </a:rPr>
              <a:t>evolving</a:t>
            </a:r>
            <a:r>
              <a:rPr dirty="0" sz="2300" spc="5">
                <a:latin typeface="Arial MT"/>
                <a:cs typeface="Arial MT"/>
              </a:rPr>
              <a:t> </a:t>
            </a:r>
            <a:r>
              <a:rPr dirty="0" sz="2300" spc="-10">
                <a:latin typeface="Arial MT"/>
                <a:cs typeface="Arial MT"/>
              </a:rPr>
              <a:t>business </a:t>
            </a:r>
            <a:r>
              <a:rPr dirty="0" sz="2300" spc="-60">
                <a:latin typeface="Arial MT"/>
                <a:cs typeface="Arial MT"/>
              </a:rPr>
              <a:t>needs</a:t>
            </a:r>
            <a:r>
              <a:rPr dirty="0" sz="2300" spc="-65">
                <a:latin typeface="Arial MT"/>
                <a:cs typeface="Arial MT"/>
              </a:rPr>
              <a:t> and</a:t>
            </a:r>
            <a:r>
              <a:rPr dirty="0" sz="2300" spc="-95">
                <a:latin typeface="Arial MT"/>
                <a:cs typeface="Arial MT"/>
              </a:rPr>
              <a:t> </a:t>
            </a:r>
            <a:r>
              <a:rPr dirty="0" sz="2300" spc="-10">
                <a:latin typeface="Arial MT"/>
                <a:cs typeface="Arial MT"/>
              </a:rPr>
              <a:t>technological advancements.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6107384" y="9439980"/>
            <a:ext cx="123253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84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51800" y="5956300"/>
            <a:ext cx="1371600" cy="18034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9800" y="3200400"/>
            <a:ext cx="3937000" cy="13970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58400" y="3200400"/>
            <a:ext cx="3937000" cy="1397000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7416800" y="3302000"/>
            <a:ext cx="2628900" cy="2006600"/>
            <a:chOff x="7416800" y="3302000"/>
            <a:chExt cx="2628900" cy="2006600"/>
          </a:xfrm>
        </p:grpSpPr>
        <p:pic>
          <p:nvPicPr>
            <p:cNvPr id="6" name="object 6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988300" y="3302000"/>
              <a:ext cx="1485900" cy="254000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416800" y="3556000"/>
              <a:ext cx="2628900" cy="1752600"/>
            </a:xfrm>
            <a:prstGeom prst="rect">
              <a:avLst/>
            </a:prstGeom>
          </p:spPr>
        </p:pic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807349" y="699205"/>
            <a:ext cx="14328140" cy="133985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ts val="5145"/>
              </a:lnSpc>
              <a:spcBef>
                <a:spcPts val="95"/>
              </a:spcBef>
            </a:pPr>
            <a:r>
              <a:rPr dirty="0" sz="4450">
                <a:solidFill>
                  <a:srgbClr val="212121"/>
                </a:solidFill>
              </a:rPr>
              <a:t>Project</a:t>
            </a:r>
            <a:r>
              <a:rPr dirty="0" sz="4450" spc="155">
                <a:solidFill>
                  <a:srgbClr val="212121"/>
                </a:solidFill>
              </a:rPr>
              <a:t> </a:t>
            </a:r>
            <a:r>
              <a:rPr dirty="0" sz="4450"/>
              <a:t>Alpha</a:t>
            </a:r>
            <a:r>
              <a:rPr dirty="0" sz="4450" spc="-160"/>
              <a:t> </a:t>
            </a:r>
            <a:r>
              <a:rPr dirty="0" sz="4450">
                <a:solidFill>
                  <a:srgbClr val="282828"/>
                </a:solidFill>
              </a:rPr>
              <a:t>is</a:t>
            </a:r>
            <a:r>
              <a:rPr dirty="0" sz="4450" spc="45">
                <a:solidFill>
                  <a:srgbClr val="282828"/>
                </a:solidFill>
              </a:rPr>
              <a:t> </a:t>
            </a:r>
            <a:r>
              <a:rPr dirty="0" sz="4450">
                <a:solidFill>
                  <a:srgbClr val="232323"/>
                </a:solidFill>
              </a:rPr>
              <a:t>our</a:t>
            </a:r>
            <a:r>
              <a:rPr dirty="0" sz="4450" spc="-10">
                <a:solidFill>
                  <a:srgbClr val="232323"/>
                </a:solidFill>
              </a:rPr>
              <a:t> </a:t>
            </a:r>
            <a:r>
              <a:rPr dirty="0" sz="4450" spc="70">
                <a:solidFill>
                  <a:srgbClr val="1F1F1F"/>
                </a:solidFill>
              </a:rPr>
              <a:t>strategic</a:t>
            </a:r>
            <a:r>
              <a:rPr dirty="0" sz="4450" spc="145">
                <a:solidFill>
                  <a:srgbClr val="1F1F1F"/>
                </a:solidFill>
              </a:rPr>
              <a:t> </a:t>
            </a:r>
            <a:r>
              <a:rPr dirty="0" sz="4450" spc="90">
                <a:solidFill>
                  <a:srgbClr val="212121"/>
                </a:solidFill>
              </a:rPr>
              <a:t>initiative</a:t>
            </a:r>
            <a:r>
              <a:rPr dirty="0" sz="4450" spc="80">
                <a:solidFill>
                  <a:srgbClr val="212121"/>
                </a:solidFill>
              </a:rPr>
              <a:t> </a:t>
            </a:r>
            <a:r>
              <a:rPr dirty="0" sz="4450" spc="105">
                <a:solidFill>
                  <a:srgbClr val="232323"/>
                </a:solidFill>
              </a:rPr>
              <a:t>to</a:t>
            </a:r>
            <a:r>
              <a:rPr dirty="0" sz="4450" spc="-155">
                <a:solidFill>
                  <a:srgbClr val="232323"/>
                </a:solidFill>
              </a:rPr>
              <a:t> </a:t>
            </a:r>
            <a:r>
              <a:rPr dirty="0" sz="4450">
                <a:solidFill>
                  <a:srgbClr val="212121"/>
                </a:solidFill>
              </a:rPr>
              <a:t>modernise</a:t>
            </a:r>
            <a:r>
              <a:rPr dirty="0" sz="4450" spc="114">
                <a:solidFill>
                  <a:srgbClr val="212121"/>
                </a:solidFill>
              </a:rPr>
              <a:t> </a:t>
            </a:r>
            <a:r>
              <a:rPr dirty="0" sz="4450" spc="-25">
                <a:solidFill>
                  <a:srgbClr val="232323"/>
                </a:solidFill>
              </a:rPr>
              <a:t>and</a:t>
            </a:r>
            <a:endParaRPr sz="4450"/>
          </a:p>
          <a:p>
            <a:pPr marL="22225">
              <a:lnSpc>
                <a:spcPts val="5205"/>
              </a:lnSpc>
            </a:pPr>
            <a:r>
              <a:rPr dirty="0" sz="4500">
                <a:solidFill>
                  <a:srgbClr val="212121"/>
                </a:solidFill>
              </a:rPr>
              <a:t>automate</a:t>
            </a:r>
            <a:r>
              <a:rPr dirty="0" sz="4500" spc="190">
                <a:solidFill>
                  <a:srgbClr val="212121"/>
                </a:solidFill>
              </a:rPr>
              <a:t> </a:t>
            </a:r>
            <a:r>
              <a:rPr dirty="0" sz="4500">
                <a:solidFill>
                  <a:srgbClr val="232323"/>
                </a:solidFill>
              </a:rPr>
              <a:t>our</a:t>
            </a:r>
            <a:r>
              <a:rPr dirty="0" sz="4500" spc="70">
                <a:solidFill>
                  <a:srgbClr val="232323"/>
                </a:solidFill>
              </a:rPr>
              <a:t> </a:t>
            </a:r>
            <a:r>
              <a:rPr dirty="0" sz="4500" spc="60">
                <a:solidFill>
                  <a:srgbClr val="232323"/>
                </a:solidFill>
              </a:rPr>
              <a:t>core</a:t>
            </a:r>
            <a:r>
              <a:rPr dirty="0" sz="4500" spc="25">
                <a:solidFill>
                  <a:srgbClr val="232323"/>
                </a:solidFill>
              </a:rPr>
              <a:t> </a:t>
            </a:r>
            <a:r>
              <a:rPr dirty="0" sz="4500">
                <a:solidFill>
                  <a:srgbClr val="212121"/>
                </a:solidFill>
              </a:rPr>
              <a:t>operational</a:t>
            </a:r>
            <a:r>
              <a:rPr dirty="0" sz="4500" spc="360">
                <a:solidFill>
                  <a:srgbClr val="212121"/>
                </a:solidFill>
              </a:rPr>
              <a:t> </a:t>
            </a:r>
            <a:r>
              <a:rPr dirty="0" sz="4500" spc="90">
                <a:solidFill>
                  <a:srgbClr val="212121"/>
                </a:solidFill>
              </a:rPr>
              <a:t>workflows.</a:t>
            </a:r>
            <a:endParaRPr sz="4500"/>
          </a:p>
        </p:txBody>
      </p:sp>
      <p:sp>
        <p:nvSpPr>
          <p:cNvPr id="9" name="object 9" descr=""/>
          <p:cNvSpPr txBox="1"/>
          <p:nvPr/>
        </p:nvSpPr>
        <p:spPr>
          <a:xfrm>
            <a:off x="818472" y="2182988"/>
            <a:ext cx="15769590" cy="702945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21590" marR="5080" indent="-9525">
              <a:lnSpc>
                <a:spcPts val="2500"/>
              </a:lnSpc>
              <a:spcBef>
                <a:spcPts val="459"/>
              </a:spcBef>
            </a:pPr>
            <a:r>
              <a:rPr dirty="0" sz="2350" spc="-110">
                <a:latin typeface="Arial MT"/>
                <a:cs typeface="Arial MT"/>
              </a:rPr>
              <a:t>This</a:t>
            </a:r>
            <a:r>
              <a:rPr dirty="0" sz="2350" spc="-114">
                <a:latin typeface="Arial MT"/>
                <a:cs typeface="Arial MT"/>
              </a:rPr>
              <a:t> </a:t>
            </a:r>
            <a:r>
              <a:rPr dirty="0" sz="2350" spc="-40">
                <a:latin typeface="Arial MT"/>
                <a:cs typeface="Arial MT"/>
              </a:rPr>
              <a:t>project</a:t>
            </a:r>
            <a:r>
              <a:rPr dirty="0" sz="2350" spc="-90">
                <a:latin typeface="Arial MT"/>
                <a:cs typeface="Arial MT"/>
              </a:rPr>
              <a:t> </a:t>
            </a:r>
            <a:r>
              <a:rPr dirty="0" sz="2350" spc="-80">
                <a:latin typeface="Arial MT"/>
                <a:cs typeface="Arial MT"/>
              </a:rPr>
              <a:t>will</a:t>
            </a:r>
            <a:r>
              <a:rPr dirty="0" sz="2350" spc="-85">
                <a:latin typeface="Arial MT"/>
                <a:cs typeface="Arial MT"/>
              </a:rPr>
              <a:t> </a:t>
            </a:r>
            <a:r>
              <a:rPr dirty="0" sz="2350" spc="-95">
                <a:latin typeface="Arial MT"/>
                <a:cs typeface="Arial MT"/>
              </a:rPr>
              <a:t>redesign</a:t>
            </a:r>
            <a:r>
              <a:rPr dirty="0" sz="2350" spc="-65">
                <a:latin typeface="Arial MT"/>
                <a:cs typeface="Arial MT"/>
              </a:rPr>
              <a:t> </a:t>
            </a:r>
            <a:r>
              <a:rPr dirty="0" sz="2350" spc="-140">
                <a:latin typeface="Arial MT"/>
                <a:cs typeface="Arial MT"/>
              </a:rPr>
              <a:t>and</a:t>
            </a:r>
            <a:r>
              <a:rPr dirty="0" sz="2350" spc="-70">
                <a:latin typeface="Arial MT"/>
                <a:cs typeface="Arial MT"/>
              </a:rPr>
              <a:t> </a:t>
            </a:r>
            <a:r>
              <a:rPr dirty="0" sz="2350" spc="-100">
                <a:latin typeface="Arial MT"/>
                <a:cs typeface="Arial MT"/>
              </a:rPr>
              <a:t>implement</a:t>
            </a:r>
            <a:r>
              <a:rPr dirty="0" sz="2350" spc="120">
                <a:latin typeface="Arial MT"/>
                <a:cs typeface="Arial MT"/>
              </a:rPr>
              <a:t> </a:t>
            </a:r>
            <a:r>
              <a:rPr dirty="0" sz="2350" spc="-180">
                <a:latin typeface="Arial MT"/>
                <a:cs typeface="Arial MT"/>
              </a:rPr>
              <a:t>a</a:t>
            </a:r>
            <a:r>
              <a:rPr dirty="0" sz="2350" spc="-70">
                <a:latin typeface="Arial MT"/>
                <a:cs typeface="Arial MT"/>
              </a:rPr>
              <a:t> </a:t>
            </a:r>
            <a:r>
              <a:rPr dirty="0" sz="2350" spc="-135">
                <a:latin typeface="Arial MT"/>
                <a:cs typeface="Arial MT"/>
              </a:rPr>
              <a:t>new,</a:t>
            </a:r>
            <a:r>
              <a:rPr dirty="0" sz="2350" spc="-30">
                <a:latin typeface="Arial MT"/>
                <a:cs typeface="Arial MT"/>
              </a:rPr>
              <a:t> </a:t>
            </a:r>
            <a:r>
              <a:rPr dirty="0" sz="2350" spc="-95">
                <a:latin typeface="Arial MT"/>
                <a:cs typeface="Arial MT"/>
              </a:rPr>
              <a:t>streamlined</a:t>
            </a:r>
            <a:r>
              <a:rPr dirty="0" sz="2350" spc="85">
                <a:latin typeface="Arial MT"/>
                <a:cs typeface="Arial MT"/>
              </a:rPr>
              <a:t> </a:t>
            </a:r>
            <a:r>
              <a:rPr dirty="0" sz="2350" spc="-90">
                <a:latin typeface="Arial MT"/>
                <a:cs typeface="Arial MT"/>
              </a:rPr>
              <a:t>system</a:t>
            </a:r>
            <a:r>
              <a:rPr dirty="0" sz="2350" spc="-50">
                <a:latin typeface="Arial MT"/>
                <a:cs typeface="Arial MT"/>
              </a:rPr>
              <a:t> </a:t>
            </a:r>
            <a:r>
              <a:rPr dirty="0" sz="2350" spc="-60">
                <a:latin typeface="Arial MT"/>
                <a:cs typeface="Arial MT"/>
              </a:rPr>
              <a:t>for</a:t>
            </a:r>
            <a:r>
              <a:rPr dirty="0" sz="2350" spc="-105">
                <a:latin typeface="Arial MT"/>
                <a:cs typeface="Arial MT"/>
              </a:rPr>
              <a:t> </a:t>
            </a:r>
            <a:r>
              <a:rPr dirty="0" sz="2350" spc="-110">
                <a:latin typeface="Arial MT"/>
                <a:cs typeface="Arial MT"/>
              </a:rPr>
              <a:t>our</a:t>
            </a:r>
            <a:r>
              <a:rPr dirty="0" sz="2350" spc="-50">
                <a:latin typeface="Arial MT"/>
                <a:cs typeface="Arial MT"/>
              </a:rPr>
              <a:t> </a:t>
            </a:r>
            <a:r>
              <a:rPr dirty="0" sz="2350" spc="-60">
                <a:latin typeface="Arial MT"/>
                <a:cs typeface="Arial MT"/>
              </a:rPr>
              <a:t>end-</a:t>
            </a:r>
            <a:r>
              <a:rPr dirty="0" sz="2350" spc="-50">
                <a:latin typeface="Arial MT"/>
                <a:cs typeface="Arial MT"/>
              </a:rPr>
              <a:t>to-</a:t>
            </a:r>
            <a:r>
              <a:rPr dirty="0" sz="2350" spc="-10">
                <a:latin typeface="Arial MT"/>
                <a:cs typeface="Arial MT"/>
              </a:rPr>
              <a:t>end</a:t>
            </a:r>
            <a:r>
              <a:rPr dirty="0" sz="2350" spc="-75">
                <a:latin typeface="Arial MT"/>
                <a:cs typeface="Arial MT"/>
              </a:rPr>
              <a:t> </a:t>
            </a:r>
            <a:r>
              <a:rPr dirty="0" sz="2350" spc="-90">
                <a:latin typeface="Arial MT"/>
                <a:cs typeface="Arial MT"/>
              </a:rPr>
              <a:t>operational</a:t>
            </a:r>
            <a:r>
              <a:rPr dirty="0" sz="2350" spc="-45">
                <a:latin typeface="Arial MT"/>
                <a:cs typeface="Arial MT"/>
              </a:rPr>
              <a:t> </a:t>
            </a:r>
            <a:r>
              <a:rPr dirty="0" sz="2350" spc="-110">
                <a:latin typeface="Arial MT"/>
                <a:cs typeface="Arial MT"/>
              </a:rPr>
              <a:t>processes.</a:t>
            </a:r>
            <a:r>
              <a:rPr dirty="0" sz="2350" spc="45">
                <a:latin typeface="Arial MT"/>
                <a:cs typeface="Arial MT"/>
              </a:rPr>
              <a:t> </a:t>
            </a:r>
            <a:r>
              <a:rPr dirty="0" sz="2350">
                <a:latin typeface="Arial MT"/>
                <a:cs typeface="Arial MT"/>
              </a:rPr>
              <a:t>It</a:t>
            </a:r>
            <a:r>
              <a:rPr dirty="0" sz="2350" spc="-50">
                <a:latin typeface="Arial MT"/>
                <a:cs typeface="Arial MT"/>
              </a:rPr>
              <a:t> </a:t>
            </a:r>
            <a:r>
              <a:rPr dirty="0" sz="2350" spc="-110">
                <a:latin typeface="Arial MT"/>
                <a:cs typeface="Arial MT"/>
              </a:rPr>
              <a:t>replaces</a:t>
            </a:r>
            <a:r>
              <a:rPr dirty="0" sz="2350" spc="-50">
                <a:latin typeface="Arial MT"/>
                <a:cs typeface="Arial MT"/>
              </a:rPr>
              <a:t> manual </a:t>
            </a:r>
            <a:r>
              <a:rPr dirty="0" sz="2350" spc="-105">
                <a:latin typeface="Arial MT"/>
                <a:cs typeface="Arial MT"/>
              </a:rPr>
              <a:t>data</a:t>
            </a:r>
            <a:r>
              <a:rPr dirty="0" sz="2350" spc="-70">
                <a:latin typeface="Arial MT"/>
                <a:cs typeface="Arial MT"/>
              </a:rPr>
              <a:t> </a:t>
            </a:r>
            <a:r>
              <a:rPr dirty="0" sz="2350" spc="-35">
                <a:latin typeface="Arial MT"/>
                <a:cs typeface="Arial MT"/>
              </a:rPr>
              <a:t>entry</a:t>
            </a:r>
            <a:r>
              <a:rPr dirty="0" sz="2350" spc="-125">
                <a:latin typeface="Arial MT"/>
                <a:cs typeface="Arial MT"/>
              </a:rPr>
              <a:t> </a:t>
            </a:r>
            <a:r>
              <a:rPr dirty="0" sz="2350" spc="-95">
                <a:latin typeface="Arial MT"/>
                <a:cs typeface="Arial MT"/>
              </a:rPr>
              <a:t>and</a:t>
            </a:r>
            <a:r>
              <a:rPr dirty="0" sz="2350" spc="-65">
                <a:latin typeface="Arial MT"/>
                <a:cs typeface="Arial MT"/>
              </a:rPr>
              <a:t> </a:t>
            </a:r>
            <a:r>
              <a:rPr dirty="0" sz="2350" spc="-75">
                <a:latin typeface="Arial MT"/>
                <a:cs typeface="Arial MT"/>
              </a:rPr>
              <a:t>fragmented</a:t>
            </a:r>
            <a:r>
              <a:rPr dirty="0" sz="2350" spc="-90">
                <a:latin typeface="Arial MT"/>
                <a:cs typeface="Arial MT"/>
              </a:rPr>
              <a:t> </a:t>
            </a:r>
            <a:r>
              <a:rPr dirty="0" sz="2350" spc="-60">
                <a:latin typeface="Arial MT"/>
                <a:cs typeface="Arial MT"/>
              </a:rPr>
              <a:t>workflows</a:t>
            </a:r>
            <a:r>
              <a:rPr dirty="0" sz="2350" spc="-105">
                <a:latin typeface="Arial MT"/>
                <a:cs typeface="Arial MT"/>
              </a:rPr>
              <a:t> </a:t>
            </a:r>
            <a:r>
              <a:rPr dirty="0" sz="2350" spc="-30">
                <a:latin typeface="Arial MT"/>
                <a:cs typeface="Arial MT"/>
              </a:rPr>
              <a:t>with</a:t>
            </a:r>
            <a:r>
              <a:rPr dirty="0" sz="2350" spc="-130">
                <a:latin typeface="Arial MT"/>
                <a:cs typeface="Arial MT"/>
              </a:rPr>
              <a:t> </a:t>
            </a:r>
            <a:r>
              <a:rPr dirty="0" sz="2350">
                <a:latin typeface="Arial MT"/>
                <a:cs typeface="Arial MT"/>
              </a:rPr>
              <a:t>a</a:t>
            </a:r>
            <a:r>
              <a:rPr dirty="0" sz="2350" spc="-165">
                <a:latin typeface="Arial MT"/>
                <a:cs typeface="Arial MT"/>
              </a:rPr>
              <a:t> </a:t>
            </a:r>
            <a:r>
              <a:rPr dirty="0" sz="2350" spc="-110">
                <a:latin typeface="Arial MT"/>
                <a:cs typeface="Arial MT"/>
              </a:rPr>
              <a:t>single,</a:t>
            </a:r>
            <a:r>
              <a:rPr dirty="0" sz="2350" spc="-70">
                <a:latin typeface="Arial MT"/>
                <a:cs typeface="Arial MT"/>
              </a:rPr>
              <a:t> </a:t>
            </a:r>
            <a:r>
              <a:rPr dirty="0" sz="2350" spc="-60">
                <a:latin typeface="Arial MT"/>
                <a:cs typeface="Arial MT"/>
              </a:rPr>
              <a:t>integrated</a:t>
            </a:r>
            <a:r>
              <a:rPr dirty="0" sz="2350" spc="-100">
                <a:latin typeface="Arial MT"/>
                <a:cs typeface="Arial MT"/>
              </a:rPr>
              <a:t> </a:t>
            </a:r>
            <a:r>
              <a:rPr dirty="0" sz="2350" spc="-50">
                <a:latin typeface="Arial MT"/>
                <a:cs typeface="Arial MT"/>
              </a:rPr>
              <a:t>platform</a:t>
            </a:r>
            <a:r>
              <a:rPr dirty="0" sz="2350" spc="-20">
                <a:latin typeface="Arial MT"/>
                <a:cs typeface="Arial MT"/>
              </a:rPr>
              <a:t> </a:t>
            </a:r>
            <a:r>
              <a:rPr dirty="0" sz="2350" spc="-100">
                <a:latin typeface="Arial MT"/>
                <a:cs typeface="Arial MT"/>
              </a:rPr>
              <a:t>designed</a:t>
            </a:r>
            <a:r>
              <a:rPr dirty="0" sz="2350" spc="-20">
                <a:latin typeface="Arial MT"/>
                <a:cs typeface="Arial MT"/>
              </a:rPr>
              <a:t> </a:t>
            </a:r>
            <a:r>
              <a:rPr dirty="0" sz="2350">
                <a:latin typeface="Arial MT"/>
                <a:cs typeface="Arial MT"/>
              </a:rPr>
              <a:t>for</a:t>
            </a:r>
            <a:r>
              <a:rPr dirty="0" sz="2350" spc="-40">
                <a:latin typeface="Arial MT"/>
                <a:cs typeface="Arial MT"/>
              </a:rPr>
              <a:t> </a:t>
            </a:r>
            <a:r>
              <a:rPr dirty="0" sz="2350" spc="-105">
                <a:latin typeface="Arial MT"/>
                <a:cs typeface="Arial MT"/>
              </a:rPr>
              <a:t>speed,</a:t>
            </a:r>
            <a:r>
              <a:rPr dirty="0" sz="2350" spc="-55">
                <a:latin typeface="Arial MT"/>
                <a:cs typeface="Arial MT"/>
              </a:rPr>
              <a:t> </a:t>
            </a:r>
            <a:r>
              <a:rPr dirty="0" sz="2350" spc="-110">
                <a:latin typeface="Arial MT"/>
                <a:cs typeface="Arial MT"/>
              </a:rPr>
              <a:t>accuracy,</a:t>
            </a:r>
            <a:r>
              <a:rPr dirty="0" sz="2350" spc="-55">
                <a:latin typeface="Arial MT"/>
                <a:cs typeface="Arial MT"/>
              </a:rPr>
              <a:t> </a:t>
            </a:r>
            <a:r>
              <a:rPr dirty="0" sz="2350" spc="-110">
                <a:latin typeface="Arial MT"/>
                <a:cs typeface="Arial MT"/>
              </a:rPr>
              <a:t>and</a:t>
            </a:r>
            <a:r>
              <a:rPr dirty="0" sz="2350" spc="-50">
                <a:latin typeface="Arial MT"/>
                <a:cs typeface="Arial MT"/>
              </a:rPr>
              <a:t> </a:t>
            </a:r>
            <a:r>
              <a:rPr dirty="0" sz="2350" spc="-114">
                <a:latin typeface="Arial MT"/>
                <a:cs typeface="Arial MT"/>
              </a:rPr>
              <a:t>user</a:t>
            </a:r>
            <a:r>
              <a:rPr dirty="0" sz="2350" spc="5">
                <a:latin typeface="Arial MT"/>
                <a:cs typeface="Arial MT"/>
              </a:rPr>
              <a:t> </a:t>
            </a:r>
            <a:r>
              <a:rPr dirty="0" sz="2350" spc="-10">
                <a:latin typeface="Arial MT"/>
                <a:cs typeface="Arial MT"/>
              </a:rPr>
              <a:t>efficiency.</a:t>
            </a:r>
            <a:endParaRPr sz="23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177578" y="4623206"/>
            <a:ext cx="3926840" cy="1160145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algn="ctr" marL="1270">
              <a:lnSpc>
                <a:spcPct val="100000"/>
              </a:lnSpc>
              <a:spcBef>
                <a:spcPts val="345"/>
              </a:spcBef>
            </a:pPr>
            <a:r>
              <a:rPr dirty="0" sz="2600" spc="-10">
                <a:solidFill>
                  <a:srgbClr val="131313"/>
                </a:solidFill>
                <a:latin typeface="Arial MT"/>
                <a:cs typeface="Arial MT"/>
              </a:rPr>
              <a:t>Automation</a:t>
            </a:r>
            <a:endParaRPr sz="2600">
              <a:latin typeface="Arial MT"/>
              <a:cs typeface="Arial MT"/>
            </a:endParaRPr>
          </a:p>
          <a:p>
            <a:pPr algn="ctr">
              <a:lnSpc>
                <a:spcPts val="2630"/>
              </a:lnSpc>
              <a:spcBef>
                <a:spcPts val="180"/>
              </a:spcBef>
            </a:pPr>
            <a:r>
              <a:rPr dirty="0" sz="2300" spc="-95">
                <a:latin typeface="Arial MT"/>
                <a:cs typeface="Arial MT"/>
              </a:rPr>
              <a:t>Targeting</a:t>
            </a:r>
            <a:r>
              <a:rPr dirty="0" sz="2300" spc="15">
                <a:latin typeface="Arial MT"/>
                <a:cs typeface="Arial MT"/>
              </a:rPr>
              <a:t> </a:t>
            </a:r>
            <a:r>
              <a:rPr dirty="0" sz="2300" spc="-100">
                <a:latin typeface="Arial MT"/>
                <a:cs typeface="Arial MT"/>
              </a:rPr>
              <a:t>key</a:t>
            </a:r>
            <a:r>
              <a:rPr dirty="0" sz="2300" spc="-55">
                <a:latin typeface="Arial MT"/>
                <a:cs typeface="Arial MT"/>
              </a:rPr>
              <a:t> </a:t>
            </a:r>
            <a:r>
              <a:rPr dirty="0" sz="2300" spc="-125">
                <a:latin typeface="Arial MT"/>
                <a:cs typeface="Arial MT"/>
              </a:rPr>
              <a:t>manual</a:t>
            </a:r>
            <a:r>
              <a:rPr dirty="0" sz="2300" spc="-15">
                <a:latin typeface="Arial MT"/>
                <a:cs typeface="Arial MT"/>
              </a:rPr>
              <a:t> </a:t>
            </a:r>
            <a:r>
              <a:rPr dirty="0" sz="2300" spc="-45">
                <a:latin typeface="Arial MT"/>
                <a:cs typeface="Arial MT"/>
              </a:rPr>
              <a:t>processes</a:t>
            </a:r>
            <a:endParaRPr sz="2300">
              <a:latin typeface="Arial MT"/>
              <a:cs typeface="Arial MT"/>
            </a:endParaRPr>
          </a:p>
          <a:p>
            <a:pPr algn="ctr">
              <a:lnSpc>
                <a:spcPts val="2750"/>
              </a:lnSpc>
            </a:pPr>
            <a:r>
              <a:rPr dirty="0" sz="2400" spc="-40">
                <a:latin typeface="Arial MT"/>
                <a:cs typeface="Arial MT"/>
              </a:rPr>
              <a:t>for</a:t>
            </a:r>
            <a:r>
              <a:rPr dirty="0" sz="2400" spc="-130">
                <a:latin typeface="Arial MT"/>
                <a:cs typeface="Arial MT"/>
              </a:rPr>
              <a:t> </a:t>
            </a:r>
            <a:r>
              <a:rPr dirty="0" sz="2400" spc="-95">
                <a:latin typeface="Arial MT"/>
                <a:cs typeface="Arial MT"/>
              </a:rPr>
              <a:t>end-</a:t>
            </a:r>
            <a:r>
              <a:rPr dirty="0" sz="2400" spc="-80">
                <a:latin typeface="Arial MT"/>
                <a:cs typeface="Arial MT"/>
              </a:rPr>
              <a:t>to-</a:t>
            </a:r>
            <a:r>
              <a:rPr dirty="0" sz="2400" spc="-10">
                <a:latin typeface="Arial MT"/>
                <a:cs typeface="Arial MT"/>
              </a:rPr>
              <a:t>end</a:t>
            </a:r>
            <a:r>
              <a:rPr dirty="0" sz="2400" spc="-80">
                <a:latin typeface="Arial MT"/>
                <a:cs typeface="Arial MT"/>
              </a:rPr>
              <a:t> </a:t>
            </a:r>
            <a:r>
              <a:rPr dirty="0" sz="2400" spc="-50">
                <a:latin typeface="Arial MT"/>
                <a:cs typeface="Arial MT"/>
              </a:rPr>
              <a:t>automation.</a:t>
            </a:r>
            <a:endParaRPr sz="24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813224" y="7494887"/>
            <a:ext cx="4756150" cy="1593850"/>
          </a:xfrm>
          <a:prstGeom prst="rect">
            <a:avLst/>
          </a:prstGeom>
        </p:spPr>
        <p:txBody>
          <a:bodyPr wrap="square" lIns="0" tIns="175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85"/>
              </a:spcBef>
            </a:pPr>
            <a:r>
              <a:rPr dirty="0" sz="3750" spc="-30">
                <a:solidFill>
                  <a:srgbClr val="1F1F1F"/>
                </a:solidFill>
                <a:latin typeface="Arial MT"/>
                <a:cs typeface="Arial MT"/>
              </a:rPr>
              <a:t>Expected</a:t>
            </a:r>
            <a:r>
              <a:rPr dirty="0" sz="3750" spc="-18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3750" spc="-10">
                <a:solidFill>
                  <a:srgbClr val="232323"/>
                </a:solidFill>
                <a:latin typeface="Arial MT"/>
                <a:cs typeface="Arial MT"/>
              </a:rPr>
              <a:t>Impact</a:t>
            </a:r>
            <a:endParaRPr sz="3750">
              <a:latin typeface="Arial MT"/>
              <a:cs typeface="Arial MT"/>
            </a:endParaRPr>
          </a:p>
          <a:p>
            <a:pPr marL="292100" marR="5080" indent="-272415">
              <a:lnSpc>
                <a:spcPts val="2600"/>
              </a:lnSpc>
              <a:spcBef>
                <a:spcPts val="1370"/>
              </a:spcBef>
              <a:buChar char="•"/>
              <a:tabLst>
                <a:tab pos="292100" algn="l"/>
              </a:tabLst>
            </a:pPr>
            <a:r>
              <a:rPr dirty="0" sz="2550" spc="-360">
                <a:latin typeface="Arial MT"/>
                <a:cs typeface="Arial MT"/>
              </a:rPr>
              <a:t>A</a:t>
            </a:r>
            <a:r>
              <a:rPr dirty="0" sz="2550" spc="-140">
                <a:latin typeface="Arial MT"/>
                <a:cs typeface="Arial MT"/>
              </a:rPr>
              <a:t> </a:t>
            </a:r>
            <a:r>
              <a:rPr dirty="0" sz="2550" spc="-204">
                <a:latin typeface="Arial MT"/>
                <a:cs typeface="Arial MT"/>
              </a:rPr>
              <a:t>measurable</a:t>
            </a:r>
            <a:r>
              <a:rPr dirty="0" sz="2550" spc="70">
                <a:latin typeface="Arial MT"/>
                <a:cs typeface="Arial MT"/>
              </a:rPr>
              <a:t> </a:t>
            </a:r>
            <a:r>
              <a:rPr dirty="0" sz="2550" spc="-145">
                <a:latin typeface="Arial MT"/>
                <a:cs typeface="Arial MT"/>
              </a:rPr>
              <a:t>reduction</a:t>
            </a:r>
            <a:r>
              <a:rPr dirty="0" sz="2550" spc="-20">
                <a:latin typeface="Arial MT"/>
                <a:cs typeface="Arial MT"/>
              </a:rPr>
              <a:t> </a:t>
            </a:r>
            <a:r>
              <a:rPr dirty="0" sz="2550" spc="-50">
                <a:latin typeface="Arial MT"/>
                <a:cs typeface="Arial MT"/>
              </a:rPr>
              <a:t>in</a:t>
            </a:r>
            <a:r>
              <a:rPr dirty="0" sz="2550" spc="-245">
                <a:latin typeface="Arial MT"/>
                <a:cs typeface="Arial MT"/>
              </a:rPr>
              <a:t> </a:t>
            </a:r>
            <a:r>
              <a:rPr dirty="0" sz="2550" spc="-114">
                <a:latin typeface="Arial MT"/>
                <a:cs typeface="Arial MT"/>
              </a:rPr>
              <a:t>cost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 spc="-105">
                <a:latin typeface="Arial MT"/>
                <a:cs typeface="Arial MT"/>
              </a:rPr>
              <a:t>and </a:t>
            </a:r>
            <a:r>
              <a:rPr dirty="0" sz="2550" spc="-10">
                <a:latin typeface="Arial MT"/>
                <a:cs typeface="Arial MT"/>
              </a:rPr>
              <a:t>effort.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509674" y="4619680"/>
            <a:ext cx="3580765" cy="1162050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algn="ctr" marL="12700" marR="5080" indent="-48895">
              <a:lnSpc>
                <a:spcPct val="101099"/>
              </a:lnSpc>
              <a:spcBef>
                <a:spcPts val="390"/>
              </a:spcBef>
            </a:pPr>
            <a:r>
              <a:rPr dirty="0" sz="2550" spc="-10">
                <a:solidFill>
                  <a:srgbClr val="181818"/>
                </a:solidFill>
                <a:latin typeface="Arial MT"/>
                <a:cs typeface="Arial MT"/>
              </a:rPr>
              <a:t>Performance </a:t>
            </a:r>
            <a:r>
              <a:rPr dirty="0" sz="2200" spc="-20">
                <a:latin typeface="Arial MT"/>
                <a:cs typeface="Arial MT"/>
              </a:rPr>
              <a:t>Systematically</a:t>
            </a:r>
            <a:r>
              <a:rPr dirty="0" sz="2200" spc="-135">
                <a:latin typeface="Arial MT"/>
                <a:cs typeface="Arial MT"/>
              </a:rPr>
              <a:t> </a:t>
            </a:r>
            <a:r>
              <a:rPr dirty="0" sz="2200" spc="-10">
                <a:latin typeface="Arial MT"/>
                <a:cs typeface="Arial MT"/>
              </a:rPr>
              <a:t>improving</a:t>
            </a:r>
            <a:r>
              <a:rPr dirty="0" sz="2200" spc="-35">
                <a:latin typeface="Arial MT"/>
                <a:cs typeface="Arial MT"/>
              </a:rPr>
              <a:t> </a:t>
            </a:r>
            <a:r>
              <a:rPr dirty="0" sz="2200" spc="-25">
                <a:latin typeface="Arial MT"/>
                <a:cs typeface="Arial MT"/>
              </a:rPr>
              <a:t>the </a:t>
            </a:r>
            <a:r>
              <a:rPr dirty="0" sz="2350" spc="-114">
                <a:latin typeface="Arial MT"/>
                <a:cs typeface="Arial MT"/>
              </a:rPr>
              <a:t>speed</a:t>
            </a:r>
            <a:r>
              <a:rPr dirty="0" sz="2350" spc="-45">
                <a:latin typeface="Arial MT"/>
                <a:cs typeface="Arial MT"/>
              </a:rPr>
              <a:t> </a:t>
            </a:r>
            <a:r>
              <a:rPr dirty="0" sz="2350" spc="-125">
                <a:latin typeface="Arial MT"/>
                <a:cs typeface="Arial MT"/>
              </a:rPr>
              <a:t>and</a:t>
            </a:r>
            <a:r>
              <a:rPr dirty="0" sz="2350" spc="-40">
                <a:latin typeface="Arial MT"/>
                <a:cs typeface="Arial MT"/>
              </a:rPr>
              <a:t> </a:t>
            </a:r>
            <a:r>
              <a:rPr dirty="0" sz="2350" spc="-60">
                <a:latin typeface="Arial MT"/>
                <a:cs typeface="Arial MT"/>
              </a:rPr>
              <a:t>quality</a:t>
            </a:r>
            <a:r>
              <a:rPr dirty="0" sz="2350" spc="-95">
                <a:latin typeface="Arial MT"/>
                <a:cs typeface="Arial MT"/>
              </a:rPr>
              <a:t> </a:t>
            </a:r>
            <a:r>
              <a:rPr dirty="0" sz="2350">
                <a:latin typeface="Arial MT"/>
                <a:cs typeface="Arial MT"/>
              </a:rPr>
              <a:t>of</a:t>
            </a:r>
            <a:r>
              <a:rPr dirty="0" sz="2350" spc="-75">
                <a:latin typeface="Arial MT"/>
                <a:cs typeface="Arial MT"/>
              </a:rPr>
              <a:t> outputs.</a:t>
            </a:r>
            <a:endParaRPr sz="23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563541" y="6448515"/>
            <a:ext cx="4730115" cy="113474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sz="2500" spc="-10">
                <a:solidFill>
                  <a:srgbClr val="161616"/>
                </a:solidFill>
                <a:latin typeface="Arial MT"/>
                <a:cs typeface="Arial MT"/>
              </a:rPr>
              <a:t>User</a:t>
            </a:r>
            <a:r>
              <a:rPr dirty="0" sz="2500" spc="-14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2500" spc="-10">
                <a:solidFill>
                  <a:srgbClr val="151515"/>
                </a:solidFill>
                <a:latin typeface="Arial MT"/>
                <a:cs typeface="Arial MT"/>
              </a:rPr>
              <a:t>Experience</a:t>
            </a:r>
            <a:endParaRPr sz="2500">
              <a:latin typeface="Arial MT"/>
              <a:cs typeface="Arial MT"/>
            </a:endParaRPr>
          </a:p>
          <a:p>
            <a:pPr marL="26034">
              <a:lnSpc>
                <a:spcPts val="2740"/>
              </a:lnSpc>
              <a:spcBef>
                <a:spcPts val="200"/>
              </a:spcBef>
            </a:pPr>
            <a:r>
              <a:rPr dirty="0" sz="2400" spc="-160">
                <a:latin typeface="Arial MT"/>
                <a:cs typeface="Arial MT"/>
              </a:rPr>
              <a:t>Designing</a:t>
            </a:r>
            <a:r>
              <a:rPr dirty="0" sz="2400" spc="70">
                <a:latin typeface="Arial MT"/>
                <a:cs typeface="Arial MT"/>
              </a:rPr>
              <a:t> </a:t>
            </a:r>
            <a:r>
              <a:rPr dirty="0" sz="2400" spc="-220">
                <a:latin typeface="Arial MT"/>
                <a:cs typeface="Arial MT"/>
              </a:rPr>
              <a:t>a</a:t>
            </a:r>
            <a:r>
              <a:rPr dirty="0" sz="2400" spc="-75">
                <a:latin typeface="Arial MT"/>
                <a:cs typeface="Arial MT"/>
              </a:rPr>
              <a:t> </a:t>
            </a:r>
            <a:r>
              <a:rPr dirty="0" sz="2400" spc="-190">
                <a:latin typeface="Arial MT"/>
                <a:cs typeface="Arial MT"/>
              </a:rPr>
              <a:t>more</a:t>
            </a:r>
            <a:r>
              <a:rPr dirty="0" sz="2400" spc="-85">
                <a:latin typeface="Arial MT"/>
                <a:cs typeface="Arial MT"/>
              </a:rPr>
              <a:t> </a:t>
            </a:r>
            <a:r>
              <a:rPr dirty="0" sz="2400" spc="-65">
                <a:latin typeface="Arial MT"/>
                <a:cs typeface="Arial MT"/>
              </a:rPr>
              <a:t>intuitive</a:t>
            </a:r>
            <a:r>
              <a:rPr dirty="0" sz="2400" spc="-95">
                <a:latin typeface="Arial MT"/>
                <a:cs typeface="Arial MT"/>
              </a:rPr>
              <a:t> </a:t>
            </a:r>
            <a:r>
              <a:rPr dirty="0" sz="2400" spc="-25">
                <a:latin typeface="Arial MT"/>
                <a:cs typeface="Arial MT"/>
              </a:rPr>
              <a:t>and</a:t>
            </a:r>
            <a:endParaRPr sz="2400">
              <a:latin typeface="Arial MT"/>
              <a:cs typeface="Arial MT"/>
            </a:endParaRPr>
          </a:p>
          <a:p>
            <a:pPr marL="26670">
              <a:lnSpc>
                <a:spcPts val="2620"/>
              </a:lnSpc>
            </a:pPr>
            <a:r>
              <a:rPr dirty="0" sz="2300" spc="-10">
                <a:latin typeface="Arial MT"/>
                <a:cs typeface="Arial MT"/>
              </a:rPr>
              <a:t>efficient</a:t>
            </a:r>
            <a:r>
              <a:rPr dirty="0" sz="2300" spc="-15">
                <a:latin typeface="Arial MT"/>
                <a:cs typeface="Arial MT"/>
              </a:rPr>
              <a:t> </a:t>
            </a:r>
            <a:r>
              <a:rPr dirty="0" sz="2300" spc="-80">
                <a:latin typeface="Arial MT"/>
                <a:cs typeface="Arial MT"/>
              </a:rPr>
              <a:t>system</a:t>
            </a:r>
            <a:r>
              <a:rPr dirty="0" sz="2300" spc="-55">
                <a:latin typeface="Arial MT"/>
                <a:cs typeface="Arial MT"/>
              </a:rPr>
              <a:t> </a:t>
            </a:r>
            <a:r>
              <a:rPr dirty="0" sz="2300">
                <a:latin typeface="Arial MT"/>
                <a:cs typeface="Arial MT"/>
              </a:rPr>
              <a:t>for</a:t>
            </a:r>
            <a:r>
              <a:rPr dirty="0" sz="2300" spc="-145">
                <a:latin typeface="Arial MT"/>
                <a:cs typeface="Arial MT"/>
              </a:rPr>
              <a:t> </a:t>
            </a:r>
            <a:r>
              <a:rPr dirty="0" sz="2300" spc="-55">
                <a:latin typeface="Arial MT"/>
                <a:cs typeface="Arial MT"/>
              </a:rPr>
              <a:t>our</a:t>
            </a:r>
            <a:r>
              <a:rPr dirty="0" sz="2300" spc="-105">
                <a:latin typeface="Arial MT"/>
                <a:cs typeface="Arial MT"/>
              </a:rPr>
              <a:t> </a:t>
            </a:r>
            <a:r>
              <a:rPr dirty="0" sz="2300" spc="-65">
                <a:latin typeface="Arial MT"/>
                <a:cs typeface="Arial MT"/>
              </a:rPr>
              <a:t>internal</a:t>
            </a:r>
            <a:r>
              <a:rPr dirty="0" sz="2300" spc="-95">
                <a:latin typeface="Arial MT"/>
                <a:cs typeface="Arial MT"/>
              </a:rPr>
              <a:t> </a:t>
            </a:r>
            <a:r>
              <a:rPr dirty="0" sz="2300" spc="-30">
                <a:latin typeface="Arial MT"/>
                <a:cs typeface="Arial MT"/>
              </a:rPr>
              <a:t>teams.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6192934" y="8341430"/>
            <a:ext cx="4514850" cy="7473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84480" marR="5080" indent="-272415">
              <a:lnSpc>
                <a:spcPts val="2600"/>
              </a:lnSpc>
              <a:spcBef>
                <a:spcPts val="590"/>
              </a:spcBef>
              <a:buChar char="•"/>
              <a:tabLst>
                <a:tab pos="284480" algn="l"/>
                <a:tab pos="297180" algn="l"/>
              </a:tabLst>
            </a:pPr>
            <a:r>
              <a:rPr dirty="0" sz="2550">
                <a:latin typeface="Arial MT"/>
                <a:cs typeface="Arial MT"/>
              </a:rPr>
              <a:t>	</a:t>
            </a:r>
            <a:r>
              <a:rPr dirty="0" sz="2550" spc="-445">
                <a:latin typeface="Arial MT"/>
                <a:cs typeface="Arial MT"/>
              </a:rPr>
              <a:t>A</a:t>
            </a:r>
            <a:r>
              <a:rPr dirty="0" sz="2550" spc="-60">
                <a:latin typeface="Arial MT"/>
                <a:cs typeface="Arial MT"/>
              </a:rPr>
              <a:t> </a:t>
            </a:r>
            <a:r>
              <a:rPr dirty="0" sz="2550" spc="-120">
                <a:latin typeface="Arial MT"/>
                <a:cs typeface="Arial MT"/>
              </a:rPr>
              <a:t>significant</a:t>
            </a:r>
            <a:r>
              <a:rPr dirty="0" sz="2550" spc="-60">
                <a:latin typeface="Arial MT"/>
                <a:cs typeface="Arial MT"/>
              </a:rPr>
              <a:t> </a:t>
            </a:r>
            <a:r>
              <a:rPr dirty="0" sz="2550" spc="-180">
                <a:latin typeface="Arial MT"/>
                <a:cs typeface="Arial MT"/>
              </a:rPr>
              <a:t>improvement</a:t>
            </a:r>
            <a:r>
              <a:rPr dirty="0" sz="2550" spc="55">
                <a:latin typeface="Arial MT"/>
                <a:cs typeface="Arial MT"/>
              </a:rPr>
              <a:t> </a:t>
            </a:r>
            <a:r>
              <a:rPr dirty="0" sz="2550" spc="-105">
                <a:latin typeface="Arial MT"/>
                <a:cs typeface="Arial MT"/>
              </a:rPr>
              <a:t>in</a:t>
            </a:r>
            <a:r>
              <a:rPr dirty="0" sz="2550" spc="-114">
                <a:latin typeface="Arial MT"/>
                <a:cs typeface="Arial MT"/>
              </a:rPr>
              <a:t> </a:t>
            </a:r>
            <a:r>
              <a:rPr dirty="0" sz="2550" spc="-80">
                <a:latin typeface="Arial MT"/>
                <a:cs typeface="Arial MT"/>
              </a:rPr>
              <a:t>data </a:t>
            </a:r>
            <a:r>
              <a:rPr dirty="0" sz="2550" spc="-165">
                <a:latin typeface="Arial MT"/>
                <a:cs typeface="Arial MT"/>
              </a:rPr>
              <a:t>accuracy</a:t>
            </a:r>
            <a:r>
              <a:rPr dirty="0" sz="2550" spc="55">
                <a:latin typeface="Arial MT"/>
                <a:cs typeface="Arial MT"/>
              </a:rPr>
              <a:t> </a:t>
            </a:r>
            <a:r>
              <a:rPr dirty="0" sz="2550" spc="-225">
                <a:latin typeface="Arial MT"/>
                <a:cs typeface="Arial MT"/>
              </a:rPr>
              <a:t>and</a:t>
            </a:r>
            <a:r>
              <a:rPr dirty="0" sz="2550" spc="-130">
                <a:latin typeface="Arial MT"/>
                <a:cs typeface="Arial MT"/>
              </a:rPr>
              <a:t> </a:t>
            </a:r>
            <a:r>
              <a:rPr dirty="0" sz="2550" spc="-170">
                <a:latin typeface="Arial MT"/>
                <a:cs typeface="Arial MT"/>
              </a:rPr>
              <a:t>process</a:t>
            </a:r>
            <a:r>
              <a:rPr dirty="0" sz="2550" spc="10">
                <a:latin typeface="Arial MT"/>
                <a:cs typeface="Arial MT"/>
              </a:rPr>
              <a:t> </a:t>
            </a:r>
            <a:r>
              <a:rPr dirty="0" sz="2550" spc="-25">
                <a:latin typeface="Arial MT"/>
                <a:cs typeface="Arial MT"/>
              </a:rPr>
              <a:t>reliability.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780934" y="8341430"/>
            <a:ext cx="4360545" cy="747395"/>
          </a:xfrm>
          <a:prstGeom prst="rect">
            <a:avLst/>
          </a:prstGeom>
        </p:spPr>
        <p:txBody>
          <a:bodyPr wrap="square" lIns="0" tIns="74930" rIns="0" bIns="0" rtlCol="0" vert="horz">
            <a:spAutoFit/>
          </a:bodyPr>
          <a:lstStyle/>
          <a:p>
            <a:pPr marL="271145" marR="5080" indent="-259079">
              <a:lnSpc>
                <a:spcPts val="2600"/>
              </a:lnSpc>
              <a:spcBef>
                <a:spcPts val="590"/>
              </a:spcBef>
              <a:buChar char="•"/>
              <a:tabLst>
                <a:tab pos="271145" algn="l"/>
                <a:tab pos="284480" algn="l"/>
              </a:tabLst>
            </a:pPr>
            <a:r>
              <a:rPr dirty="0" sz="2550">
                <a:latin typeface="Arial MT"/>
                <a:cs typeface="Arial MT"/>
              </a:rPr>
              <a:t>	</a:t>
            </a:r>
            <a:r>
              <a:rPr dirty="0" sz="2550" spc="-285">
                <a:latin typeface="Arial MT"/>
                <a:cs typeface="Arial MT"/>
              </a:rPr>
              <a:t>An</a:t>
            </a:r>
            <a:r>
              <a:rPr dirty="0" sz="2550" spc="-85">
                <a:latin typeface="Arial MT"/>
                <a:cs typeface="Arial MT"/>
              </a:rPr>
              <a:t> </a:t>
            </a:r>
            <a:r>
              <a:rPr dirty="0" sz="2550" spc="-195">
                <a:latin typeface="Arial MT"/>
                <a:cs typeface="Arial MT"/>
              </a:rPr>
              <a:t>enhanced</a:t>
            </a:r>
            <a:r>
              <a:rPr dirty="0" sz="2550" spc="20">
                <a:latin typeface="Arial MT"/>
                <a:cs typeface="Arial MT"/>
              </a:rPr>
              <a:t> </a:t>
            </a:r>
            <a:r>
              <a:rPr dirty="0" sz="2550" spc="-95">
                <a:latin typeface="Arial MT"/>
                <a:cs typeface="Arial MT"/>
              </a:rPr>
              <a:t>ability</a:t>
            </a:r>
            <a:r>
              <a:rPr dirty="0" sz="2550" spc="-10">
                <a:latin typeface="Arial MT"/>
                <a:cs typeface="Arial MT"/>
              </a:rPr>
              <a:t> </a:t>
            </a:r>
            <a:r>
              <a:rPr dirty="0" sz="2550" spc="-114">
                <a:latin typeface="Arial MT"/>
                <a:cs typeface="Arial MT"/>
              </a:rPr>
              <a:t>to</a:t>
            </a:r>
            <a:r>
              <a:rPr dirty="0" sz="2550" spc="-65">
                <a:latin typeface="Arial MT"/>
                <a:cs typeface="Arial MT"/>
              </a:rPr>
              <a:t> </a:t>
            </a:r>
            <a:r>
              <a:rPr dirty="0" sz="2550" spc="-185">
                <a:latin typeface="Arial MT"/>
                <a:cs typeface="Arial MT"/>
              </a:rPr>
              <a:t>serve</a:t>
            </a:r>
            <a:r>
              <a:rPr dirty="0" sz="2550" spc="5">
                <a:latin typeface="Arial MT"/>
                <a:cs typeface="Arial MT"/>
              </a:rPr>
              <a:t> </a:t>
            </a:r>
            <a:r>
              <a:rPr dirty="0" sz="2550" spc="-114">
                <a:latin typeface="Arial MT"/>
                <a:cs typeface="Arial MT"/>
              </a:rPr>
              <a:t>our </a:t>
            </a:r>
            <a:r>
              <a:rPr dirty="0" sz="2550" spc="-120">
                <a:latin typeface="Arial MT"/>
                <a:cs typeface="Arial MT"/>
              </a:rPr>
              <a:t>clients</a:t>
            </a:r>
            <a:r>
              <a:rPr dirty="0" sz="2550" spc="-45">
                <a:latin typeface="Arial MT"/>
                <a:cs typeface="Arial MT"/>
              </a:rPr>
              <a:t> </a:t>
            </a:r>
            <a:r>
              <a:rPr dirty="0" sz="2550" spc="-30">
                <a:latin typeface="Arial MT"/>
                <a:cs typeface="Arial MT"/>
              </a:rPr>
              <a:t>effectively.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6107384" y="9439980"/>
            <a:ext cx="1232535" cy="226695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9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Nc•tebookLM</a:t>
            </a:r>
            <a:endParaRPr sz="13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57300" y="6477000"/>
            <a:ext cx="2108200" cy="20320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398000" y="7213600"/>
            <a:ext cx="2616200" cy="4699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257300" y="3009900"/>
            <a:ext cx="2247900" cy="21463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398000" y="3009900"/>
            <a:ext cx="1854200" cy="2146300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721739" y="545394"/>
            <a:ext cx="11475720" cy="1564640"/>
          </a:xfrm>
          <a:prstGeom prst="rect"/>
        </p:spPr>
        <p:txBody>
          <a:bodyPr wrap="square" lIns="0" tIns="164465" rIns="0" bIns="0" rtlCol="0" vert="horz">
            <a:spAutoFit/>
          </a:bodyPr>
          <a:lstStyle/>
          <a:p>
            <a:pPr marL="12700" marR="5080" indent="5715">
              <a:lnSpc>
                <a:spcPts val="5450"/>
              </a:lnSpc>
              <a:spcBef>
                <a:spcPts val="1295"/>
              </a:spcBef>
            </a:pPr>
            <a:r>
              <a:rPr dirty="0" spc="-465">
                <a:solidFill>
                  <a:srgbClr val="232323"/>
                </a:solidFill>
              </a:rPr>
              <a:t>We</a:t>
            </a:r>
            <a:r>
              <a:rPr dirty="0" spc="-210">
                <a:solidFill>
                  <a:srgbClr val="232323"/>
                </a:solidFill>
              </a:rPr>
              <a:t> </a:t>
            </a:r>
            <a:r>
              <a:rPr dirty="0">
                <a:solidFill>
                  <a:srgbClr val="212121"/>
                </a:solidFill>
              </a:rPr>
              <a:t>will</a:t>
            </a:r>
            <a:r>
              <a:rPr dirty="0" spc="-385">
                <a:solidFill>
                  <a:srgbClr val="212121"/>
                </a:solidFill>
              </a:rPr>
              <a:t> </a:t>
            </a:r>
            <a:r>
              <a:rPr dirty="0" spc="-175">
                <a:solidFill>
                  <a:srgbClr val="1F1F1F"/>
                </a:solidFill>
              </a:rPr>
              <a:t>achieve</a:t>
            </a:r>
            <a:r>
              <a:rPr dirty="0" spc="-210">
                <a:solidFill>
                  <a:srgbClr val="1F1F1F"/>
                </a:solidFill>
              </a:rPr>
              <a:t> </a:t>
            </a:r>
            <a:r>
              <a:rPr dirty="0" spc="-45">
                <a:solidFill>
                  <a:srgbClr val="232323"/>
                </a:solidFill>
              </a:rPr>
              <a:t>our</a:t>
            </a:r>
            <a:r>
              <a:rPr dirty="0" spc="-325">
                <a:solidFill>
                  <a:srgbClr val="232323"/>
                </a:solidFill>
              </a:rPr>
              <a:t> </a:t>
            </a:r>
            <a:r>
              <a:rPr dirty="0" spc="-85">
                <a:solidFill>
                  <a:srgbClr val="1D1D1D"/>
                </a:solidFill>
              </a:rPr>
              <a:t>vision</a:t>
            </a:r>
            <a:r>
              <a:rPr dirty="0" spc="-300">
                <a:solidFill>
                  <a:srgbClr val="1D1D1D"/>
                </a:solidFill>
              </a:rPr>
              <a:t> </a:t>
            </a:r>
            <a:r>
              <a:rPr dirty="0" spc="-50">
                <a:solidFill>
                  <a:srgbClr val="242424"/>
                </a:solidFill>
              </a:rPr>
              <a:t>through</a:t>
            </a:r>
            <a:r>
              <a:rPr dirty="0" spc="-210">
                <a:solidFill>
                  <a:srgbClr val="242424"/>
                </a:solidFill>
              </a:rPr>
              <a:t> </a:t>
            </a:r>
            <a:r>
              <a:rPr dirty="0" spc="-50">
                <a:solidFill>
                  <a:srgbClr val="1F1F1F"/>
                </a:solidFill>
              </a:rPr>
              <a:t>four </a:t>
            </a:r>
            <a:r>
              <a:rPr dirty="0" spc="-125">
                <a:solidFill>
                  <a:srgbClr val="242424"/>
                </a:solidFill>
              </a:rPr>
              <a:t>clearand</a:t>
            </a:r>
            <a:r>
              <a:rPr dirty="0" spc="-260">
                <a:solidFill>
                  <a:srgbClr val="242424"/>
                </a:solidFill>
              </a:rPr>
              <a:t> </a:t>
            </a:r>
            <a:r>
              <a:rPr dirty="0" spc="-175">
                <a:solidFill>
                  <a:srgbClr val="232323"/>
                </a:solidFill>
              </a:rPr>
              <a:t>measurable</a:t>
            </a:r>
            <a:r>
              <a:rPr dirty="0" spc="-155">
                <a:solidFill>
                  <a:srgbClr val="232323"/>
                </a:solidFill>
              </a:rPr>
              <a:t> </a:t>
            </a:r>
            <a:r>
              <a:rPr dirty="0" spc="-10">
                <a:solidFill>
                  <a:srgbClr val="212121"/>
                </a:solidFill>
              </a:rPr>
              <a:t>objectives.</a:t>
            </a:r>
          </a:p>
        </p:txBody>
      </p:sp>
      <p:sp>
        <p:nvSpPr>
          <p:cNvPr id="11" name="object 11" descr=""/>
          <p:cNvSpPr txBox="1"/>
          <p:nvPr/>
        </p:nvSpPr>
        <p:spPr>
          <a:xfrm>
            <a:off x="16107384" y="9455853"/>
            <a:ext cx="1232535" cy="212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55"/>
              </a:lnSpc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9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050883" y="2980266"/>
            <a:ext cx="4134485" cy="2115820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5240">
              <a:lnSpc>
                <a:spcPts val="3504"/>
              </a:lnSpc>
              <a:spcBef>
                <a:spcPts val="130"/>
              </a:spcBef>
            </a:pPr>
            <a:r>
              <a:rPr dirty="0" sz="3300" spc="-160">
                <a:solidFill>
                  <a:srgbClr val="111111"/>
                </a:solidFill>
                <a:latin typeface="Calibri"/>
                <a:cs typeface="Calibri"/>
              </a:rPr>
              <a:t>1.</a:t>
            </a:r>
            <a:r>
              <a:rPr dirty="0" sz="3300" spc="135">
                <a:solidFill>
                  <a:srgbClr val="111111"/>
                </a:solidFill>
                <a:latin typeface="Calibri"/>
                <a:cs typeface="Calibri"/>
              </a:rPr>
              <a:t> </a:t>
            </a:r>
            <a:r>
              <a:rPr dirty="0" sz="3300">
                <a:solidFill>
                  <a:srgbClr val="0A0A0A"/>
                </a:solidFill>
                <a:latin typeface="Calibri"/>
                <a:cs typeface="Calibri"/>
              </a:rPr>
              <a:t>Automate</a:t>
            </a:r>
            <a:r>
              <a:rPr dirty="0" sz="3300" spc="175">
                <a:solidFill>
                  <a:srgbClr val="0A0A0A"/>
                </a:solidFill>
                <a:latin typeface="Calibri"/>
                <a:cs typeface="Calibri"/>
              </a:rPr>
              <a:t> </a:t>
            </a:r>
            <a:r>
              <a:rPr dirty="0" sz="3300" spc="145">
                <a:solidFill>
                  <a:srgbClr val="080808"/>
                </a:solidFill>
                <a:latin typeface="Calibri"/>
                <a:cs typeface="Calibri"/>
              </a:rPr>
              <a:t>Key</a:t>
            </a:r>
            <a:endParaRPr sz="3300">
              <a:latin typeface="Calibri"/>
              <a:cs typeface="Calibri"/>
            </a:endParaRPr>
          </a:p>
          <a:p>
            <a:pPr marL="12700">
              <a:lnSpc>
                <a:spcPts val="3865"/>
              </a:lnSpc>
            </a:pPr>
            <a:r>
              <a:rPr dirty="0" sz="3600" spc="-10">
                <a:solidFill>
                  <a:srgbClr val="050505"/>
                </a:solidFill>
                <a:latin typeface="Calibri"/>
                <a:cs typeface="Calibri"/>
              </a:rPr>
              <a:t>Processes</a:t>
            </a:r>
            <a:endParaRPr sz="3600">
              <a:latin typeface="Calibri"/>
              <a:cs typeface="Calibri"/>
            </a:endParaRPr>
          </a:p>
          <a:p>
            <a:pPr marL="20320" marR="5080" indent="5715">
              <a:lnSpc>
                <a:spcPct val="95200"/>
              </a:lnSpc>
              <a:spcBef>
                <a:spcPts val="825"/>
              </a:spcBef>
              <a:tabLst>
                <a:tab pos="1099820" algn="l"/>
              </a:tabLst>
            </a:pPr>
            <a:r>
              <a:rPr dirty="0" sz="2500" spc="-254">
                <a:latin typeface="Arial MT"/>
                <a:cs typeface="Arial MT"/>
              </a:rPr>
              <a:t>Reduce</a:t>
            </a:r>
            <a:r>
              <a:rPr dirty="0" sz="2500" spc="125">
                <a:latin typeface="Arial MT"/>
                <a:cs typeface="Arial MT"/>
              </a:rPr>
              <a:t> </a:t>
            </a:r>
            <a:r>
              <a:rPr dirty="0" sz="2500" spc="-245">
                <a:latin typeface="Arial MT"/>
                <a:cs typeface="Arial MT"/>
              </a:rPr>
              <a:t>manual</a:t>
            </a:r>
            <a:r>
              <a:rPr dirty="0" sz="2500" spc="40">
                <a:latin typeface="Arial MT"/>
                <a:cs typeface="Arial MT"/>
              </a:rPr>
              <a:t> </a:t>
            </a:r>
            <a:r>
              <a:rPr dirty="0" sz="2500" spc="-125">
                <a:latin typeface="Arial MT"/>
                <a:cs typeface="Arial MT"/>
              </a:rPr>
              <a:t>intervention</a:t>
            </a:r>
            <a:r>
              <a:rPr dirty="0" sz="2500" spc="45">
                <a:latin typeface="Arial MT"/>
                <a:cs typeface="Arial MT"/>
              </a:rPr>
              <a:t> </a:t>
            </a:r>
            <a:r>
              <a:rPr dirty="0" sz="2500" spc="-25">
                <a:latin typeface="Arial MT"/>
                <a:cs typeface="Arial MT"/>
              </a:rPr>
              <a:t>in </a:t>
            </a:r>
            <a:r>
              <a:rPr dirty="0" sz="2350">
                <a:latin typeface="Arial MT"/>
                <a:cs typeface="Arial MT"/>
              </a:rPr>
              <a:t>the</a:t>
            </a:r>
            <a:r>
              <a:rPr dirty="0" sz="2350" spc="-120">
                <a:latin typeface="Arial MT"/>
                <a:cs typeface="Arial MT"/>
              </a:rPr>
              <a:t> </a:t>
            </a:r>
            <a:r>
              <a:rPr dirty="0" sz="2350" spc="-60">
                <a:latin typeface="Arial MT"/>
                <a:cs typeface="Arial MT"/>
              </a:rPr>
              <a:t>end-</a:t>
            </a:r>
            <a:r>
              <a:rPr dirty="0" sz="2350" spc="-50">
                <a:latin typeface="Arial MT"/>
                <a:cs typeface="Arial MT"/>
              </a:rPr>
              <a:t>to-</a:t>
            </a:r>
            <a:r>
              <a:rPr dirty="0" sz="2350">
                <a:latin typeface="Arial MT"/>
                <a:cs typeface="Arial MT"/>
              </a:rPr>
              <a:t>end</a:t>
            </a:r>
            <a:r>
              <a:rPr dirty="0" sz="2350" spc="-114">
                <a:latin typeface="Arial MT"/>
                <a:cs typeface="Arial MT"/>
              </a:rPr>
              <a:t> </a:t>
            </a:r>
            <a:r>
              <a:rPr dirty="0" sz="2350" spc="-65">
                <a:latin typeface="Arial MT"/>
                <a:cs typeface="Arial MT"/>
              </a:rPr>
              <a:t>invoicing</a:t>
            </a:r>
            <a:r>
              <a:rPr dirty="0" sz="2350" spc="-50">
                <a:latin typeface="Arial MT"/>
                <a:cs typeface="Arial MT"/>
              </a:rPr>
              <a:t> </a:t>
            </a:r>
            <a:r>
              <a:rPr dirty="0" sz="2350" spc="-85">
                <a:latin typeface="Arial MT"/>
                <a:cs typeface="Arial MT"/>
              </a:rPr>
              <a:t>process </a:t>
            </a:r>
            <a:r>
              <a:rPr dirty="0" sz="2350" spc="-25">
                <a:latin typeface="Arial MT"/>
                <a:cs typeface="Arial MT"/>
              </a:rPr>
              <a:t>by</a:t>
            </a:r>
            <a:r>
              <a:rPr dirty="0" sz="2350">
                <a:latin typeface="Arial MT"/>
                <a:cs typeface="Arial MT"/>
              </a:rPr>
              <a:t>	</a:t>
            </a:r>
            <a:r>
              <a:rPr dirty="0" sz="2350" spc="-35">
                <a:latin typeface="Arial MT"/>
                <a:cs typeface="Arial MT"/>
              </a:rPr>
              <a:t>by</a:t>
            </a:r>
            <a:r>
              <a:rPr dirty="0" sz="2350" spc="-125">
                <a:latin typeface="Arial MT"/>
                <a:cs typeface="Arial MT"/>
              </a:rPr>
              <a:t> </a:t>
            </a:r>
            <a:r>
              <a:rPr dirty="0" sz="2350" spc="-25">
                <a:latin typeface="Arial MT"/>
                <a:cs typeface="Arial MT"/>
              </a:rPr>
              <a:t>Q4.</a:t>
            </a:r>
            <a:endParaRPr sz="23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057305" y="6326716"/>
            <a:ext cx="3792220" cy="2069464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26670">
              <a:lnSpc>
                <a:spcPts val="3729"/>
              </a:lnSpc>
              <a:spcBef>
                <a:spcPts val="130"/>
              </a:spcBef>
            </a:pPr>
            <a:r>
              <a:rPr dirty="0" sz="3300">
                <a:solidFill>
                  <a:srgbClr val="111111"/>
                </a:solidFill>
                <a:latin typeface="Arial MT"/>
                <a:cs typeface="Arial MT"/>
              </a:rPr>
              <a:t>3.</a:t>
            </a:r>
            <a:r>
              <a:rPr dirty="0" sz="3300" spc="-500">
                <a:solidFill>
                  <a:srgbClr val="111111"/>
                </a:solidFill>
                <a:latin typeface="Arial MT"/>
                <a:cs typeface="Arial MT"/>
              </a:rPr>
              <a:t> </a:t>
            </a:r>
            <a:r>
              <a:rPr dirty="0" sz="3300" spc="-145">
                <a:solidFill>
                  <a:srgbClr val="070707"/>
                </a:solidFill>
                <a:latin typeface="Arial MT"/>
                <a:cs typeface="Arial MT"/>
              </a:rPr>
              <a:t>Reduce</a:t>
            </a:r>
            <a:r>
              <a:rPr dirty="0" sz="3300" spc="-6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3300" spc="-80">
                <a:solidFill>
                  <a:srgbClr val="050505"/>
                </a:solidFill>
                <a:latin typeface="Arial MT"/>
                <a:cs typeface="Arial MT"/>
              </a:rPr>
              <a:t>Cost</a:t>
            </a:r>
            <a:r>
              <a:rPr dirty="0" sz="3300" spc="-13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3300" spc="-50">
                <a:solidFill>
                  <a:srgbClr val="0F0F0F"/>
                </a:solidFill>
                <a:latin typeface="Arial MT"/>
                <a:cs typeface="Arial MT"/>
              </a:rPr>
              <a:t>&amp;</a:t>
            </a:r>
            <a:endParaRPr sz="3300">
              <a:latin typeface="Arial MT"/>
              <a:cs typeface="Arial MT"/>
            </a:endParaRPr>
          </a:p>
          <a:p>
            <a:pPr marL="12700">
              <a:lnSpc>
                <a:spcPts val="3610"/>
              </a:lnSpc>
            </a:pPr>
            <a:r>
              <a:rPr dirty="0" sz="3200" spc="45">
                <a:latin typeface="Arial MT"/>
                <a:cs typeface="Arial MT"/>
              </a:rPr>
              <a:t>Effort</a:t>
            </a:r>
            <a:endParaRPr sz="3200">
              <a:latin typeface="Arial MT"/>
              <a:cs typeface="Arial MT"/>
            </a:endParaRPr>
          </a:p>
          <a:p>
            <a:pPr marL="13970" marR="5080" indent="9525">
              <a:lnSpc>
                <a:spcPct val="97100"/>
              </a:lnSpc>
              <a:spcBef>
                <a:spcPts val="740"/>
              </a:spcBef>
              <a:tabLst>
                <a:tab pos="2520315" algn="l"/>
              </a:tabLst>
            </a:pPr>
            <a:r>
              <a:rPr dirty="0" sz="2200">
                <a:latin typeface="Arial MT"/>
                <a:cs typeface="Arial MT"/>
              </a:rPr>
              <a:t>Lower</a:t>
            </a:r>
            <a:r>
              <a:rPr dirty="0" sz="2200" spc="-50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the</a:t>
            </a:r>
            <a:r>
              <a:rPr dirty="0" sz="2200" spc="-50">
                <a:latin typeface="Arial MT"/>
                <a:cs typeface="Arial MT"/>
              </a:rPr>
              <a:t> </a:t>
            </a:r>
            <a:r>
              <a:rPr dirty="0" sz="2200" spc="-10">
                <a:latin typeface="Arial MT"/>
                <a:cs typeface="Arial MT"/>
              </a:rPr>
              <a:t>operational</a:t>
            </a:r>
            <a:r>
              <a:rPr dirty="0" sz="2200" spc="45">
                <a:latin typeface="Arial MT"/>
                <a:cs typeface="Arial MT"/>
              </a:rPr>
              <a:t> </a:t>
            </a:r>
            <a:r>
              <a:rPr dirty="0" sz="2200">
                <a:latin typeface="Arial MT"/>
                <a:cs typeface="Arial MT"/>
              </a:rPr>
              <a:t>cost</a:t>
            </a:r>
            <a:r>
              <a:rPr dirty="0" sz="2200" spc="-50">
                <a:latin typeface="Arial MT"/>
                <a:cs typeface="Arial MT"/>
              </a:rPr>
              <a:t> </a:t>
            </a:r>
            <a:r>
              <a:rPr dirty="0" sz="2200" spc="-25">
                <a:latin typeface="Arial MT"/>
                <a:cs typeface="Arial MT"/>
              </a:rPr>
              <a:t>per </a:t>
            </a:r>
            <a:r>
              <a:rPr dirty="0" sz="2350" spc="-60">
                <a:latin typeface="Arial MT"/>
                <a:cs typeface="Arial MT"/>
              </a:rPr>
              <a:t>transaction</a:t>
            </a:r>
            <a:r>
              <a:rPr dirty="0" sz="2350" spc="-10">
                <a:latin typeface="Arial MT"/>
                <a:cs typeface="Arial MT"/>
              </a:rPr>
              <a:t> </a:t>
            </a:r>
            <a:r>
              <a:rPr dirty="0" sz="2350" spc="-25">
                <a:latin typeface="Arial MT"/>
                <a:cs typeface="Arial MT"/>
              </a:rPr>
              <a:t>by</a:t>
            </a:r>
            <a:r>
              <a:rPr dirty="0" sz="2350">
                <a:latin typeface="Arial MT"/>
                <a:cs typeface="Arial MT"/>
              </a:rPr>
              <a:t>	</a:t>
            </a:r>
            <a:r>
              <a:rPr dirty="0" sz="2350" spc="-45">
                <a:latin typeface="Arial MT"/>
                <a:cs typeface="Arial MT"/>
              </a:rPr>
              <a:t>within</a:t>
            </a:r>
            <a:r>
              <a:rPr dirty="0" sz="2350" spc="-114">
                <a:latin typeface="Arial MT"/>
                <a:cs typeface="Arial MT"/>
              </a:rPr>
              <a:t> </a:t>
            </a:r>
            <a:r>
              <a:rPr dirty="0" sz="2350" spc="-25">
                <a:latin typeface="Arial MT"/>
                <a:cs typeface="Arial MT"/>
              </a:rPr>
              <a:t>six </a:t>
            </a:r>
            <a:r>
              <a:rPr dirty="0" sz="2300" spc="-65">
                <a:latin typeface="Arial MT"/>
                <a:cs typeface="Arial MT"/>
              </a:rPr>
              <a:t>months</a:t>
            </a:r>
            <a:r>
              <a:rPr dirty="0" sz="2300" spc="-100">
                <a:latin typeface="Arial MT"/>
                <a:cs typeface="Arial MT"/>
              </a:rPr>
              <a:t> </a:t>
            </a:r>
            <a:r>
              <a:rPr dirty="0" sz="2300" spc="-285" i="1">
                <a:latin typeface="Arial"/>
                <a:cs typeface="Arial"/>
              </a:rPr>
              <a:t>OI</a:t>
            </a:r>
            <a:r>
              <a:rPr dirty="0" sz="2300" spc="135" i="1">
                <a:latin typeface="Arial"/>
                <a:cs typeface="Arial"/>
              </a:rPr>
              <a:t> </a:t>
            </a:r>
            <a:r>
              <a:rPr dirty="0" sz="2300" spc="-45">
                <a:latin typeface="Arial MT"/>
                <a:cs typeface="Arial MT"/>
              </a:rPr>
              <a:t>go-</a:t>
            </a:r>
            <a:r>
              <a:rPr dirty="0" sz="2300" spc="-10">
                <a:latin typeface="Arial MT"/>
                <a:cs typeface="Arial MT"/>
              </a:rPr>
              <a:t>live.</a:t>
            </a:r>
            <a:endParaRPr sz="23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1884633" y="2982736"/>
            <a:ext cx="4327525" cy="2176780"/>
          </a:xfrm>
          <a:prstGeom prst="rect">
            <a:avLst/>
          </a:prstGeom>
        </p:spPr>
        <p:txBody>
          <a:bodyPr wrap="square" lIns="0" tIns="81280" rIns="0" bIns="0" rtlCol="0" vert="horz">
            <a:spAutoFit/>
          </a:bodyPr>
          <a:lstStyle/>
          <a:p>
            <a:pPr marL="22225" marR="5080" indent="5080">
              <a:lnSpc>
                <a:spcPts val="3400"/>
              </a:lnSpc>
              <a:spcBef>
                <a:spcPts val="640"/>
              </a:spcBef>
            </a:pPr>
            <a:r>
              <a:rPr dirty="0" sz="3250">
                <a:solidFill>
                  <a:srgbClr val="131313"/>
                </a:solidFill>
                <a:latin typeface="Arial MT"/>
                <a:cs typeface="Arial MT"/>
              </a:rPr>
              <a:t>2.</a:t>
            </a:r>
            <a:r>
              <a:rPr dirty="0" sz="3250" spc="-5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3250" spc="-30">
                <a:solidFill>
                  <a:srgbClr val="080808"/>
                </a:solidFill>
                <a:latin typeface="Arial MT"/>
                <a:cs typeface="Arial MT"/>
              </a:rPr>
              <a:t>Improve</a:t>
            </a:r>
            <a:r>
              <a:rPr dirty="0" sz="3250" spc="-14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3250" spc="-35">
                <a:solidFill>
                  <a:srgbClr val="050505"/>
                </a:solidFill>
                <a:latin typeface="Arial MT"/>
                <a:cs typeface="Arial MT"/>
              </a:rPr>
              <a:t>Performance </a:t>
            </a:r>
            <a:r>
              <a:rPr dirty="0" sz="3250" spc="-225">
                <a:solidFill>
                  <a:srgbClr val="131313"/>
                </a:solidFill>
                <a:latin typeface="Arial MT"/>
                <a:cs typeface="Arial MT"/>
              </a:rPr>
              <a:t>&amp;</a:t>
            </a:r>
            <a:r>
              <a:rPr dirty="0" sz="3250" spc="-26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3250" spc="-10">
                <a:solidFill>
                  <a:srgbClr val="0A0A0A"/>
                </a:solidFill>
                <a:latin typeface="Arial MT"/>
                <a:cs typeface="Arial MT"/>
              </a:rPr>
              <a:t>Quality</a:t>
            </a:r>
            <a:endParaRPr sz="3250">
              <a:latin typeface="Arial MT"/>
              <a:cs typeface="Arial MT"/>
            </a:endParaRPr>
          </a:p>
          <a:p>
            <a:pPr marL="22225" marR="35560" indent="-10160">
              <a:lnSpc>
                <a:spcPts val="2800"/>
              </a:lnSpc>
              <a:spcBef>
                <a:spcPts val="1480"/>
              </a:spcBef>
              <a:tabLst>
                <a:tab pos="1234440" algn="l"/>
              </a:tabLst>
            </a:pPr>
            <a:r>
              <a:rPr dirty="0" sz="2350" spc="-100">
                <a:latin typeface="Arial MT"/>
                <a:cs typeface="Arial MT"/>
              </a:rPr>
              <a:t>Increase</a:t>
            </a:r>
            <a:r>
              <a:rPr dirty="0" sz="2350" spc="-25">
                <a:latin typeface="Arial MT"/>
                <a:cs typeface="Arial MT"/>
              </a:rPr>
              <a:t> </a:t>
            </a:r>
            <a:r>
              <a:rPr dirty="0" sz="2350" spc="-95">
                <a:latin typeface="Arial MT"/>
                <a:cs typeface="Arial MT"/>
              </a:rPr>
              <a:t>data</a:t>
            </a:r>
            <a:r>
              <a:rPr dirty="0" sz="2350" spc="-70">
                <a:latin typeface="Arial MT"/>
                <a:cs typeface="Arial MT"/>
              </a:rPr>
              <a:t> </a:t>
            </a:r>
            <a:r>
              <a:rPr dirty="0" sz="2350" spc="-85">
                <a:latin typeface="Arial MT"/>
                <a:cs typeface="Arial MT"/>
              </a:rPr>
              <a:t>processing</a:t>
            </a:r>
            <a:r>
              <a:rPr dirty="0" sz="2350" spc="40">
                <a:latin typeface="Arial MT"/>
                <a:cs typeface="Arial MT"/>
              </a:rPr>
              <a:t> </a:t>
            </a:r>
            <a:r>
              <a:rPr dirty="0" sz="2350" spc="-95">
                <a:latin typeface="Arial MT"/>
                <a:cs typeface="Arial MT"/>
              </a:rPr>
              <a:t>accuracy </a:t>
            </a:r>
            <a:r>
              <a:rPr dirty="0" sz="2350" spc="-25">
                <a:latin typeface="Arial MT"/>
                <a:cs typeface="Arial MT"/>
              </a:rPr>
              <a:t>to</a:t>
            </a:r>
            <a:r>
              <a:rPr dirty="0" sz="2350">
                <a:latin typeface="Arial MT"/>
                <a:cs typeface="Arial MT"/>
              </a:rPr>
              <a:t>	</a:t>
            </a:r>
            <a:r>
              <a:rPr dirty="0" sz="2350" spc="-30">
                <a:latin typeface="Arial MT"/>
                <a:cs typeface="Arial MT"/>
              </a:rPr>
              <a:t>,</a:t>
            </a:r>
            <a:r>
              <a:rPr dirty="0" sz="2350" spc="-145">
                <a:latin typeface="Arial MT"/>
                <a:cs typeface="Arial MT"/>
              </a:rPr>
              <a:t> </a:t>
            </a:r>
            <a:r>
              <a:rPr dirty="0" sz="2350" spc="-120">
                <a:latin typeface="Arial MT"/>
                <a:cs typeface="Arial MT"/>
              </a:rPr>
              <a:t>measured</a:t>
            </a:r>
            <a:r>
              <a:rPr dirty="0" sz="2350" spc="-10">
                <a:latin typeface="Arial MT"/>
                <a:cs typeface="Arial MT"/>
              </a:rPr>
              <a:t> through</a:t>
            </a:r>
            <a:endParaRPr sz="2350">
              <a:latin typeface="Arial MT"/>
              <a:cs typeface="Arial MT"/>
            </a:endParaRPr>
          </a:p>
          <a:p>
            <a:pPr marL="20320">
              <a:lnSpc>
                <a:spcPts val="2510"/>
              </a:lnSpc>
            </a:pPr>
            <a:r>
              <a:rPr dirty="0" sz="2350" spc="-65">
                <a:latin typeface="Arial MT"/>
                <a:cs typeface="Arial MT"/>
              </a:rPr>
              <a:t>post-</a:t>
            </a:r>
            <a:r>
              <a:rPr dirty="0" sz="2350" spc="-50">
                <a:latin typeface="Arial MT"/>
                <a:cs typeface="Arial MT"/>
              </a:rPr>
              <a:t>deployment</a:t>
            </a:r>
            <a:r>
              <a:rPr dirty="0" sz="2350" spc="-60">
                <a:latin typeface="Arial MT"/>
                <a:cs typeface="Arial MT"/>
              </a:rPr>
              <a:t> </a:t>
            </a:r>
            <a:r>
              <a:rPr dirty="0" sz="2350" spc="-10">
                <a:latin typeface="Arial MT"/>
                <a:cs typeface="Arial MT"/>
              </a:rPr>
              <a:t>audits.</a:t>
            </a:r>
            <a:endParaRPr sz="23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298209" y="6326716"/>
            <a:ext cx="4065904" cy="2134870"/>
          </a:xfrm>
          <a:prstGeom prst="rect">
            <a:avLst/>
          </a:prstGeom>
        </p:spPr>
        <p:txBody>
          <a:bodyPr wrap="square" lIns="0" tIns="90170" rIns="0" bIns="0" rtlCol="0" vert="horz">
            <a:spAutoFit/>
          </a:bodyPr>
          <a:lstStyle/>
          <a:p>
            <a:pPr marL="12700" marR="1130935" indent="15240">
              <a:lnSpc>
                <a:spcPts val="3400"/>
              </a:lnSpc>
              <a:spcBef>
                <a:spcPts val="710"/>
              </a:spcBef>
            </a:pPr>
            <a:r>
              <a:rPr dirty="0" sz="3300">
                <a:solidFill>
                  <a:srgbClr val="0E0E0E"/>
                </a:solidFill>
                <a:latin typeface="Arial MT"/>
                <a:cs typeface="Arial MT"/>
              </a:rPr>
              <a:t>4.</a:t>
            </a:r>
            <a:r>
              <a:rPr dirty="0" sz="3300" spc="-400">
                <a:solidFill>
                  <a:srgbClr val="0E0E0E"/>
                </a:solidFill>
                <a:latin typeface="Arial MT"/>
                <a:cs typeface="Arial MT"/>
              </a:rPr>
              <a:t> </a:t>
            </a:r>
            <a:r>
              <a:rPr dirty="0" sz="3300" spc="-140">
                <a:latin typeface="Arial MT"/>
                <a:cs typeface="Arial MT"/>
              </a:rPr>
              <a:t>Enhance</a:t>
            </a:r>
            <a:r>
              <a:rPr dirty="0" sz="3300" spc="-120">
                <a:latin typeface="Arial MT"/>
                <a:cs typeface="Arial MT"/>
              </a:rPr>
              <a:t> </a:t>
            </a:r>
            <a:r>
              <a:rPr dirty="0" sz="3300" spc="-85">
                <a:latin typeface="Arial MT"/>
                <a:cs typeface="Arial MT"/>
              </a:rPr>
              <a:t>User </a:t>
            </a:r>
            <a:r>
              <a:rPr dirty="0" sz="3300" spc="-10">
                <a:latin typeface="Arial MT"/>
                <a:cs typeface="Arial MT"/>
              </a:rPr>
              <a:t>Experience</a:t>
            </a:r>
            <a:endParaRPr sz="3300">
              <a:latin typeface="Arial MT"/>
              <a:cs typeface="Arial MT"/>
            </a:endParaRPr>
          </a:p>
          <a:p>
            <a:pPr marL="20955">
              <a:lnSpc>
                <a:spcPts val="2785"/>
              </a:lnSpc>
              <a:spcBef>
                <a:spcPts val="919"/>
              </a:spcBef>
            </a:pPr>
            <a:r>
              <a:rPr dirty="0" sz="2350" spc="-105">
                <a:latin typeface="Arial MT"/>
                <a:cs typeface="Arial MT"/>
              </a:rPr>
              <a:t>Achieve</a:t>
            </a:r>
            <a:r>
              <a:rPr dirty="0" sz="2350" spc="-55">
                <a:latin typeface="Arial MT"/>
                <a:cs typeface="Arial MT"/>
              </a:rPr>
              <a:t> </a:t>
            </a:r>
            <a:r>
              <a:rPr dirty="0" sz="2350" spc="-290">
                <a:latin typeface="Arial MT"/>
                <a:cs typeface="Arial MT"/>
              </a:rPr>
              <a:t>a</a:t>
            </a:r>
            <a:r>
              <a:rPr dirty="0" sz="2350" spc="55">
                <a:latin typeface="Arial MT"/>
                <a:cs typeface="Arial MT"/>
              </a:rPr>
              <a:t> </a:t>
            </a:r>
            <a:r>
              <a:rPr dirty="0" sz="2350" spc="-105">
                <a:latin typeface="Arial MT"/>
                <a:cs typeface="Arial MT"/>
              </a:rPr>
              <a:t>user</a:t>
            </a:r>
            <a:r>
              <a:rPr dirty="0" sz="2350" spc="-30">
                <a:latin typeface="Arial MT"/>
                <a:cs typeface="Arial MT"/>
              </a:rPr>
              <a:t> </a:t>
            </a:r>
            <a:r>
              <a:rPr dirty="0" sz="2350" spc="-10">
                <a:latin typeface="Arial MT"/>
                <a:cs typeface="Arial MT"/>
              </a:rPr>
              <a:t>satisfaction</a:t>
            </a:r>
            <a:endParaRPr sz="2350">
              <a:latin typeface="Arial MT"/>
              <a:cs typeface="Arial MT"/>
            </a:endParaRPr>
          </a:p>
          <a:p>
            <a:pPr marL="26034" marR="5080" indent="-2540">
              <a:lnSpc>
                <a:spcPts val="2700"/>
              </a:lnSpc>
              <a:spcBef>
                <a:spcPts val="155"/>
              </a:spcBef>
              <a:tabLst>
                <a:tab pos="1813560" algn="l"/>
              </a:tabLst>
            </a:pPr>
            <a:r>
              <a:rPr dirty="0" sz="2350" spc="-100">
                <a:latin typeface="Arial MT"/>
                <a:cs typeface="Arial MT"/>
              </a:rPr>
              <a:t>score</a:t>
            </a:r>
            <a:r>
              <a:rPr dirty="0" sz="2350" spc="-55">
                <a:latin typeface="Arial MT"/>
                <a:cs typeface="Arial MT"/>
              </a:rPr>
              <a:t> </a:t>
            </a:r>
            <a:r>
              <a:rPr dirty="0" sz="2350" spc="-25">
                <a:latin typeface="Arial MT"/>
                <a:cs typeface="Arial MT"/>
              </a:rPr>
              <a:t>of</a:t>
            </a:r>
            <a:r>
              <a:rPr dirty="0" sz="2350">
                <a:latin typeface="Arial MT"/>
                <a:cs typeface="Arial MT"/>
              </a:rPr>
              <a:t>	</a:t>
            </a:r>
            <a:r>
              <a:rPr dirty="0" sz="2350" spc="-95">
                <a:latin typeface="Arial MT"/>
                <a:cs typeface="Arial MT"/>
              </a:rPr>
              <a:t>or</a:t>
            </a:r>
            <a:r>
              <a:rPr dirty="0" sz="2350" spc="-65">
                <a:latin typeface="Arial MT"/>
                <a:cs typeface="Arial MT"/>
              </a:rPr>
              <a:t> </a:t>
            </a:r>
            <a:r>
              <a:rPr dirty="0" sz="2350" spc="-70">
                <a:latin typeface="Arial MT"/>
                <a:cs typeface="Arial MT"/>
              </a:rPr>
              <a:t>higher</a:t>
            </a:r>
            <a:r>
              <a:rPr dirty="0" sz="2350" spc="-50">
                <a:latin typeface="Arial MT"/>
                <a:cs typeface="Arial MT"/>
              </a:rPr>
              <a:t> </a:t>
            </a:r>
            <a:r>
              <a:rPr dirty="0" sz="2350" spc="-55">
                <a:latin typeface="Arial MT"/>
                <a:cs typeface="Arial MT"/>
              </a:rPr>
              <a:t>from</a:t>
            </a:r>
            <a:r>
              <a:rPr dirty="0" sz="2350" spc="-110">
                <a:latin typeface="Arial MT"/>
                <a:cs typeface="Arial MT"/>
              </a:rPr>
              <a:t> </a:t>
            </a:r>
            <a:r>
              <a:rPr dirty="0" sz="2350" spc="-120">
                <a:latin typeface="Arial MT"/>
                <a:cs typeface="Arial MT"/>
              </a:rPr>
              <a:t>key </a:t>
            </a:r>
            <a:r>
              <a:rPr dirty="0" sz="2350" spc="-110">
                <a:latin typeface="Arial MT"/>
                <a:cs typeface="Arial MT"/>
              </a:rPr>
              <a:t>business</a:t>
            </a:r>
            <a:r>
              <a:rPr dirty="0" sz="2350" spc="-50">
                <a:latin typeface="Arial MT"/>
                <a:cs typeface="Arial MT"/>
              </a:rPr>
              <a:t> </a:t>
            </a:r>
            <a:r>
              <a:rPr dirty="0" sz="2350" spc="-95">
                <a:latin typeface="Arial MT"/>
                <a:cs typeface="Arial MT"/>
              </a:rPr>
              <a:t>users</a:t>
            </a:r>
            <a:r>
              <a:rPr dirty="0" sz="2350" spc="-70">
                <a:latin typeface="Arial MT"/>
                <a:cs typeface="Arial MT"/>
              </a:rPr>
              <a:t> </a:t>
            </a:r>
            <a:r>
              <a:rPr dirty="0" sz="2350" spc="-135">
                <a:latin typeface="Arial MT"/>
                <a:cs typeface="Arial MT"/>
              </a:rPr>
              <a:t>pOst</a:t>
            </a:r>
            <a:r>
              <a:rPr dirty="0" sz="2350" spc="75">
                <a:latin typeface="Arial MT"/>
                <a:cs typeface="Arial MT"/>
              </a:rPr>
              <a:t> </a:t>
            </a:r>
            <a:r>
              <a:rPr dirty="0" sz="2350" spc="-10">
                <a:latin typeface="Arial MT"/>
                <a:cs typeface="Arial MT"/>
              </a:rPr>
              <a:t>training.</a:t>
            </a:r>
            <a:endParaRPr sz="2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19200" y="3454400"/>
            <a:ext cx="1066800" cy="8255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9258300" y="3403600"/>
            <a:ext cx="914400" cy="91440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8737600" y="3035300"/>
            <a:ext cx="0" cy="5016500"/>
          </a:xfrm>
          <a:custGeom>
            <a:avLst/>
            <a:gdLst/>
            <a:ahLst/>
            <a:cxnLst/>
            <a:rect l="l" t="t" r="r" b="b"/>
            <a:pathLst>
              <a:path w="0" h="5016500">
                <a:moveTo>
                  <a:pt x="0" y="5016500"/>
                </a:moveTo>
                <a:lnTo>
                  <a:pt x="0" y="0"/>
                </a:lnTo>
              </a:path>
            </a:pathLst>
          </a:custGeom>
          <a:ln w="508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870391" y="656166"/>
            <a:ext cx="14946630" cy="110490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7050" spc="-110">
                <a:solidFill>
                  <a:srgbClr val="212121"/>
                </a:solidFill>
              </a:rPr>
              <a:t>Defining</a:t>
            </a:r>
            <a:r>
              <a:rPr dirty="0" sz="7050" spc="-520">
                <a:solidFill>
                  <a:srgbClr val="212121"/>
                </a:solidFill>
              </a:rPr>
              <a:t> </a:t>
            </a:r>
            <a:r>
              <a:rPr dirty="0" sz="7050" spc="-145">
                <a:solidFill>
                  <a:srgbClr val="212121"/>
                </a:solidFill>
              </a:rPr>
              <a:t>our</a:t>
            </a:r>
            <a:r>
              <a:rPr dirty="0" sz="7050" spc="-385">
                <a:solidFill>
                  <a:srgbClr val="212121"/>
                </a:solidFill>
              </a:rPr>
              <a:t> </a:t>
            </a:r>
            <a:r>
              <a:rPr dirty="0" sz="7050" spc="-80">
                <a:solidFill>
                  <a:srgbClr val="212121"/>
                </a:solidFill>
              </a:rPr>
              <a:t>focus:</a:t>
            </a:r>
            <a:r>
              <a:rPr dirty="0" sz="7050" spc="-750">
                <a:solidFill>
                  <a:srgbClr val="212121"/>
                </a:solidFill>
              </a:rPr>
              <a:t> </a:t>
            </a:r>
            <a:r>
              <a:rPr dirty="0" sz="7050" spc="-180">
                <a:solidFill>
                  <a:srgbClr val="242424"/>
                </a:solidFill>
              </a:rPr>
              <a:t>What</a:t>
            </a:r>
            <a:r>
              <a:rPr dirty="0" sz="7050" spc="-570">
                <a:solidFill>
                  <a:srgbClr val="242424"/>
                </a:solidFill>
              </a:rPr>
              <a:t> </a:t>
            </a:r>
            <a:r>
              <a:rPr dirty="0" sz="7050" spc="150">
                <a:solidFill>
                  <a:srgbClr val="232323"/>
                </a:solidFill>
              </a:rPr>
              <a:t>is</a:t>
            </a:r>
            <a:r>
              <a:rPr dirty="0" sz="7050" spc="-1065">
                <a:solidFill>
                  <a:srgbClr val="232323"/>
                </a:solidFill>
              </a:rPr>
              <a:t> </a:t>
            </a:r>
            <a:r>
              <a:rPr dirty="0" sz="7050" spc="160">
                <a:solidFill>
                  <a:srgbClr val="242424"/>
                </a:solidFill>
              </a:rPr>
              <a:t>in</a:t>
            </a:r>
            <a:r>
              <a:rPr dirty="0" sz="7050" spc="-965">
                <a:solidFill>
                  <a:srgbClr val="242424"/>
                </a:solidFill>
              </a:rPr>
              <a:t> </a:t>
            </a:r>
            <a:r>
              <a:rPr dirty="0" sz="7050" spc="-170">
                <a:solidFill>
                  <a:srgbClr val="232323"/>
                </a:solidFill>
              </a:rPr>
              <a:t>and</a:t>
            </a:r>
            <a:r>
              <a:rPr dirty="0" sz="7050" spc="-760">
                <a:solidFill>
                  <a:srgbClr val="232323"/>
                </a:solidFill>
              </a:rPr>
              <a:t> </a:t>
            </a:r>
            <a:r>
              <a:rPr dirty="0" sz="7050" spc="-45">
                <a:solidFill>
                  <a:srgbClr val="232323"/>
                </a:solidFill>
              </a:rPr>
              <a:t>out</a:t>
            </a:r>
            <a:r>
              <a:rPr dirty="0" sz="7050" spc="-465">
                <a:solidFill>
                  <a:srgbClr val="232323"/>
                </a:solidFill>
              </a:rPr>
              <a:t> </a:t>
            </a:r>
            <a:r>
              <a:rPr dirty="0" sz="7050" spc="-25">
                <a:solidFill>
                  <a:srgbClr val="232323"/>
                </a:solidFill>
              </a:rPr>
              <a:t>of</a:t>
            </a:r>
            <a:endParaRPr sz="7050"/>
          </a:p>
        </p:txBody>
      </p:sp>
      <p:sp>
        <p:nvSpPr>
          <p:cNvPr id="10" name="object 10" descr=""/>
          <p:cNvSpPr txBox="1"/>
          <p:nvPr/>
        </p:nvSpPr>
        <p:spPr>
          <a:xfrm>
            <a:off x="16107384" y="9455853"/>
            <a:ext cx="1232535" cy="212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55"/>
              </a:lnSpc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9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900237" y="1508124"/>
            <a:ext cx="9230995" cy="10731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6850">
                <a:solidFill>
                  <a:srgbClr val="1F1F1F"/>
                </a:solidFill>
                <a:latin typeface="Arial MT"/>
                <a:cs typeface="Arial MT"/>
              </a:rPr>
              <a:t>scope</a:t>
            </a:r>
            <a:r>
              <a:rPr dirty="0" sz="6850" spc="-45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6850" spc="100">
                <a:solidFill>
                  <a:srgbClr val="212121"/>
                </a:solidFill>
                <a:latin typeface="Arial MT"/>
                <a:cs typeface="Arial MT"/>
              </a:rPr>
              <a:t>for</a:t>
            </a:r>
            <a:r>
              <a:rPr dirty="0" sz="6850" spc="-38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850">
                <a:solidFill>
                  <a:srgbClr val="212121"/>
                </a:solidFill>
                <a:latin typeface="Arial MT"/>
                <a:cs typeface="Arial MT"/>
              </a:rPr>
              <a:t>Project</a:t>
            </a:r>
            <a:r>
              <a:rPr dirty="0" sz="6850" spc="1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6850" spc="-10">
                <a:solidFill>
                  <a:srgbClr val="212121"/>
                </a:solidFill>
                <a:latin typeface="Arial MT"/>
                <a:cs typeface="Arial MT"/>
              </a:rPr>
              <a:t>Alpha.</a:t>
            </a:r>
            <a:endParaRPr sz="68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426210" y="3421591"/>
            <a:ext cx="5062220" cy="39433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R="19050">
              <a:lnSpc>
                <a:spcPct val="100000"/>
              </a:lnSpc>
              <a:spcBef>
                <a:spcPts val="105"/>
              </a:spcBef>
            </a:pPr>
            <a:r>
              <a:rPr dirty="0" sz="5200" spc="-60">
                <a:solidFill>
                  <a:srgbClr val="2A7031"/>
                </a:solidFill>
                <a:latin typeface="Arial MT"/>
                <a:cs typeface="Arial MT"/>
              </a:rPr>
              <a:t>IN</a:t>
            </a:r>
            <a:r>
              <a:rPr dirty="0" sz="5200" spc="-490">
                <a:solidFill>
                  <a:srgbClr val="2A7031"/>
                </a:solidFill>
                <a:latin typeface="Arial MT"/>
                <a:cs typeface="Arial MT"/>
              </a:rPr>
              <a:t> </a:t>
            </a:r>
            <a:r>
              <a:rPr dirty="0" sz="5200" spc="-465">
                <a:solidFill>
                  <a:srgbClr val="2F7231"/>
                </a:solidFill>
                <a:latin typeface="Arial MT"/>
                <a:cs typeface="Arial MT"/>
              </a:rPr>
              <a:t>SCOPE</a:t>
            </a:r>
            <a:endParaRPr sz="5200">
              <a:latin typeface="Arial MT"/>
              <a:cs typeface="Arial MT"/>
            </a:endParaRPr>
          </a:p>
          <a:p>
            <a:pPr marL="294005" indent="-281305">
              <a:lnSpc>
                <a:spcPct val="100000"/>
              </a:lnSpc>
              <a:spcBef>
                <a:spcPts val="3410"/>
              </a:spcBef>
              <a:buChar char="•"/>
              <a:tabLst>
                <a:tab pos="294005" algn="l"/>
              </a:tabLst>
            </a:pPr>
            <a:r>
              <a:rPr dirty="0" sz="3200" spc="-315">
                <a:latin typeface="Arial MT"/>
                <a:cs typeface="Arial MT"/>
              </a:rPr>
              <a:t>Requirements</a:t>
            </a:r>
            <a:r>
              <a:rPr dirty="0" sz="3200" spc="185">
                <a:latin typeface="Arial MT"/>
                <a:cs typeface="Arial MT"/>
              </a:rPr>
              <a:t> </a:t>
            </a:r>
            <a:r>
              <a:rPr dirty="0" sz="3200" spc="-265">
                <a:latin typeface="Arial MT"/>
                <a:cs typeface="Arial MT"/>
              </a:rPr>
              <a:t>Gathering</a:t>
            </a:r>
            <a:endParaRPr sz="3200">
              <a:latin typeface="Arial MT"/>
              <a:cs typeface="Arial MT"/>
            </a:endParaRPr>
          </a:p>
          <a:p>
            <a:pPr marL="294640" indent="-281940">
              <a:lnSpc>
                <a:spcPct val="100000"/>
              </a:lnSpc>
              <a:spcBef>
                <a:spcPts val="509"/>
              </a:spcBef>
              <a:buChar char="•"/>
              <a:tabLst>
                <a:tab pos="294640" algn="l"/>
              </a:tabLst>
            </a:pPr>
            <a:r>
              <a:rPr dirty="0" sz="3200" spc="-254">
                <a:latin typeface="Arial MT"/>
                <a:cs typeface="Arial MT"/>
              </a:rPr>
              <a:t>Solution</a:t>
            </a:r>
            <a:r>
              <a:rPr dirty="0" sz="3200" spc="-50">
                <a:latin typeface="Arial MT"/>
                <a:cs typeface="Arial MT"/>
              </a:rPr>
              <a:t> </a:t>
            </a:r>
            <a:r>
              <a:rPr dirty="0" sz="3200" spc="-315">
                <a:latin typeface="Arial MT"/>
                <a:cs typeface="Arial MT"/>
              </a:rPr>
              <a:t>Design</a:t>
            </a:r>
            <a:endParaRPr sz="3200">
              <a:latin typeface="Arial MT"/>
              <a:cs typeface="Arial MT"/>
            </a:endParaRPr>
          </a:p>
          <a:p>
            <a:pPr marL="295275" indent="-282575">
              <a:lnSpc>
                <a:spcPct val="100000"/>
              </a:lnSpc>
              <a:spcBef>
                <a:spcPts val="560"/>
              </a:spcBef>
              <a:buChar char="•"/>
              <a:tabLst>
                <a:tab pos="295275" algn="l"/>
              </a:tabLst>
            </a:pPr>
            <a:r>
              <a:rPr dirty="0" sz="3100" spc="-254">
                <a:latin typeface="Arial MT"/>
                <a:cs typeface="Arial MT"/>
              </a:rPr>
              <a:t>Development</a:t>
            </a:r>
            <a:r>
              <a:rPr dirty="0" sz="3100" spc="320">
                <a:latin typeface="Arial MT"/>
                <a:cs typeface="Arial MT"/>
              </a:rPr>
              <a:t> </a:t>
            </a:r>
            <a:r>
              <a:rPr dirty="0" sz="3100" spc="-455">
                <a:latin typeface="Arial MT"/>
                <a:cs typeface="Arial MT"/>
              </a:rPr>
              <a:t>&amp;</a:t>
            </a:r>
            <a:r>
              <a:rPr dirty="0" sz="3100" spc="-235">
                <a:latin typeface="Arial MT"/>
                <a:cs typeface="Arial MT"/>
              </a:rPr>
              <a:t> </a:t>
            </a:r>
            <a:r>
              <a:rPr dirty="0" sz="3100" spc="-65">
                <a:latin typeface="Arial MT"/>
                <a:cs typeface="Arial MT"/>
              </a:rPr>
              <a:t>Integration</a:t>
            </a:r>
            <a:endParaRPr sz="3100">
              <a:latin typeface="Arial MT"/>
              <a:cs typeface="Arial MT"/>
            </a:endParaRPr>
          </a:p>
          <a:p>
            <a:pPr marL="290830" indent="-278130">
              <a:lnSpc>
                <a:spcPct val="100000"/>
              </a:lnSpc>
              <a:spcBef>
                <a:spcPts val="580"/>
              </a:spcBef>
              <a:buChar char="•"/>
              <a:tabLst>
                <a:tab pos="290830" algn="l"/>
              </a:tabLst>
            </a:pPr>
            <a:r>
              <a:rPr dirty="0" sz="3100" spc="-215">
                <a:latin typeface="Arial MT"/>
                <a:cs typeface="Arial MT"/>
              </a:rPr>
              <a:t>Testing</a:t>
            </a:r>
            <a:r>
              <a:rPr dirty="0" sz="3100" spc="15">
                <a:latin typeface="Arial MT"/>
                <a:cs typeface="Arial MT"/>
              </a:rPr>
              <a:t> </a:t>
            </a:r>
            <a:r>
              <a:rPr dirty="0" sz="3100" spc="-455">
                <a:latin typeface="Arial MT"/>
                <a:cs typeface="Arial MT"/>
              </a:rPr>
              <a:t>&amp;</a:t>
            </a:r>
            <a:r>
              <a:rPr dirty="0" sz="3100" spc="-195">
                <a:latin typeface="Arial MT"/>
                <a:cs typeface="Arial MT"/>
              </a:rPr>
              <a:t> </a:t>
            </a:r>
            <a:r>
              <a:rPr dirty="0" sz="3100" spc="-130">
                <a:latin typeface="Arial MT"/>
                <a:cs typeface="Arial MT"/>
              </a:rPr>
              <a:t>Deployment</a:t>
            </a:r>
            <a:endParaRPr sz="3100">
              <a:latin typeface="Arial MT"/>
              <a:cs typeface="Arial MT"/>
            </a:endParaRPr>
          </a:p>
          <a:p>
            <a:pPr marL="293370" indent="-280670">
              <a:lnSpc>
                <a:spcPct val="100000"/>
              </a:lnSpc>
              <a:spcBef>
                <a:spcPts val="580"/>
              </a:spcBef>
              <a:buChar char="•"/>
              <a:tabLst>
                <a:tab pos="293370" algn="l"/>
              </a:tabLst>
            </a:pPr>
            <a:r>
              <a:rPr dirty="0" sz="3200" spc="-340">
                <a:latin typeface="Arial MT"/>
                <a:cs typeface="Arial MT"/>
              </a:rPr>
              <a:t>User</a:t>
            </a:r>
            <a:r>
              <a:rPr dirty="0" sz="3200" spc="70">
                <a:latin typeface="Arial MT"/>
                <a:cs typeface="Arial MT"/>
              </a:rPr>
              <a:t> </a:t>
            </a:r>
            <a:r>
              <a:rPr dirty="0" sz="3200" spc="-290">
                <a:latin typeface="Arial MT"/>
                <a:cs typeface="Arial MT"/>
              </a:rPr>
              <a:t>Documentation</a:t>
            </a:r>
            <a:r>
              <a:rPr dirty="0" sz="3200" spc="305">
                <a:latin typeface="Arial MT"/>
                <a:cs typeface="Arial MT"/>
              </a:rPr>
              <a:t> </a:t>
            </a:r>
            <a:r>
              <a:rPr dirty="0" sz="3200" spc="-535">
                <a:latin typeface="Arial MT"/>
                <a:cs typeface="Arial MT"/>
              </a:rPr>
              <a:t>&amp;</a:t>
            </a:r>
            <a:r>
              <a:rPr dirty="0" sz="3200" spc="-135">
                <a:latin typeface="Arial MT"/>
                <a:cs typeface="Arial MT"/>
              </a:rPr>
              <a:t> </a:t>
            </a:r>
            <a:r>
              <a:rPr dirty="0" sz="3200" spc="-275">
                <a:latin typeface="Arial MT"/>
                <a:cs typeface="Arial MT"/>
              </a:rPr>
              <a:t>Training</a:t>
            </a:r>
            <a:endParaRPr sz="32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415448" y="3439230"/>
            <a:ext cx="6765290" cy="4157979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algn="ctr" marR="240665">
              <a:lnSpc>
                <a:spcPct val="100000"/>
              </a:lnSpc>
              <a:spcBef>
                <a:spcPts val="120"/>
              </a:spcBef>
              <a:tabLst>
                <a:tab pos="1434465" algn="l"/>
                <a:tab pos="2383155" algn="l"/>
              </a:tabLst>
            </a:pPr>
            <a:r>
              <a:rPr dirty="0" sz="5050" spc="-575">
                <a:solidFill>
                  <a:srgbClr val="B12824"/>
                </a:solidFill>
                <a:latin typeface="Calibri"/>
                <a:cs typeface="Calibri"/>
              </a:rPr>
              <a:t>OUT</a:t>
            </a:r>
            <a:r>
              <a:rPr dirty="0" sz="5050">
                <a:solidFill>
                  <a:srgbClr val="B12824"/>
                </a:solidFill>
                <a:latin typeface="Calibri"/>
                <a:cs typeface="Calibri"/>
              </a:rPr>
              <a:t>	</a:t>
            </a:r>
            <a:r>
              <a:rPr dirty="0" sz="5050" spc="-550">
                <a:solidFill>
                  <a:srgbClr val="BC2F26"/>
                </a:solidFill>
                <a:latin typeface="Calibri"/>
                <a:cs typeface="Calibri"/>
              </a:rPr>
              <a:t>OF</a:t>
            </a:r>
            <a:r>
              <a:rPr dirty="0" sz="5050">
                <a:solidFill>
                  <a:srgbClr val="BC2F26"/>
                </a:solidFill>
                <a:latin typeface="Calibri"/>
                <a:cs typeface="Calibri"/>
              </a:rPr>
              <a:t>	</a:t>
            </a:r>
            <a:r>
              <a:rPr dirty="0" sz="5050" spc="545">
                <a:solidFill>
                  <a:srgbClr val="AC2623"/>
                </a:solidFill>
                <a:latin typeface="Calibri"/>
                <a:cs typeface="Calibri"/>
              </a:rPr>
              <a:t>SCOPE</a:t>
            </a:r>
            <a:endParaRPr sz="5050">
              <a:latin typeface="Calibri"/>
              <a:cs typeface="Calibri"/>
            </a:endParaRPr>
          </a:p>
          <a:p>
            <a:pPr marL="294640" indent="-281940">
              <a:lnSpc>
                <a:spcPct val="100000"/>
              </a:lnSpc>
              <a:spcBef>
                <a:spcPts val="3640"/>
              </a:spcBef>
              <a:buChar char="•"/>
              <a:tabLst>
                <a:tab pos="294640" algn="l"/>
              </a:tabLst>
            </a:pPr>
            <a:r>
              <a:rPr dirty="0" sz="3050" spc="-204">
                <a:latin typeface="Arial MT"/>
                <a:cs typeface="Arial MT"/>
              </a:rPr>
              <a:t>Replacement</a:t>
            </a:r>
            <a:r>
              <a:rPr dirty="0" sz="3050" spc="5">
                <a:latin typeface="Arial MT"/>
                <a:cs typeface="Arial MT"/>
              </a:rPr>
              <a:t> </a:t>
            </a:r>
            <a:r>
              <a:rPr dirty="0" sz="3050" spc="-125">
                <a:latin typeface="Arial MT"/>
                <a:cs typeface="Arial MT"/>
              </a:rPr>
              <a:t>of</a:t>
            </a:r>
            <a:r>
              <a:rPr dirty="0" sz="3050" spc="-85">
                <a:latin typeface="Arial MT"/>
                <a:cs typeface="Arial MT"/>
              </a:rPr>
              <a:t> </a:t>
            </a:r>
            <a:r>
              <a:rPr dirty="0" sz="3050" spc="-150">
                <a:latin typeface="Arial MT"/>
                <a:cs typeface="Arial MT"/>
              </a:rPr>
              <a:t>adjacent</a:t>
            </a:r>
            <a:r>
              <a:rPr dirty="0" sz="3050" spc="30">
                <a:latin typeface="Arial MT"/>
                <a:cs typeface="Arial MT"/>
              </a:rPr>
              <a:t> </a:t>
            </a:r>
            <a:r>
              <a:rPr dirty="0" sz="3050" spc="-180">
                <a:latin typeface="Arial MT"/>
                <a:cs typeface="Arial MT"/>
              </a:rPr>
              <a:t>legacy</a:t>
            </a:r>
            <a:r>
              <a:rPr dirty="0" sz="3050" spc="-35">
                <a:latin typeface="Arial MT"/>
                <a:cs typeface="Arial MT"/>
              </a:rPr>
              <a:t> </a:t>
            </a:r>
            <a:r>
              <a:rPr dirty="0" sz="3050" spc="-130">
                <a:latin typeface="Arial MT"/>
                <a:cs typeface="Arial MT"/>
              </a:rPr>
              <a:t>platforms</a:t>
            </a:r>
            <a:endParaRPr sz="3050">
              <a:latin typeface="Arial MT"/>
              <a:cs typeface="Arial MT"/>
            </a:endParaRPr>
          </a:p>
          <a:p>
            <a:pPr marL="296545" indent="-283845">
              <a:lnSpc>
                <a:spcPct val="100000"/>
              </a:lnSpc>
              <a:spcBef>
                <a:spcPts val="640"/>
              </a:spcBef>
              <a:buChar char="•"/>
              <a:tabLst>
                <a:tab pos="296545" algn="l"/>
              </a:tabLst>
            </a:pPr>
            <a:r>
              <a:rPr dirty="0" sz="3050" spc="-200">
                <a:latin typeface="Arial MT"/>
                <a:cs typeface="Arial MT"/>
              </a:rPr>
              <a:t>Major</a:t>
            </a:r>
            <a:r>
              <a:rPr dirty="0" sz="3050" spc="20">
                <a:latin typeface="Arial MT"/>
                <a:cs typeface="Arial MT"/>
              </a:rPr>
              <a:t> </a:t>
            </a:r>
            <a:r>
              <a:rPr dirty="0" sz="3050" spc="-140">
                <a:latin typeface="Arial MT"/>
                <a:cs typeface="Arial MT"/>
              </a:rPr>
              <a:t>corporate</a:t>
            </a:r>
            <a:r>
              <a:rPr dirty="0" sz="3050" spc="60">
                <a:latin typeface="Arial MT"/>
                <a:cs typeface="Arial MT"/>
              </a:rPr>
              <a:t> </a:t>
            </a:r>
            <a:r>
              <a:rPr dirty="0" sz="3050" spc="-100">
                <a:latin typeface="Arial MT"/>
                <a:cs typeface="Arial MT"/>
              </a:rPr>
              <a:t>infrastructure</a:t>
            </a:r>
            <a:r>
              <a:rPr dirty="0" sz="3050" spc="-215">
                <a:latin typeface="Arial MT"/>
                <a:cs typeface="Arial MT"/>
              </a:rPr>
              <a:t> </a:t>
            </a:r>
            <a:r>
              <a:rPr dirty="0" sz="3050" spc="-75">
                <a:latin typeface="Arial MT"/>
                <a:cs typeface="Arial MT"/>
              </a:rPr>
              <a:t>upgrades</a:t>
            </a:r>
            <a:endParaRPr sz="3050">
              <a:latin typeface="Arial MT"/>
              <a:cs typeface="Arial MT"/>
            </a:endParaRPr>
          </a:p>
          <a:p>
            <a:pPr marL="299720" indent="-285115">
              <a:lnSpc>
                <a:spcPts val="3120"/>
              </a:lnSpc>
              <a:spcBef>
                <a:spcPts val="990"/>
              </a:spcBef>
              <a:buChar char="•"/>
              <a:tabLst>
                <a:tab pos="299720" algn="l"/>
              </a:tabLst>
            </a:pPr>
            <a:r>
              <a:rPr dirty="0" sz="2700">
                <a:latin typeface="Arial MT"/>
                <a:cs typeface="Arial MT"/>
              </a:rPr>
              <a:t>Long-term</a:t>
            </a:r>
            <a:r>
              <a:rPr dirty="0" sz="2700" spc="3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maintenance</a:t>
            </a:r>
            <a:r>
              <a:rPr dirty="0" sz="2700" spc="204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&amp;</a:t>
            </a:r>
            <a:r>
              <a:rPr dirty="0" sz="2700" spc="15">
                <a:latin typeface="Arial MT"/>
                <a:cs typeface="Arial MT"/>
              </a:rPr>
              <a:t> </a:t>
            </a:r>
            <a:r>
              <a:rPr dirty="0" sz="2700" spc="-10">
                <a:latin typeface="Arial MT"/>
                <a:cs typeface="Arial MT"/>
              </a:rPr>
              <a:t>support</a:t>
            </a:r>
            <a:endParaRPr sz="2700">
              <a:latin typeface="Arial MT"/>
              <a:cs typeface="Arial MT"/>
            </a:endParaRPr>
          </a:p>
          <a:p>
            <a:pPr marL="301625">
              <a:lnSpc>
                <a:spcPts val="3300"/>
              </a:lnSpc>
            </a:pPr>
            <a:r>
              <a:rPr dirty="0" sz="2850" spc="-65">
                <a:latin typeface="Arial MT"/>
                <a:cs typeface="Arial MT"/>
              </a:rPr>
              <a:t>beyond</a:t>
            </a:r>
            <a:r>
              <a:rPr dirty="0" sz="2850" spc="-135">
                <a:latin typeface="Arial MT"/>
                <a:cs typeface="Arial MT"/>
              </a:rPr>
              <a:t> </a:t>
            </a:r>
            <a:r>
              <a:rPr dirty="0" sz="2850" spc="-30">
                <a:latin typeface="Arial MT"/>
                <a:cs typeface="Arial MT"/>
              </a:rPr>
              <a:t>the</a:t>
            </a:r>
            <a:r>
              <a:rPr dirty="0" sz="2850" spc="-165">
                <a:latin typeface="Arial MT"/>
                <a:cs typeface="Arial MT"/>
              </a:rPr>
              <a:t> </a:t>
            </a:r>
            <a:r>
              <a:rPr dirty="0" sz="2850" spc="-20">
                <a:latin typeface="Arial MT"/>
                <a:cs typeface="Arial MT"/>
              </a:rPr>
              <a:t>initial</a:t>
            </a:r>
            <a:r>
              <a:rPr dirty="0" sz="2850" spc="-180">
                <a:latin typeface="Arial MT"/>
                <a:cs typeface="Arial MT"/>
              </a:rPr>
              <a:t> </a:t>
            </a:r>
            <a:r>
              <a:rPr dirty="0" sz="2850" spc="-65">
                <a:latin typeface="Arial MT"/>
                <a:cs typeface="Arial MT"/>
              </a:rPr>
              <a:t>handover</a:t>
            </a:r>
            <a:r>
              <a:rPr dirty="0" sz="2850">
                <a:latin typeface="Arial MT"/>
                <a:cs typeface="Arial MT"/>
              </a:rPr>
              <a:t> </a:t>
            </a:r>
            <a:r>
              <a:rPr dirty="0" sz="2850" spc="-10">
                <a:latin typeface="Arial MT"/>
                <a:cs typeface="Arial MT"/>
              </a:rPr>
              <a:t>period</a:t>
            </a:r>
            <a:endParaRPr sz="2850">
              <a:latin typeface="Arial MT"/>
              <a:cs typeface="Arial MT"/>
            </a:endParaRPr>
          </a:p>
          <a:p>
            <a:pPr marL="293370" marR="562610" indent="-280035">
              <a:lnSpc>
                <a:spcPts val="3100"/>
              </a:lnSpc>
              <a:spcBef>
                <a:spcPts val="1300"/>
              </a:spcBef>
              <a:buChar char="•"/>
              <a:tabLst>
                <a:tab pos="293370" algn="l"/>
                <a:tab pos="296545" algn="l"/>
              </a:tabLst>
            </a:pPr>
            <a:r>
              <a:rPr dirty="0" sz="2850">
                <a:latin typeface="Arial MT"/>
                <a:cs typeface="Arial MT"/>
              </a:rPr>
              <a:t>	</a:t>
            </a:r>
            <a:r>
              <a:rPr dirty="0" sz="2850" spc="-95">
                <a:latin typeface="Arial MT"/>
                <a:cs typeface="Arial MT"/>
              </a:rPr>
              <a:t>Unplanned</a:t>
            </a:r>
            <a:r>
              <a:rPr dirty="0" sz="2850" spc="10">
                <a:latin typeface="Arial MT"/>
                <a:cs typeface="Arial MT"/>
              </a:rPr>
              <a:t> </a:t>
            </a:r>
            <a:r>
              <a:rPr dirty="0" sz="2850" spc="-45">
                <a:latin typeface="Arial MT"/>
                <a:cs typeface="Arial MT"/>
              </a:rPr>
              <a:t>feature</a:t>
            </a:r>
            <a:r>
              <a:rPr dirty="0" sz="2850" spc="-155">
                <a:latin typeface="Arial MT"/>
                <a:cs typeface="Arial MT"/>
              </a:rPr>
              <a:t> </a:t>
            </a:r>
            <a:r>
              <a:rPr dirty="0" sz="2850" spc="-90">
                <a:latin typeface="Arial MT"/>
                <a:cs typeface="Arial MT"/>
              </a:rPr>
              <a:t>expansions</a:t>
            </a:r>
            <a:r>
              <a:rPr dirty="0" sz="2850" spc="-25">
                <a:latin typeface="Arial MT"/>
                <a:cs typeface="Arial MT"/>
              </a:rPr>
              <a:t> </a:t>
            </a:r>
            <a:r>
              <a:rPr dirty="0" sz="2850" spc="-10">
                <a:latin typeface="Arial MT"/>
                <a:cs typeface="Arial MT"/>
              </a:rPr>
              <a:t>outside </a:t>
            </a:r>
            <a:r>
              <a:rPr dirty="0" sz="2850">
                <a:latin typeface="Arial MT"/>
                <a:cs typeface="Arial MT"/>
              </a:rPr>
              <a:t>the</a:t>
            </a:r>
            <a:r>
              <a:rPr dirty="0" sz="2850" spc="-165">
                <a:latin typeface="Arial MT"/>
                <a:cs typeface="Arial MT"/>
              </a:rPr>
              <a:t> </a:t>
            </a:r>
            <a:r>
              <a:rPr dirty="0" sz="2850" spc="-80">
                <a:latin typeface="Arial MT"/>
                <a:cs typeface="Arial MT"/>
              </a:rPr>
              <a:t>agreed</a:t>
            </a:r>
            <a:r>
              <a:rPr dirty="0" sz="2850" spc="-70">
                <a:latin typeface="Arial MT"/>
                <a:cs typeface="Arial MT"/>
              </a:rPr>
              <a:t> </a:t>
            </a:r>
            <a:r>
              <a:rPr dirty="0" sz="2850" spc="-10">
                <a:latin typeface="Arial MT"/>
                <a:cs typeface="Arial MT"/>
              </a:rPr>
              <a:t>requirements</a:t>
            </a:r>
            <a:endParaRPr sz="2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39318" y="8513233"/>
            <a:ext cx="11380470" cy="46990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z="2900" spc="-100">
                <a:latin typeface="Arial MT"/>
                <a:cs typeface="Arial MT"/>
              </a:rPr>
              <a:t>This </a:t>
            </a:r>
            <a:r>
              <a:rPr dirty="0" sz="2900" spc="-40">
                <a:latin typeface="Arial MT"/>
                <a:cs typeface="Arial MT"/>
              </a:rPr>
              <a:t>focus</a:t>
            </a:r>
            <a:r>
              <a:rPr dirty="0" sz="2900" spc="-160">
                <a:latin typeface="Arial MT"/>
                <a:cs typeface="Arial MT"/>
              </a:rPr>
              <a:t> </a:t>
            </a:r>
            <a:r>
              <a:rPr dirty="0" sz="2900" spc="-120">
                <a:latin typeface="Arial MT"/>
                <a:cs typeface="Arial MT"/>
              </a:rPr>
              <a:t>ensures</a:t>
            </a:r>
            <a:r>
              <a:rPr dirty="0" sz="2900" spc="-80">
                <a:latin typeface="Arial MT"/>
                <a:cs typeface="Arial MT"/>
              </a:rPr>
              <a:t> </a:t>
            </a:r>
            <a:r>
              <a:rPr dirty="0" sz="2900" spc="-140">
                <a:latin typeface="Arial MT"/>
                <a:cs typeface="Arial MT"/>
              </a:rPr>
              <a:t>we</a:t>
            </a:r>
            <a:r>
              <a:rPr dirty="0" sz="2900" spc="-60">
                <a:latin typeface="Arial MT"/>
                <a:cs typeface="Arial MT"/>
              </a:rPr>
              <a:t> </a:t>
            </a:r>
            <a:r>
              <a:rPr dirty="0" sz="2900" spc="-55">
                <a:latin typeface="Arial MT"/>
                <a:cs typeface="Arial MT"/>
              </a:rPr>
              <a:t>deliver</a:t>
            </a:r>
            <a:r>
              <a:rPr dirty="0" sz="2900" spc="-145">
                <a:latin typeface="Arial MT"/>
                <a:cs typeface="Arial MT"/>
              </a:rPr>
              <a:t> </a:t>
            </a:r>
            <a:r>
              <a:rPr dirty="0" sz="2900" spc="-60">
                <a:latin typeface="Arial MT"/>
                <a:cs typeface="Arial MT"/>
              </a:rPr>
              <a:t>core</a:t>
            </a:r>
            <a:r>
              <a:rPr dirty="0" sz="2900" spc="-140">
                <a:latin typeface="Arial MT"/>
                <a:cs typeface="Arial MT"/>
              </a:rPr>
              <a:t> </a:t>
            </a:r>
            <a:r>
              <a:rPr dirty="0" sz="2900" spc="-95">
                <a:latin typeface="Arial MT"/>
                <a:cs typeface="Arial MT"/>
              </a:rPr>
              <a:t>business</a:t>
            </a:r>
            <a:r>
              <a:rPr dirty="0" sz="2900" spc="-40">
                <a:latin typeface="Arial MT"/>
                <a:cs typeface="Arial MT"/>
              </a:rPr>
              <a:t> </a:t>
            </a:r>
            <a:r>
              <a:rPr dirty="0" sz="2900" spc="-114">
                <a:latin typeface="Arial MT"/>
                <a:cs typeface="Arial MT"/>
              </a:rPr>
              <a:t>value</a:t>
            </a:r>
            <a:r>
              <a:rPr dirty="0" sz="2900" spc="-85">
                <a:latin typeface="Arial MT"/>
                <a:cs typeface="Arial MT"/>
              </a:rPr>
              <a:t> </a:t>
            </a:r>
            <a:r>
              <a:rPr dirty="0" sz="2900" spc="-114">
                <a:latin typeface="Arial MT"/>
                <a:cs typeface="Arial MT"/>
              </a:rPr>
              <a:t>on</a:t>
            </a:r>
            <a:r>
              <a:rPr dirty="0" sz="2900" spc="-85">
                <a:latin typeface="Arial MT"/>
                <a:cs typeface="Arial MT"/>
              </a:rPr>
              <a:t> </a:t>
            </a:r>
            <a:r>
              <a:rPr dirty="0" sz="2900" spc="-30">
                <a:latin typeface="Arial MT"/>
                <a:cs typeface="Arial MT"/>
              </a:rPr>
              <a:t>time</a:t>
            </a:r>
            <a:r>
              <a:rPr dirty="0" sz="2900" spc="-90">
                <a:latin typeface="Arial MT"/>
                <a:cs typeface="Arial MT"/>
              </a:rPr>
              <a:t> </a:t>
            </a:r>
            <a:r>
              <a:rPr dirty="0" sz="2900" spc="-140">
                <a:latin typeface="Arial MT"/>
                <a:cs typeface="Arial MT"/>
              </a:rPr>
              <a:t>and</a:t>
            </a:r>
            <a:r>
              <a:rPr dirty="0" sz="2900" spc="-60">
                <a:latin typeface="Arial MT"/>
                <a:cs typeface="Arial MT"/>
              </a:rPr>
              <a:t> </a:t>
            </a:r>
            <a:r>
              <a:rPr dirty="0" sz="2900" spc="-55">
                <a:latin typeface="Arial MT"/>
                <a:cs typeface="Arial MT"/>
              </a:rPr>
              <a:t>on</a:t>
            </a:r>
            <a:r>
              <a:rPr dirty="0" sz="2900" spc="-145">
                <a:latin typeface="Arial MT"/>
                <a:cs typeface="Arial MT"/>
              </a:rPr>
              <a:t> </a:t>
            </a:r>
            <a:r>
              <a:rPr dirty="0" sz="2900" spc="-10">
                <a:latin typeface="Arial MT"/>
                <a:cs typeface="Arial MT"/>
              </a:rPr>
              <a:t>budget.</a:t>
            </a:r>
            <a:endParaRPr sz="29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70000" y="7924800"/>
            <a:ext cx="952500" cy="6350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44600" y="6616700"/>
            <a:ext cx="1016000" cy="7239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409700" y="5384800"/>
            <a:ext cx="673100" cy="7112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9700" y="2806700"/>
            <a:ext cx="660400" cy="863600"/>
          </a:xfrm>
          <a:prstGeom prst="rect">
            <a:avLst/>
          </a:prstGeom>
        </p:spPr>
      </p:pic>
      <p:sp>
        <p:nvSpPr>
          <p:cNvPr id="6" name="object 6" descr=""/>
          <p:cNvSpPr/>
          <p:nvPr/>
        </p:nvSpPr>
        <p:spPr>
          <a:xfrm>
            <a:off x="1322917" y="4182533"/>
            <a:ext cx="0" cy="673100"/>
          </a:xfrm>
          <a:custGeom>
            <a:avLst/>
            <a:gdLst/>
            <a:ahLst/>
            <a:cxnLst/>
            <a:rect l="l" t="t" r="r" b="b"/>
            <a:pathLst>
              <a:path w="0" h="673100">
                <a:moveTo>
                  <a:pt x="0" y="673100"/>
                </a:moveTo>
                <a:lnTo>
                  <a:pt x="0" y="0"/>
                </a:lnTo>
              </a:path>
            </a:pathLst>
          </a:custGeom>
          <a:ln w="12700">
            <a:solidFill>
              <a:srgbClr val="2B343B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7" name="object 7" descr=""/>
          <p:cNvGrpSpPr/>
          <p:nvPr/>
        </p:nvGrpSpPr>
        <p:grpSpPr>
          <a:xfrm>
            <a:off x="1316567" y="4182533"/>
            <a:ext cx="800100" cy="673100"/>
            <a:chOff x="1316567" y="4182533"/>
            <a:chExt cx="800100" cy="673100"/>
          </a:xfrm>
        </p:grpSpPr>
        <p:sp>
          <p:nvSpPr>
            <p:cNvPr id="8" name="object 8" descr=""/>
            <p:cNvSpPr/>
            <p:nvPr/>
          </p:nvSpPr>
          <p:spPr>
            <a:xfrm>
              <a:off x="2110317" y="4182533"/>
              <a:ext cx="0" cy="673100"/>
            </a:xfrm>
            <a:custGeom>
              <a:avLst/>
              <a:gdLst/>
              <a:ahLst/>
              <a:cxnLst/>
              <a:rect l="l" t="t" r="r" b="b"/>
              <a:pathLst>
                <a:path w="0" h="673100">
                  <a:moveTo>
                    <a:pt x="0" y="67310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B343B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1316567" y="4188883"/>
              <a:ext cx="800100" cy="0"/>
            </a:xfrm>
            <a:custGeom>
              <a:avLst/>
              <a:gdLst/>
              <a:ahLst/>
              <a:cxnLst/>
              <a:rect l="l" t="t" r="r" b="b"/>
              <a:pathLst>
                <a:path w="800100" h="0">
                  <a:moveTo>
                    <a:pt x="0" y="0"/>
                  </a:moveTo>
                  <a:lnTo>
                    <a:pt x="800100" y="0"/>
                  </a:lnTo>
                </a:path>
              </a:pathLst>
            </a:custGeom>
            <a:ln w="12700">
              <a:solidFill>
                <a:srgbClr val="2B343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512162" rIns="0" bIns="0" rtlCol="0" vert="horz">
            <a:spAutoFit/>
          </a:bodyPr>
          <a:lstStyle/>
          <a:p>
            <a:pPr marL="287020" marR="5080" indent="4445">
              <a:lnSpc>
                <a:spcPts val="5350"/>
              </a:lnSpc>
              <a:spcBef>
                <a:spcPts val="1305"/>
              </a:spcBef>
            </a:pPr>
            <a:r>
              <a:rPr dirty="0" sz="5450" spc="-335">
                <a:solidFill>
                  <a:srgbClr val="282828"/>
                </a:solidFill>
              </a:rPr>
              <a:t>Our</a:t>
            </a:r>
            <a:r>
              <a:rPr dirty="0" sz="5450" spc="-204">
                <a:solidFill>
                  <a:srgbClr val="282828"/>
                </a:solidFill>
              </a:rPr>
              <a:t> </a:t>
            </a:r>
            <a:r>
              <a:rPr dirty="0" sz="5450" spc="-95">
                <a:solidFill>
                  <a:srgbClr val="282828"/>
                </a:solidFill>
              </a:rPr>
              <a:t>work</a:t>
            </a:r>
            <a:r>
              <a:rPr dirty="0" sz="5450" spc="-350">
                <a:solidFill>
                  <a:srgbClr val="282828"/>
                </a:solidFill>
              </a:rPr>
              <a:t> </a:t>
            </a:r>
            <a:r>
              <a:rPr dirty="0" sz="5450">
                <a:solidFill>
                  <a:srgbClr val="2D2D2D"/>
                </a:solidFill>
              </a:rPr>
              <a:t>will</a:t>
            </a:r>
            <a:r>
              <a:rPr dirty="0" sz="5450" spc="-625">
                <a:solidFill>
                  <a:srgbClr val="2D2D2D"/>
                </a:solidFill>
              </a:rPr>
              <a:t> </a:t>
            </a:r>
            <a:r>
              <a:rPr dirty="0" sz="5450" spc="-95">
                <a:solidFill>
                  <a:srgbClr val="282828"/>
                </a:solidFill>
              </a:rPr>
              <a:t>result</a:t>
            </a:r>
            <a:r>
              <a:rPr dirty="0" sz="5450" spc="-285">
                <a:solidFill>
                  <a:srgbClr val="282828"/>
                </a:solidFill>
              </a:rPr>
              <a:t> </a:t>
            </a:r>
            <a:r>
              <a:rPr dirty="0" sz="5450" spc="60">
                <a:solidFill>
                  <a:srgbClr val="2D2D2D"/>
                </a:solidFill>
              </a:rPr>
              <a:t>in</a:t>
            </a:r>
            <a:r>
              <a:rPr dirty="0" sz="5450" spc="-600">
                <a:solidFill>
                  <a:srgbClr val="2D2D2D"/>
                </a:solidFill>
              </a:rPr>
              <a:t> </a:t>
            </a:r>
            <a:r>
              <a:rPr dirty="0" sz="5450" spc="-30">
                <a:solidFill>
                  <a:srgbClr val="282828"/>
                </a:solidFill>
              </a:rPr>
              <a:t>five</a:t>
            </a:r>
            <a:r>
              <a:rPr dirty="0" sz="5450" spc="-580">
                <a:solidFill>
                  <a:srgbClr val="282828"/>
                </a:solidFill>
              </a:rPr>
              <a:t> </a:t>
            </a:r>
            <a:r>
              <a:rPr dirty="0" sz="5450" spc="-175">
                <a:solidFill>
                  <a:srgbClr val="242424"/>
                </a:solidFill>
              </a:rPr>
              <a:t>key</a:t>
            </a:r>
            <a:r>
              <a:rPr dirty="0" sz="5450" spc="-365">
                <a:solidFill>
                  <a:srgbClr val="242424"/>
                </a:solidFill>
              </a:rPr>
              <a:t> </a:t>
            </a:r>
            <a:r>
              <a:rPr dirty="0" sz="5450" spc="-145">
                <a:solidFill>
                  <a:srgbClr val="242424"/>
                </a:solidFill>
              </a:rPr>
              <a:t>deliverables</a:t>
            </a:r>
            <a:r>
              <a:rPr dirty="0" sz="5450" spc="90">
                <a:solidFill>
                  <a:srgbClr val="242424"/>
                </a:solidFill>
              </a:rPr>
              <a:t> </a:t>
            </a:r>
            <a:r>
              <a:rPr dirty="0" sz="5450" spc="-20"/>
              <a:t>that </a:t>
            </a:r>
            <a:r>
              <a:rPr dirty="0" sz="5450" spc="-204">
                <a:solidFill>
                  <a:srgbClr val="232323"/>
                </a:solidFill>
              </a:rPr>
              <a:t>ensure</a:t>
            </a:r>
            <a:r>
              <a:rPr dirty="0" sz="5450" spc="-260">
                <a:solidFill>
                  <a:srgbClr val="232323"/>
                </a:solidFill>
              </a:rPr>
              <a:t> </a:t>
            </a:r>
            <a:r>
              <a:rPr dirty="0" sz="5450" spc="-305">
                <a:solidFill>
                  <a:srgbClr val="2A2A2A"/>
                </a:solidFill>
              </a:rPr>
              <a:t>a</a:t>
            </a:r>
            <a:r>
              <a:rPr dirty="0" sz="5450" spc="-385">
                <a:solidFill>
                  <a:srgbClr val="2A2A2A"/>
                </a:solidFill>
              </a:rPr>
              <a:t> </a:t>
            </a:r>
            <a:r>
              <a:rPr dirty="0" sz="5450" spc="-114">
                <a:solidFill>
                  <a:srgbClr val="242424"/>
                </a:solidFill>
              </a:rPr>
              <a:t>successful</a:t>
            </a:r>
            <a:r>
              <a:rPr dirty="0" sz="5450" spc="-240">
                <a:solidFill>
                  <a:srgbClr val="242424"/>
                </a:solidFill>
              </a:rPr>
              <a:t> </a:t>
            </a:r>
            <a:r>
              <a:rPr dirty="0" sz="5450" spc="-90"/>
              <a:t>implementation</a:t>
            </a:r>
            <a:r>
              <a:rPr dirty="0" sz="5450" spc="-585"/>
              <a:t> </a:t>
            </a:r>
            <a:r>
              <a:rPr dirty="0" sz="5450" spc="-160">
                <a:solidFill>
                  <a:srgbClr val="2B2B2B"/>
                </a:solidFill>
              </a:rPr>
              <a:t>and</a:t>
            </a:r>
            <a:r>
              <a:rPr dirty="0" sz="5450" spc="-535">
                <a:solidFill>
                  <a:srgbClr val="2B2B2B"/>
                </a:solidFill>
              </a:rPr>
              <a:t> </a:t>
            </a:r>
            <a:r>
              <a:rPr dirty="0" sz="5450" spc="-120"/>
              <a:t>handover.</a:t>
            </a:r>
            <a:endParaRPr sz="5450"/>
          </a:p>
        </p:txBody>
      </p:sp>
      <p:sp>
        <p:nvSpPr>
          <p:cNvPr id="15" name="object 15" descr=""/>
          <p:cNvSpPr txBox="1"/>
          <p:nvPr/>
        </p:nvSpPr>
        <p:spPr>
          <a:xfrm>
            <a:off x="16107384" y="9455853"/>
            <a:ext cx="1232535" cy="212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55"/>
              </a:lnSpc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90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514702" y="2900891"/>
            <a:ext cx="12613005" cy="7810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5400">
              <a:lnSpc>
                <a:spcPts val="2970"/>
              </a:lnSpc>
              <a:spcBef>
                <a:spcPts val="105"/>
              </a:spcBef>
            </a:pPr>
            <a:r>
              <a:rPr dirty="0" sz="2700">
                <a:latin typeface="Arial MT"/>
                <a:cs typeface="Arial MT"/>
              </a:rPr>
              <a:t>An</a:t>
            </a:r>
            <a:r>
              <a:rPr dirty="0" sz="2700" spc="-19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Approved</a:t>
            </a:r>
            <a:r>
              <a:rPr dirty="0" sz="2700" spc="-19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Project</a:t>
            </a:r>
            <a:r>
              <a:rPr dirty="0" sz="2700" spc="-185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Plan:</a:t>
            </a:r>
            <a:r>
              <a:rPr dirty="0" sz="2700" spc="-190">
                <a:latin typeface="Arial MT"/>
                <a:cs typeface="Arial MT"/>
              </a:rPr>
              <a:t> </a:t>
            </a:r>
            <a:r>
              <a:rPr dirty="0" sz="2700" spc="-70" i="1">
                <a:latin typeface="Arial"/>
                <a:cs typeface="Arial"/>
              </a:rPr>
              <a:t>To</a:t>
            </a:r>
            <a:r>
              <a:rPr dirty="0" sz="2700" spc="-60" i="1">
                <a:latin typeface="Arial"/>
                <a:cs typeface="Arial"/>
              </a:rPr>
              <a:t> </a:t>
            </a:r>
            <a:r>
              <a:rPr dirty="0" sz="2700" spc="-25" i="1">
                <a:latin typeface="Arial"/>
                <a:cs typeface="Arial"/>
              </a:rPr>
              <a:t>provide</a:t>
            </a:r>
            <a:r>
              <a:rPr dirty="0" sz="2700" spc="-15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a</a:t>
            </a:r>
            <a:r>
              <a:rPr dirty="0" sz="2700" spc="-125" i="1">
                <a:latin typeface="Arial"/>
                <a:cs typeface="Arial"/>
              </a:rPr>
              <a:t> </a:t>
            </a:r>
            <a:r>
              <a:rPr dirty="0" sz="2700" spc="-10" i="1">
                <a:latin typeface="Arial"/>
                <a:cs typeface="Arial"/>
              </a:rPr>
              <a:t>clear</a:t>
            </a:r>
            <a:r>
              <a:rPr dirty="0" sz="2700" spc="85" i="1">
                <a:latin typeface="Arial"/>
                <a:cs typeface="Arial"/>
              </a:rPr>
              <a:t> </a:t>
            </a:r>
            <a:r>
              <a:rPr dirty="0" sz="2700" spc="-35" i="1">
                <a:latin typeface="Arial"/>
                <a:cs typeface="Arial"/>
              </a:rPr>
              <a:t>roadmap</a:t>
            </a:r>
            <a:r>
              <a:rPr dirty="0" sz="2700" spc="-3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and</a:t>
            </a:r>
            <a:r>
              <a:rPr dirty="0" sz="2700" spc="30" i="1">
                <a:latin typeface="Arial"/>
                <a:cs typeface="Arial"/>
              </a:rPr>
              <a:t> </a:t>
            </a:r>
            <a:r>
              <a:rPr dirty="0" sz="2700" spc="-20" i="1">
                <a:latin typeface="Arial"/>
                <a:cs typeface="Arial"/>
              </a:rPr>
              <a:t>single</a:t>
            </a:r>
            <a:r>
              <a:rPr dirty="0" sz="2700" spc="-95" i="1">
                <a:latin typeface="Arial"/>
                <a:cs typeface="Arial"/>
              </a:rPr>
              <a:t> </a:t>
            </a:r>
            <a:r>
              <a:rPr dirty="0" sz="2700" spc="-10" i="1">
                <a:latin typeface="Arial"/>
                <a:cs typeface="Arial"/>
              </a:rPr>
              <a:t>source</a:t>
            </a:r>
            <a:r>
              <a:rPr dirty="0" sz="2700" spc="2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of</a:t>
            </a:r>
            <a:r>
              <a:rPr dirty="0" sz="2700" spc="95" i="1">
                <a:latin typeface="Arial"/>
                <a:cs typeface="Arial"/>
              </a:rPr>
              <a:t> </a:t>
            </a:r>
            <a:r>
              <a:rPr dirty="0" sz="2700">
                <a:latin typeface="Arial MT"/>
                <a:cs typeface="Arial MT"/>
              </a:rPr>
              <a:t>truth</a:t>
            </a:r>
            <a:r>
              <a:rPr dirty="0" sz="2700" spc="-135">
                <a:latin typeface="Arial MT"/>
                <a:cs typeface="Arial MT"/>
              </a:rPr>
              <a:t> </a:t>
            </a:r>
            <a:r>
              <a:rPr dirty="0" sz="2700" spc="-25" i="1">
                <a:latin typeface="Arial"/>
                <a:cs typeface="Arial"/>
              </a:rPr>
              <a:t>for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ts val="2970"/>
              </a:lnSpc>
            </a:pPr>
            <a:r>
              <a:rPr dirty="0" sz="2700" spc="-10">
                <a:latin typeface="Arial MT"/>
                <a:cs typeface="Arial MT"/>
              </a:rPr>
              <a:t>execution.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22917" y="4353983"/>
            <a:ext cx="787400" cy="495300"/>
          </a:xfrm>
          <a:prstGeom prst="rect">
            <a:avLst/>
          </a:prstGeom>
          <a:ln w="12700">
            <a:solidFill>
              <a:srgbClr val="2B343B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 marL="160020">
              <a:lnSpc>
                <a:spcPts val="2705"/>
              </a:lnSpc>
            </a:pPr>
            <a:r>
              <a:rPr dirty="0" sz="2700" spc="-25">
                <a:solidFill>
                  <a:srgbClr val="0C0C0C"/>
                </a:solidFill>
                <a:latin typeface="Arial MT"/>
                <a:cs typeface="Arial MT"/>
              </a:rPr>
              <a:t>‹/›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15105" y="4272491"/>
            <a:ext cx="13096240" cy="4381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2700">
                <a:latin typeface="Arial MT"/>
                <a:cs typeface="Arial MT"/>
              </a:rPr>
              <a:t>A</a:t>
            </a:r>
            <a:r>
              <a:rPr dirty="0" sz="2700" spc="-19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Fully</a:t>
            </a:r>
            <a:r>
              <a:rPr dirty="0" sz="2700" spc="-185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Functional</a:t>
            </a:r>
            <a:r>
              <a:rPr dirty="0" sz="2700" spc="-195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Solution:</a:t>
            </a:r>
            <a:r>
              <a:rPr dirty="0" sz="2700" spc="-100">
                <a:latin typeface="Arial MT"/>
                <a:cs typeface="Arial MT"/>
              </a:rPr>
              <a:t> </a:t>
            </a:r>
            <a:r>
              <a:rPr dirty="0" sz="2700" spc="-90" i="1">
                <a:latin typeface="Arial"/>
                <a:cs typeface="Arial"/>
              </a:rPr>
              <a:t>To</a:t>
            </a:r>
            <a:r>
              <a:rPr dirty="0" sz="2700" spc="3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meet</a:t>
            </a:r>
            <a:r>
              <a:rPr dirty="0" sz="2700" spc="114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the</a:t>
            </a:r>
            <a:r>
              <a:rPr dirty="0" sz="2700" spc="-7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defined</a:t>
            </a:r>
            <a:r>
              <a:rPr dirty="0" sz="2700" spc="110" i="1">
                <a:latin typeface="Arial"/>
                <a:cs typeface="Arial"/>
              </a:rPr>
              <a:t> </a:t>
            </a:r>
            <a:r>
              <a:rPr dirty="0" sz="2700" spc="-50" i="1">
                <a:latin typeface="Arial"/>
                <a:cs typeface="Arial"/>
              </a:rPr>
              <a:t>business</a:t>
            </a:r>
            <a:r>
              <a:rPr dirty="0" sz="2700" spc="30" i="1">
                <a:latin typeface="Arial"/>
                <a:cs typeface="Arial"/>
              </a:rPr>
              <a:t> </a:t>
            </a:r>
            <a:r>
              <a:rPr dirty="0" sz="2700" spc="-10">
                <a:latin typeface="Arial MT"/>
                <a:cs typeface="Arial MT"/>
              </a:rPr>
              <a:t>requirements</a:t>
            </a:r>
            <a:r>
              <a:rPr dirty="0" sz="2700" spc="30">
                <a:latin typeface="Arial MT"/>
                <a:cs typeface="Arial MT"/>
              </a:rPr>
              <a:t> </a:t>
            </a:r>
            <a:r>
              <a:rPr dirty="0" sz="2700" spc="-70" i="1">
                <a:latin typeface="Arial"/>
                <a:cs typeface="Arial"/>
              </a:rPr>
              <a:t>and</a:t>
            </a:r>
            <a:r>
              <a:rPr dirty="0" sz="2700" spc="-120" i="1">
                <a:latin typeface="Arial"/>
                <a:cs typeface="Arial"/>
              </a:rPr>
              <a:t> </a:t>
            </a:r>
            <a:r>
              <a:rPr dirty="0" sz="2700" spc="-25" i="1">
                <a:latin typeface="Arial"/>
                <a:cs typeface="Arial"/>
              </a:rPr>
              <a:t>Objectives.</a:t>
            </a:r>
            <a:endParaRPr sz="27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2499084" y="5485341"/>
            <a:ext cx="13234035" cy="31769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dirty="0" sz="2700">
                <a:latin typeface="Arial MT"/>
                <a:cs typeface="Arial MT"/>
              </a:rPr>
              <a:t>Comprehensive</a:t>
            </a:r>
            <a:r>
              <a:rPr dirty="0" sz="2700" spc="-15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Test</a:t>
            </a:r>
            <a:r>
              <a:rPr dirty="0" sz="2700" spc="-125">
                <a:latin typeface="Arial MT"/>
                <a:cs typeface="Arial MT"/>
              </a:rPr>
              <a:t> </a:t>
            </a:r>
            <a:r>
              <a:rPr dirty="0" sz="2700" spc="-80">
                <a:latin typeface="Arial MT"/>
                <a:cs typeface="Arial MT"/>
              </a:rPr>
              <a:t>&amp;</a:t>
            </a:r>
            <a:r>
              <a:rPr dirty="0" sz="2700" spc="-18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Validation</a:t>
            </a:r>
            <a:r>
              <a:rPr dirty="0" sz="2700" spc="-19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Reports:</a:t>
            </a:r>
            <a:r>
              <a:rPr dirty="0" sz="2700" spc="-70">
                <a:latin typeface="Arial MT"/>
                <a:cs typeface="Arial MT"/>
              </a:rPr>
              <a:t> </a:t>
            </a:r>
            <a:r>
              <a:rPr dirty="0" sz="2700" spc="-170" i="1">
                <a:latin typeface="Arial"/>
                <a:cs typeface="Arial"/>
              </a:rPr>
              <a:t>To</a:t>
            </a:r>
            <a:r>
              <a:rPr dirty="0" sz="2700" spc="-15" i="1">
                <a:latin typeface="Arial"/>
                <a:cs typeface="Arial"/>
              </a:rPr>
              <a:t> </a:t>
            </a:r>
            <a:r>
              <a:rPr dirty="0" sz="2700" spc="-10" i="1">
                <a:latin typeface="Arial"/>
                <a:cs typeface="Arial"/>
              </a:rPr>
              <a:t>guarantee</a:t>
            </a:r>
            <a:r>
              <a:rPr dirty="0" sz="2700" spc="65" i="1">
                <a:latin typeface="Arial"/>
                <a:cs typeface="Arial"/>
              </a:rPr>
              <a:t> </a:t>
            </a:r>
            <a:r>
              <a:rPr dirty="0" sz="2700" spc="-10" i="1">
                <a:latin typeface="Arial"/>
                <a:cs typeface="Arial"/>
              </a:rPr>
              <a:t>quality,</a:t>
            </a:r>
            <a:r>
              <a:rPr dirty="0" sz="2700" spc="10" i="1">
                <a:latin typeface="Arial"/>
                <a:cs typeface="Arial"/>
              </a:rPr>
              <a:t> </a:t>
            </a:r>
            <a:r>
              <a:rPr dirty="0" sz="2700" spc="-20" i="1">
                <a:latin typeface="Arial"/>
                <a:cs typeface="Arial"/>
              </a:rPr>
              <a:t>reliability,</a:t>
            </a:r>
            <a:r>
              <a:rPr dirty="0" sz="2700" spc="-9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and</a:t>
            </a:r>
            <a:r>
              <a:rPr dirty="0" sz="2700" spc="60" i="1">
                <a:latin typeface="Arial"/>
                <a:cs typeface="Arial"/>
              </a:rPr>
              <a:t> </a:t>
            </a:r>
            <a:r>
              <a:rPr dirty="0" sz="2700" spc="-10">
                <a:latin typeface="Arial MT"/>
                <a:cs typeface="Arial MT"/>
              </a:rPr>
              <a:t>security.</a:t>
            </a:r>
            <a:endParaRPr sz="27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805"/>
              </a:spcBef>
            </a:pPr>
            <a:endParaRPr sz="2700">
              <a:latin typeface="Arial MT"/>
              <a:cs typeface="Arial MT"/>
            </a:endParaRPr>
          </a:p>
          <a:p>
            <a:pPr marL="13335">
              <a:lnSpc>
                <a:spcPts val="2845"/>
              </a:lnSpc>
            </a:pPr>
            <a:r>
              <a:rPr dirty="0" sz="2700">
                <a:latin typeface="Arial MT"/>
                <a:cs typeface="Arial MT"/>
              </a:rPr>
              <a:t>User</a:t>
            </a:r>
            <a:r>
              <a:rPr dirty="0" sz="2700" spc="-190">
                <a:latin typeface="Arial MT"/>
                <a:cs typeface="Arial MT"/>
              </a:rPr>
              <a:t> </a:t>
            </a:r>
            <a:r>
              <a:rPr dirty="0" sz="2700" spc="-10">
                <a:latin typeface="Arial MT"/>
                <a:cs typeface="Arial MT"/>
              </a:rPr>
              <a:t>Guides</a:t>
            </a:r>
            <a:r>
              <a:rPr dirty="0" sz="2700" spc="-175">
                <a:latin typeface="Arial MT"/>
                <a:cs typeface="Arial MT"/>
              </a:rPr>
              <a:t> </a:t>
            </a:r>
            <a:r>
              <a:rPr dirty="0" sz="2700" spc="-180">
                <a:latin typeface="Arial MT"/>
                <a:cs typeface="Arial MT"/>
              </a:rPr>
              <a:t>&amp;</a:t>
            </a:r>
            <a:r>
              <a:rPr dirty="0" sz="2700" spc="-125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Training</a:t>
            </a:r>
            <a:r>
              <a:rPr dirty="0" sz="2700" spc="-190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Materials:</a:t>
            </a:r>
            <a:r>
              <a:rPr dirty="0" sz="2700" spc="-125">
                <a:latin typeface="Arial MT"/>
                <a:cs typeface="Arial MT"/>
              </a:rPr>
              <a:t> </a:t>
            </a:r>
            <a:r>
              <a:rPr dirty="0" sz="2700" spc="-95" i="1">
                <a:latin typeface="Arial"/>
                <a:cs typeface="Arial"/>
              </a:rPr>
              <a:t>To</a:t>
            </a:r>
            <a:r>
              <a:rPr dirty="0" sz="2700" spc="25" i="1">
                <a:latin typeface="Arial"/>
                <a:cs typeface="Arial"/>
              </a:rPr>
              <a:t> </a:t>
            </a:r>
            <a:r>
              <a:rPr dirty="0" sz="2700" spc="-35">
                <a:latin typeface="Arial MT"/>
                <a:cs typeface="Arial MT"/>
              </a:rPr>
              <a:t>ensure</a:t>
            </a:r>
            <a:r>
              <a:rPr dirty="0" sz="2700" spc="-60">
                <a:latin typeface="Arial MT"/>
                <a:cs typeface="Arial MT"/>
              </a:rPr>
              <a:t> </a:t>
            </a:r>
            <a:r>
              <a:rPr dirty="0" sz="2700" spc="-50">
                <a:latin typeface="Arial MT"/>
                <a:cs typeface="Arial MT"/>
              </a:rPr>
              <a:t>seamless</a:t>
            </a:r>
            <a:r>
              <a:rPr dirty="0" sz="2700" spc="-25">
                <a:latin typeface="Arial MT"/>
                <a:cs typeface="Arial MT"/>
              </a:rPr>
              <a:t> </a:t>
            </a:r>
            <a:r>
              <a:rPr dirty="0" sz="2700" i="1">
                <a:latin typeface="Arial"/>
                <a:cs typeface="Arial"/>
              </a:rPr>
              <a:t>adoption</a:t>
            </a:r>
            <a:r>
              <a:rPr dirty="0" sz="2700" spc="8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and</a:t>
            </a:r>
            <a:r>
              <a:rPr dirty="0" sz="2700" spc="-2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long-term</a:t>
            </a:r>
            <a:r>
              <a:rPr dirty="0" sz="2700" spc="30" i="1">
                <a:latin typeface="Arial"/>
                <a:cs typeface="Arial"/>
              </a:rPr>
              <a:t> </a:t>
            </a:r>
            <a:r>
              <a:rPr dirty="0" sz="2700" spc="-20" i="1">
                <a:latin typeface="Arial"/>
                <a:cs typeface="Arial"/>
              </a:rPr>
              <a:t>user</a:t>
            </a:r>
            <a:endParaRPr sz="2700">
              <a:latin typeface="Arial"/>
              <a:cs typeface="Arial"/>
            </a:endParaRPr>
          </a:p>
          <a:p>
            <a:pPr marL="29209">
              <a:lnSpc>
                <a:spcPts val="3085"/>
              </a:lnSpc>
            </a:pPr>
            <a:r>
              <a:rPr dirty="0" sz="2900" spc="-55">
                <a:latin typeface="Arial MT"/>
                <a:cs typeface="Arial MT"/>
              </a:rPr>
              <a:t>success.</a:t>
            </a:r>
            <a:endParaRPr sz="2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34"/>
              </a:spcBef>
            </a:pPr>
            <a:endParaRPr sz="2900">
              <a:latin typeface="Arial MT"/>
              <a:cs typeface="Arial MT"/>
            </a:endParaRPr>
          </a:p>
          <a:p>
            <a:pPr marL="12700">
              <a:lnSpc>
                <a:spcPts val="2945"/>
              </a:lnSpc>
              <a:tabLst>
                <a:tab pos="8911590" algn="l"/>
              </a:tabLst>
            </a:pPr>
            <a:r>
              <a:rPr dirty="0" sz="2700">
                <a:latin typeface="Arial MT"/>
                <a:cs typeface="Arial MT"/>
              </a:rPr>
              <a:t>Final</a:t>
            </a:r>
            <a:r>
              <a:rPr dirty="0" sz="2700" spc="-275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Handover</a:t>
            </a:r>
            <a:r>
              <a:rPr dirty="0" sz="2700" spc="-105">
                <a:latin typeface="Arial MT"/>
                <a:cs typeface="Arial MT"/>
              </a:rPr>
              <a:t> </a:t>
            </a:r>
            <a:r>
              <a:rPr dirty="0" sz="2700">
                <a:latin typeface="Arial MT"/>
                <a:cs typeface="Arial MT"/>
              </a:rPr>
              <a:t>Documents:</a:t>
            </a:r>
            <a:r>
              <a:rPr dirty="0" sz="2700" spc="-80">
                <a:latin typeface="Arial MT"/>
                <a:cs typeface="Arial MT"/>
              </a:rPr>
              <a:t> </a:t>
            </a:r>
            <a:r>
              <a:rPr dirty="0" sz="2700" spc="-140" i="1">
                <a:latin typeface="Arial"/>
                <a:cs typeface="Arial"/>
              </a:rPr>
              <a:t>To</a:t>
            </a:r>
            <a:r>
              <a:rPr dirty="0" sz="2700" spc="-25" i="1">
                <a:latin typeface="Arial"/>
                <a:cs typeface="Arial"/>
              </a:rPr>
              <a:t> enable</a:t>
            </a:r>
            <a:r>
              <a:rPr dirty="0" sz="2700" spc="50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a</a:t>
            </a:r>
            <a:r>
              <a:rPr dirty="0" sz="2700" spc="-75" i="1">
                <a:latin typeface="Arial"/>
                <a:cs typeface="Arial"/>
              </a:rPr>
              <a:t> </a:t>
            </a:r>
            <a:r>
              <a:rPr dirty="0" sz="2700" i="1">
                <a:latin typeface="Arial"/>
                <a:cs typeface="Arial"/>
              </a:rPr>
              <a:t>smooth</a:t>
            </a:r>
            <a:r>
              <a:rPr dirty="0" sz="2700" spc="5" i="1">
                <a:latin typeface="Arial"/>
                <a:cs typeface="Arial"/>
              </a:rPr>
              <a:t> </a:t>
            </a:r>
            <a:r>
              <a:rPr dirty="0" sz="2700" spc="-10" i="1">
                <a:latin typeface="Arial"/>
                <a:cs typeface="Arial"/>
              </a:rPr>
              <a:t>transition</a:t>
            </a:r>
            <a:r>
              <a:rPr dirty="0" sz="2700" i="1">
                <a:latin typeface="Arial"/>
                <a:cs typeface="Arial"/>
              </a:rPr>
              <a:t>	</a:t>
            </a:r>
            <a:r>
              <a:rPr dirty="0" sz="2700">
                <a:latin typeface="Arial MT"/>
                <a:cs typeface="Arial MT"/>
              </a:rPr>
              <a:t>to</a:t>
            </a:r>
            <a:r>
              <a:rPr dirty="0" sz="2700" spc="-25">
                <a:latin typeface="Arial MT"/>
                <a:cs typeface="Arial MT"/>
              </a:rPr>
              <a:t> </a:t>
            </a:r>
            <a:r>
              <a:rPr dirty="0" sz="2700" i="1">
                <a:latin typeface="Arial"/>
                <a:cs typeface="Arial"/>
              </a:rPr>
              <a:t>the</a:t>
            </a:r>
            <a:r>
              <a:rPr dirty="0" sz="2700" spc="25" i="1">
                <a:latin typeface="Arial"/>
                <a:cs typeface="Arial"/>
              </a:rPr>
              <a:t> </a:t>
            </a:r>
            <a:r>
              <a:rPr dirty="0" sz="2700" spc="-25" i="1">
                <a:latin typeface="Arial"/>
                <a:cs typeface="Arial"/>
              </a:rPr>
              <a:t>business-as-</a:t>
            </a:r>
            <a:r>
              <a:rPr dirty="0" sz="2700" spc="-10" i="1">
                <a:latin typeface="Arial"/>
                <a:cs typeface="Arial"/>
              </a:rPr>
              <a:t>usual</a:t>
            </a:r>
            <a:endParaRPr sz="2700">
              <a:latin typeface="Arial"/>
              <a:cs typeface="Arial"/>
            </a:endParaRPr>
          </a:p>
          <a:p>
            <a:pPr marL="26670">
              <a:lnSpc>
                <a:spcPts val="3005"/>
              </a:lnSpc>
              <a:tabLst>
                <a:tab pos="1304290" algn="l"/>
              </a:tabLst>
            </a:pPr>
            <a:r>
              <a:rPr dirty="0" sz="2750" spc="-10" i="1">
                <a:latin typeface="Arial"/>
                <a:cs typeface="Arial"/>
              </a:rPr>
              <a:t>support</a:t>
            </a:r>
            <a:r>
              <a:rPr dirty="0" sz="2750" i="1">
                <a:latin typeface="Arial"/>
                <a:cs typeface="Arial"/>
              </a:rPr>
              <a:t>	</a:t>
            </a:r>
            <a:r>
              <a:rPr dirty="0" sz="2750" spc="-10">
                <a:latin typeface="Arial MT"/>
                <a:cs typeface="Arial MT"/>
              </a:rPr>
              <a:t>teams.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55800" y="5118100"/>
            <a:ext cx="698500" cy="21209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68900" y="5130800"/>
            <a:ext cx="711200" cy="21082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82000" y="5118100"/>
            <a:ext cx="711200" cy="2120900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1607800" y="5118100"/>
            <a:ext cx="711200" cy="2120900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833600" y="5118100"/>
            <a:ext cx="698500" cy="2120900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2090" rIns="0" bIns="0" rtlCol="0" vert="horz">
            <a:spAutoFit/>
          </a:bodyPr>
          <a:lstStyle/>
          <a:p>
            <a:pPr marL="12700" marR="5080" indent="2540">
              <a:lnSpc>
                <a:spcPts val="6800"/>
              </a:lnSpc>
              <a:spcBef>
                <a:spcPts val="1670"/>
              </a:spcBef>
            </a:pPr>
            <a:r>
              <a:rPr dirty="0" sz="7000" spc="-135">
                <a:solidFill>
                  <a:srgbClr val="2B2B2B"/>
                </a:solidFill>
              </a:rPr>
              <a:t>Our</a:t>
            </a:r>
            <a:r>
              <a:rPr dirty="0" sz="7000" spc="-140">
                <a:solidFill>
                  <a:srgbClr val="2B2B2B"/>
                </a:solidFill>
              </a:rPr>
              <a:t> </a:t>
            </a:r>
            <a:r>
              <a:rPr dirty="0" sz="7000">
                <a:solidFill>
                  <a:srgbClr val="282828"/>
                </a:solidFill>
              </a:rPr>
              <a:t>delivery</a:t>
            </a:r>
            <a:r>
              <a:rPr dirty="0" sz="7000" spc="-265">
                <a:solidFill>
                  <a:srgbClr val="282828"/>
                </a:solidFill>
              </a:rPr>
              <a:t> </a:t>
            </a:r>
            <a:r>
              <a:rPr dirty="0" sz="7000" spc="225"/>
              <a:t>is</a:t>
            </a:r>
            <a:r>
              <a:rPr dirty="0" sz="7000" spc="-705"/>
              <a:t> </a:t>
            </a:r>
            <a:r>
              <a:rPr dirty="0" sz="7000" spc="85"/>
              <a:t>structured</a:t>
            </a:r>
            <a:r>
              <a:rPr dirty="0" sz="7000" spc="-190"/>
              <a:t> </a:t>
            </a:r>
            <a:r>
              <a:rPr dirty="0" sz="7000" spc="75">
                <a:solidFill>
                  <a:srgbClr val="2D2D2D"/>
                </a:solidFill>
              </a:rPr>
              <a:t>in</a:t>
            </a:r>
            <a:r>
              <a:rPr dirty="0" sz="7000" spc="-355">
                <a:solidFill>
                  <a:srgbClr val="2D2D2D"/>
                </a:solidFill>
              </a:rPr>
              <a:t> </a:t>
            </a:r>
            <a:r>
              <a:rPr dirty="0" sz="7000" spc="105">
                <a:solidFill>
                  <a:srgbClr val="2B2B2B"/>
                </a:solidFill>
              </a:rPr>
              <a:t>five</a:t>
            </a:r>
            <a:r>
              <a:rPr dirty="0" sz="7000" spc="-455">
                <a:solidFill>
                  <a:srgbClr val="2B2B2B"/>
                </a:solidFill>
              </a:rPr>
              <a:t> </a:t>
            </a:r>
            <a:r>
              <a:rPr dirty="0" sz="7000" spc="165">
                <a:solidFill>
                  <a:srgbClr val="282828"/>
                </a:solidFill>
              </a:rPr>
              <a:t>disticct </a:t>
            </a:r>
            <a:r>
              <a:rPr dirty="0" sz="7000" spc="-10">
                <a:solidFill>
                  <a:srgbClr val="282828"/>
                </a:solidFill>
              </a:rPr>
              <a:t>phases</a:t>
            </a:r>
            <a:r>
              <a:rPr dirty="0" sz="7000" spc="-480">
                <a:solidFill>
                  <a:srgbClr val="282828"/>
                </a:solidFill>
              </a:rPr>
              <a:t> </a:t>
            </a:r>
            <a:r>
              <a:rPr dirty="0" sz="7000" spc="210">
                <a:solidFill>
                  <a:srgbClr val="2A2A2A"/>
                </a:solidFill>
              </a:rPr>
              <a:t>with</a:t>
            </a:r>
            <a:r>
              <a:rPr dirty="0" sz="7000" spc="-545">
                <a:solidFill>
                  <a:srgbClr val="2A2A2A"/>
                </a:solidFill>
              </a:rPr>
              <a:t> </a:t>
            </a:r>
            <a:r>
              <a:rPr dirty="0" sz="7000">
                <a:solidFill>
                  <a:srgbClr val="282828"/>
                </a:solidFill>
              </a:rPr>
              <a:t>clear</a:t>
            </a:r>
            <a:r>
              <a:rPr dirty="0" sz="7000" spc="-425">
                <a:solidFill>
                  <a:srgbClr val="282828"/>
                </a:solidFill>
              </a:rPr>
              <a:t> </a:t>
            </a:r>
            <a:r>
              <a:rPr dirty="0" sz="7000" spc="-10"/>
              <a:t>milestones.</a:t>
            </a:r>
            <a:endParaRPr sz="7000"/>
          </a:p>
        </p:txBody>
      </p:sp>
      <p:sp>
        <p:nvSpPr>
          <p:cNvPr id="8" name="object 8" descr=""/>
          <p:cNvSpPr txBox="1"/>
          <p:nvPr/>
        </p:nvSpPr>
        <p:spPr>
          <a:xfrm>
            <a:off x="1102400" y="4077052"/>
            <a:ext cx="2188210" cy="84074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551815" marR="5080" indent="-539750">
              <a:lnSpc>
                <a:spcPts val="3000"/>
              </a:lnSpc>
              <a:spcBef>
                <a:spcPts val="545"/>
              </a:spcBef>
            </a:pPr>
            <a:r>
              <a:rPr dirty="0" sz="2850" spc="-100">
                <a:latin typeface="Arial MT"/>
                <a:cs typeface="Arial MT"/>
              </a:rPr>
              <a:t>Project</a:t>
            </a:r>
            <a:r>
              <a:rPr dirty="0" sz="2850" spc="-60">
                <a:latin typeface="Arial MT"/>
                <a:cs typeface="Arial MT"/>
              </a:rPr>
              <a:t> </a:t>
            </a:r>
            <a:r>
              <a:rPr dirty="0" sz="2850" spc="-75">
                <a:latin typeface="Arial MT"/>
                <a:cs typeface="Arial MT"/>
              </a:rPr>
              <a:t>Kickoff </a:t>
            </a:r>
            <a:r>
              <a:rPr dirty="0" sz="2850" spc="-55">
                <a:latin typeface="Arial MT"/>
                <a:cs typeface="Arial MT"/>
              </a:rPr>
              <a:t>(Today)</a:t>
            </a:r>
            <a:endParaRPr sz="2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649181" y="7898341"/>
            <a:ext cx="1292225" cy="81470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26034">
              <a:lnSpc>
                <a:spcPts val="3070"/>
              </a:lnSpc>
              <a:spcBef>
                <a:spcPts val="105"/>
              </a:spcBef>
            </a:pPr>
            <a:r>
              <a:rPr dirty="0" sz="2700" spc="-114">
                <a:latin typeface="Arial MT"/>
                <a:cs typeface="Arial MT"/>
              </a:rPr>
              <a:t>Phase</a:t>
            </a:r>
            <a:r>
              <a:rPr dirty="0" sz="2700" spc="-65">
                <a:latin typeface="Arial MT"/>
                <a:cs typeface="Arial MT"/>
              </a:rPr>
              <a:t> </a:t>
            </a:r>
            <a:r>
              <a:rPr dirty="0" sz="2700" spc="-55">
                <a:latin typeface="Arial MT"/>
                <a:cs typeface="Arial MT"/>
              </a:rPr>
              <a:t>1:</a:t>
            </a:r>
            <a:endParaRPr sz="2700">
              <a:latin typeface="Arial MT"/>
              <a:cs typeface="Arial MT"/>
            </a:endParaRPr>
          </a:p>
          <a:p>
            <a:pPr marL="12700">
              <a:lnSpc>
                <a:spcPts val="3130"/>
              </a:lnSpc>
            </a:pPr>
            <a:r>
              <a:rPr dirty="0" sz="2750" spc="-90">
                <a:latin typeface="Arial MT"/>
                <a:cs typeface="Arial MT"/>
              </a:rPr>
              <a:t>Planning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873652" y="4103511"/>
            <a:ext cx="1265555" cy="81216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9539">
              <a:lnSpc>
                <a:spcPts val="2985"/>
              </a:lnSpc>
              <a:spcBef>
                <a:spcPts val="135"/>
              </a:spcBef>
            </a:pPr>
            <a:r>
              <a:rPr dirty="0" sz="2600" spc="-10">
                <a:latin typeface="Arial MT"/>
                <a:cs typeface="Arial MT"/>
              </a:rPr>
              <a:t>Design</a:t>
            </a:r>
            <a:endParaRPr sz="2600">
              <a:latin typeface="Arial MT"/>
              <a:cs typeface="Arial MT"/>
            </a:endParaRPr>
          </a:p>
          <a:p>
            <a:pPr marL="12700">
              <a:lnSpc>
                <a:spcPts val="3165"/>
              </a:lnSpc>
            </a:pPr>
            <a:r>
              <a:rPr dirty="0" sz="2750" spc="-50">
                <a:latin typeface="Arial MT"/>
                <a:cs typeface="Arial MT"/>
              </a:rPr>
              <a:t>Sign-</a:t>
            </a:r>
            <a:r>
              <a:rPr dirty="0" sz="2750" spc="-25">
                <a:latin typeface="Arial MT"/>
                <a:cs typeface="Arial MT"/>
              </a:rPr>
              <a:t>Off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4862960" y="7898341"/>
            <a:ext cx="1320165" cy="81280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39700" marR="5080" indent="-127000">
              <a:lnSpc>
                <a:spcPts val="2950"/>
              </a:lnSpc>
              <a:spcBef>
                <a:spcPts val="445"/>
              </a:spcBef>
            </a:pPr>
            <a:r>
              <a:rPr dirty="0" sz="2700" spc="-65">
                <a:latin typeface="Arial MT"/>
                <a:cs typeface="Arial MT"/>
              </a:rPr>
              <a:t>Phase</a:t>
            </a:r>
            <a:r>
              <a:rPr dirty="0" sz="2700" spc="-100">
                <a:latin typeface="Arial MT"/>
                <a:cs typeface="Arial MT"/>
              </a:rPr>
              <a:t> </a:t>
            </a:r>
            <a:r>
              <a:rPr dirty="0" sz="2700" spc="-45">
                <a:latin typeface="Arial MT"/>
                <a:cs typeface="Arial MT"/>
              </a:rPr>
              <a:t>2: </a:t>
            </a:r>
            <a:r>
              <a:rPr dirty="0" sz="2700" spc="-10">
                <a:latin typeface="Arial MT"/>
                <a:cs typeface="Arial MT"/>
              </a:rPr>
              <a:t>Design</a:t>
            </a:r>
            <a:endParaRPr sz="27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7733160" y="4094691"/>
            <a:ext cx="1948180" cy="82105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ts val="3095"/>
              </a:lnSpc>
              <a:spcBef>
                <a:spcPts val="105"/>
              </a:spcBef>
            </a:pPr>
            <a:r>
              <a:rPr dirty="0" sz="2700" spc="-65">
                <a:latin typeface="Arial MT"/>
                <a:cs typeface="Arial MT"/>
              </a:rPr>
              <a:t>Development</a:t>
            </a:r>
            <a:endParaRPr sz="2700">
              <a:latin typeface="Arial MT"/>
              <a:cs typeface="Arial MT"/>
            </a:endParaRPr>
          </a:p>
          <a:p>
            <a:pPr algn="ctr" marL="22225">
              <a:lnSpc>
                <a:spcPts val="3155"/>
              </a:lnSpc>
            </a:pPr>
            <a:r>
              <a:rPr dirty="0" sz="2750" spc="-10">
                <a:latin typeface="Arial MT"/>
                <a:cs typeface="Arial MT"/>
              </a:rPr>
              <a:t>Complete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7732481" y="7895872"/>
            <a:ext cx="1955800" cy="817244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 marR="5080" indent="342900">
              <a:lnSpc>
                <a:spcPts val="2900"/>
              </a:lnSpc>
              <a:spcBef>
                <a:spcPts val="555"/>
              </a:spcBef>
            </a:pPr>
            <a:r>
              <a:rPr dirty="0" sz="2750" spc="-100">
                <a:latin typeface="Arial MT"/>
                <a:cs typeface="Arial MT"/>
              </a:rPr>
              <a:t>Phase</a:t>
            </a:r>
            <a:r>
              <a:rPr dirty="0" sz="2750" spc="-80">
                <a:latin typeface="Arial MT"/>
                <a:cs typeface="Arial MT"/>
              </a:rPr>
              <a:t> </a:t>
            </a:r>
            <a:r>
              <a:rPr dirty="0" sz="2750" spc="-25">
                <a:latin typeface="Arial MT"/>
                <a:cs typeface="Arial MT"/>
              </a:rPr>
              <a:t>3: </a:t>
            </a:r>
            <a:r>
              <a:rPr dirty="0" sz="2750" spc="-100">
                <a:latin typeface="Arial MT"/>
                <a:cs typeface="Arial MT"/>
              </a:rPr>
              <a:t>Development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652968" y="3806472"/>
            <a:ext cx="2579370" cy="121094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algn="ctr" marL="12700" marR="5080">
              <a:lnSpc>
                <a:spcPts val="3000"/>
              </a:lnSpc>
              <a:spcBef>
                <a:spcPts val="475"/>
              </a:spcBef>
            </a:pPr>
            <a:r>
              <a:rPr dirty="0" sz="2750" spc="-40">
                <a:latin typeface="Arial MT"/>
                <a:cs typeface="Arial MT"/>
              </a:rPr>
              <a:t>User</a:t>
            </a:r>
            <a:r>
              <a:rPr dirty="0" sz="2750" spc="-85">
                <a:latin typeface="Arial MT"/>
                <a:cs typeface="Arial MT"/>
              </a:rPr>
              <a:t> </a:t>
            </a:r>
            <a:r>
              <a:rPr dirty="0" sz="2750" spc="-65">
                <a:latin typeface="Arial MT"/>
                <a:cs typeface="Arial MT"/>
              </a:rPr>
              <a:t>Acceptance </a:t>
            </a:r>
            <a:r>
              <a:rPr dirty="0" sz="2950" spc="-175">
                <a:latin typeface="Arial MT"/>
                <a:cs typeface="Arial MT"/>
              </a:rPr>
              <a:t>Testing</a:t>
            </a:r>
            <a:r>
              <a:rPr dirty="0" sz="2950" spc="-20">
                <a:latin typeface="Arial MT"/>
                <a:cs typeface="Arial MT"/>
              </a:rPr>
              <a:t> </a:t>
            </a:r>
            <a:r>
              <a:rPr dirty="0" sz="2950" spc="-335">
                <a:latin typeface="Arial MT"/>
                <a:cs typeface="Arial MT"/>
              </a:rPr>
              <a:t>(UAT) </a:t>
            </a:r>
            <a:r>
              <a:rPr dirty="0" sz="2750" spc="-10">
                <a:latin typeface="Arial MT"/>
                <a:cs typeface="Arial MT"/>
              </a:rPr>
              <a:t>Complete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4336484" y="4085872"/>
            <a:ext cx="1644014" cy="83375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>
              <a:lnSpc>
                <a:spcPts val="3075"/>
              </a:lnSpc>
              <a:spcBef>
                <a:spcPts val="125"/>
              </a:spcBef>
            </a:pPr>
            <a:r>
              <a:rPr dirty="0" sz="2750" spc="-30">
                <a:latin typeface="Arial MT"/>
                <a:cs typeface="Arial MT"/>
              </a:rPr>
              <a:t>Production</a:t>
            </a:r>
            <a:endParaRPr sz="2750">
              <a:latin typeface="Arial MT"/>
              <a:cs typeface="Arial MT"/>
            </a:endParaRPr>
          </a:p>
          <a:p>
            <a:pPr algn="ctr" marL="7620">
              <a:lnSpc>
                <a:spcPts val="3254"/>
              </a:lnSpc>
            </a:pPr>
            <a:r>
              <a:rPr dirty="0" sz="2900" spc="-190">
                <a:latin typeface="Arial MT"/>
                <a:cs typeface="Arial MT"/>
              </a:rPr>
              <a:t>Go-</a:t>
            </a:r>
            <a:r>
              <a:rPr dirty="0" sz="2900" spc="-20">
                <a:latin typeface="Arial MT"/>
                <a:cs typeface="Arial MT"/>
              </a:rPr>
              <a:t>Live</a:t>
            </a:r>
            <a:endParaRPr sz="29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298459" y="7854244"/>
            <a:ext cx="1322070" cy="866140"/>
          </a:xfrm>
          <a:prstGeom prst="rect">
            <a:avLst/>
          </a:prstGeom>
        </p:spPr>
        <p:txBody>
          <a:bodyPr wrap="square" lIns="0" tIns="100965" rIns="0" bIns="0" rtlCol="0" vert="horz">
            <a:spAutoFit/>
          </a:bodyPr>
          <a:lstStyle/>
          <a:p>
            <a:pPr marL="109220" marR="5080" indent="-97155">
              <a:lnSpc>
                <a:spcPts val="2950"/>
              </a:lnSpc>
              <a:spcBef>
                <a:spcPts val="795"/>
              </a:spcBef>
            </a:pPr>
            <a:r>
              <a:rPr dirty="0" sz="3050" spc="-335">
                <a:latin typeface="Arial MT"/>
                <a:cs typeface="Arial MT"/>
              </a:rPr>
              <a:t>Phase</a:t>
            </a:r>
            <a:r>
              <a:rPr dirty="0" sz="3050" spc="130">
                <a:latin typeface="Arial MT"/>
                <a:cs typeface="Arial MT"/>
              </a:rPr>
              <a:t> </a:t>
            </a:r>
            <a:r>
              <a:rPr dirty="0" sz="3050" spc="-185">
                <a:latin typeface="Arial MT"/>
                <a:cs typeface="Arial MT"/>
              </a:rPr>
              <a:t>4: </a:t>
            </a:r>
            <a:r>
              <a:rPr dirty="0" sz="3050" spc="-105">
                <a:latin typeface="Arial MT"/>
                <a:cs typeface="Arial MT"/>
              </a:rPr>
              <a:t>Testing</a:t>
            </a:r>
            <a:endParaRPr sz="30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657250" y="7854244"/>
            <a:ext cx="3007360" cy="8661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 marL="21590">
              <a:lnSpc>
                <a:spcPts val="3304"/>
              </a:lnSpc>
              <a:spcBef>
                <a:spcPts val="105"/>
              </a:spcBef>
            </a:pPr>
            <a:r>
              <a:rPr dirty="0" sz="3050" spc="-320">
                <a:latin typeface="Arial MT"/>
                <a:cs typeface="Arial MT"/>
              </a:rPr>
              <a:t>Phase</a:t>
            </a:r>
            <a:r>
              <a:rPr dirty="0" sz="3050" spc="75">
                <a:latin typeface="Arial MT"/>
                <a:cs typeface="Arial MT"/>
              </a:rPr>
              <a:t> </a:t>
            </a:r>
            <a:r>
              <a:rPr dirty="0" sz="3050" spc="-25">
                <a:latin typeface="Arial MT"/>
                <a:cs typeface="Arial MT"/>
              </a:rPr>
              <a:t>5:</a:t>
            </a:r>
            <a:endParaRPr sz="3050">
              <a:latin typeface="Arial MT"/>
              <a:cs typeface="Arial MT"/>
            </a:endParaRPr>
          </a:p>
          <a:p>
            <a:pPr algn="ctr">
              <a:lnSpc>
                <a:spcPts val="3304"/>
              </a:lnSpc>
            </a:pPr>
            <a:r>
              <a:rPr dirty="0" sz="3050" spc="-280">
                <a:latin typeface="Arial MT"/>
                <a:cs typeface="Arial MT"/>
              </a:rPr>
              <a:t>Go-</a:t>
            </a:r>
            <a:r>
              <a:rPr dirty="0" sz="3050" spc="-204">
                <a:latin typeface="Arial MT"/>
                <a:cs typeface="Arial MT"/>
              </a:rPr>
              <a:t>Live</a:t>
            </a:r>
            <a:r>
              <a:rPr dirty="0" sz="3050" spc="10">
                <a:latin typeface="Arial MT"/>
                <a:cs typeface="Arial MT"/>
              </a:rPr>
              <a:t> </a:t>
            </a:r>
            <a:r>
              <a:rPr dirty="0" sz="3050" spc="-409">
                <a:latin typeface="Arial MT"/>
                <a:cs typeface="Arial MT"/>
              </a:rPr>
              <a:t>&amp;</a:t>
            </a:r>
            <a:r>
              <a:rPr dirty="0" sz="3050" spc="-195">
                <a:latin typeface="Arial MT"/>
                <a:cs typeface="Arial MT"/>
              </a:rPr>
              <a:t> </a:t>
            </a:r>
            <a:r>
              <a:rPr dirty="0" sz="3050" spc="-229">
                <a:latin typeface="Arial MT"/>
                <a:cs typeface="Arial MT"/>
              </a:rPr>
              <a:t>Handover</a:t>
            </a:r>
            <a:endParaRPr sz="30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077200" y="6959600"/>
            <a:ext cx="7086600" cy="137160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657600" y="4483100"/>
            <a:ext cx="8915400" cy="1498600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835900" y="1676400"/>
            <a:ext cx="1803400" cy="17907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69598" y="579966"/>
            <a:ext cx="15902940" cy="723900"/>
          </a:xfrm>
          <a:prstGeom prst="rect"/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4550" spc="70">
                <a:solidFill>
                  <a:srgbClr val="212121"/>
                </a:solidFill>
              </a:rPr>
              <a:t>Meet</a:t>
            </a:r>
            <a:r>
              <a:rPr dirty="0" sz="4550" spc="300">
                <a:solidFill>
                  <a:srgbClr val="212121"/>
                </a:solidFill>
              </a:rPr>
              <a:t> </a:t>
            </a:r>
            <a:r>
              <a:rPr dirty="0" sz="4550" spc="120">
                <a:solidFill>
                  <a:srgbClr val="1F1F1F"/>
                </a:solidFill>
              </a:rPr>
              <a:t>the</a:t>
            </a:r>
            <a:r>
              <a:rPr dirty="0" sz="4550" spc="-40">
                <a:solidFill>
                  <a:srgbClr val="1F1F1F"/>
                </a:solidFill>
              </a:rPr>
              <a:t> </a:t>
            </a:r>
            <a:r>
              <a:rPr dirty="0" sz="4550" spc="60">
                <a:solidFill>
                  <a:srgbClr val="1C1C1C"/>
                </a:solidFill>
              </a:rPr>
              <a:t>core</a:t>
            </a:r>
            <a:r>
              <a:rPr dirty="0" sz="4550" spc="145">
                <a:solidFill>
                  <a:srgbClr val="1C1C1C"/>
                </a:solidFill>
              </a:rPr>
              <a:t> </a:t>
            </a:r>
            <a:r>
              <a:rPr dirty="0" sz="4550" spc="50">
                <a:solidFill>
                  <a:srgbClr val="1A1A1A"/>
                </a:solidFill>
              </a:rPr>
              <a:t>team</a:t>
            </a:r>
            <a:r>
              <a:rPr dirty="0" sz="4550">
                <a:solidFill>
                  <a:srgbClr val="1A1A1A"/>
                </a:solidFill>
              </a:rPr>
              <a:t> </a:t>
            </a:r>
            <a:r>
              <a:rPr dirty="0" sz="4550">
                <a:solidFill>
                  <a:srgbClr val="1D1D1D"/>
                </a:solidFill>
              </a:rPr>
              <a:t>responsible</a:t>
            </a:r>
            <a:r>
              <a:rPr dirty="0" sz="4550" spc="395">
                <a:solidFill>
                  <a:srgbClr val="1D1D1D"/>
                </a:solidFill>
              </a:rPr>
              <a:t> </a:t>
            </a:r>
            <a:r>
              <a:rPr dirty="0" sz="4550" spc="70">
                <a:solidFill>
                  <a:srgbClr val="1C1C1C"/>
                </a:solidFill>
              </a:rPr>
              <a:t>for</a:t>
            </a:r>
            <a:r>
              <a:rPr dirty="0" sz="4550" spc="250">
                <a:solidFill>
                  <a:srgbClr val="1C1C1C"/>
                </a:solidFill>
              </a:rPr>
              <a:t> </a:t>
            </a:r>
            <a:r>
              <a:rPr dirty="0" sz="4550" spc="50">
                <a:solidFill>
                  <a:srgbClr val="1C1C1C"/>
                </a:solidFill>
              </a:rPr>
              <a:t>delivering</a:t>
            </a:r>
            <a:r>
              <a:rPr dirty="0" sz="4550" spc="229">
                <a:solidFill>
                  <a:srgbClr val="1C1C1C"/>
                </a:solidFill>
              </a:rPr>
              <a:t> </a:t>
            </a:r>
            <a:r>
              <a:rPr dirty="0" sz="4550">
                <a:solidFill>
                  <a:srgbClr val="1C1C1C"/>
                </a:solidFill>
              </a:rPr>
              <a:t>Project</a:t>
            </a:r>
            <a:r>
              <a:rPr dirty="0" sz="4550" spc="370">
                <a:solidFill>
                  <a:srgbClr val="1C1C1C"/>
                </a:solidFill>
              </a:rPr>
              <a:t> </a:t>
            </a:r>
            <a:r>
              <a:rPr dirty="0" sz="4550" spc="-10">
                <a:solidFill>
                  <a:srgbClr val="1F1F1F"/>
                </a:solidFill>
              </a:rPr>
              <a:t>Alpha.</a:t>
            </a:r>
            <a:endParaRPr sz="4550"/>
          </a:p>
        </p:txBody>
      </p:sp>
      <p:sp>
        <p:nvSpPr>
          <p:cNvPr id="11" name="object 11" descr=""/>
          <p:cNvSpPr txBox="1"/>
          <p:nvPr/>
        </p:nvSpPr>
        <p:spPr>
          <a:xfrm>
            <a:off x="16107384" y="9455853"/>
            <a:ext cx="1232535" cy="212725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1555"/>
              </a:lnSpc>
            </a:pPr>
            <a:r>
              <a:rPr dirty="0" sz="1300">
                <a:latin typeface="Arial MT"/>
                <a:cs typeface="Arial MT"/>
              </a:rPr>
              <a:t>G</a:t>
            </a:r>
            <a:r>
              <a:rPr dirty="0" sz="1300" spc="484">
                <a:latin typeface="Arial MT"/>
                <a:cs typeface="Arial MT"/>
              </a:rPr>
              <a:t> </a:t>
            </a:r>
            <a:r>
              <a:rPr dirty="0" sz="1300" spc="-10">
                <a:latin typeface="Arial MT"/>
                <a:cs typeface="Arial MT"/>
              </a:rPr>
              <a:t>NotebookLM</a:t>
            </a:r>
            <a:endParaRPr sz="13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756932" y="3522486"/>
            <a:ext cx="6157595" cy="851535"/>
          </a:xfrm>
          <a:prstGeom prst="rect">
            <a:avLst/>
          </a:prstGeom>
        </p:spPr>
        <p:txBody>
          <a:bodyPr wrap="square" lIns="0" tIns="64769" rIns="0" bIns="0" rtlCol="0" vert="horz">
            <a:spAutoFit/>
          </a:bodyPr>
          <a:lstStyle/>
          <a:p>
            <a:pPr marL="12700" marR="5080" indent="1385570">
              <a:lnSpc>
                <a:spcPts val="2000"/>
              </a:lnSpc>
              <a:spcBef>
                <a:spcPts val="509"/>
              </a:spcBef>
            </a:pPr>
            <a:r>
              <a:rPr dirty="0" sz="2000" spc="-50">
                <a:latin typeface="Arial MT"/>
                <a:cs typeface="Arial MT"/>
              </a:rPr>
              <a:t>Project</a:t>
            </a:r>
            <a:r>
              <a:rPr dirty="0" sz="2000" spc="40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Sponsor:</a:t>
            </a:r>
            <a:r>
              <a:rPr dirty="0" sz="2000" spc="-30">
                <a:latin typeface="Arial MT"/>
                <a:cs typeface="Arial MT"/>
              </a:rPr>
              <a:t> </a:t>
            </a:r>
            <a:r>
              <a:rPr dirty="0" sz="2000" spc="-130">
                <a:latin typeface="Arial MT"/>
                <a:cs typeface="Arial MT"/>
              </a:rPr>
              <a:t>[Name,</a:t>
            </a:r>
            <a:r>
              <a:rPr dirty="0" sz="2000" spc="-40">
                <a:latin typeface="Arial MT"/>
                <a:cs typeface="Arial MT"/>
              </a:rPr>
              <a:t> </a:t>
            </a:r>
            <a:r>
              <a:rPr dirty="0" sz="2000" spc="-10">
                <a:latin typeface="Arial MT"/>
                <a:cs typeface="Arial MT"/>
              </a:rPr>
              <a:t>Title] </a:t>
            </a:r>
            <a:r>
              <a:rPr dirty="0" sz="2000" spc="-80">
                <a:latin typeface="Arial MT"/>
                <a:cs typeface="Arial MT"/>
              </a:rPr>
              <a:t>”Responsibility:</a:t>
            </a:r>
            <a:r>
              <a:rPr dirty="0" sz="2000" spc="-185">
                <a:latin typeface="Arial MT"/>
                <a:cs typeface="Arial MT"/>
              </a:rPr>
              <a:t> </a:t>
            </a:r>
            <a:r>
              <a:rPr dirty="0" sz="2000" spc="-114">
                <a:latin typeface="Arial MT"/>
                <a:cs typeface="Arial MT"/>
              </a:rPr>
              <a:t>Provides</a:t>
            </a:r>
            <a:r>
              <a:rPr dirty="0" sz="2000" spc="15">
                <a:latin typeface="Arial MT"/>
                <a:cs typeface="Arial MT"/>
              </a:rPr>
              <a:t> </a:t>
            </a:r>
            <a:r>
              <a:rPr dirty="0" sz="2000" spc="-55">
                <a:latin typeface="Arial MT"/>
                <a:cs typeface="Arial MT"/>
              </a:rPr>
              <a:t>strategic</a:t>
            </a:r>
            <a:r>
              <a:rPr dirty="0" sz="2000" spc="45">
                <a:latin typeface="Arial MT"/>
                <a:cs typeface="Arial MT"/>
              </a:rPr>
              <a:t> </a:t>
            </a:r>
            <a:r>
              <a:rPr dirty="0" sz="2000" spc="-85">
                <a:latin typeface="Arial MT"/>
                <a:cs typeface="Arial MT"/>
              </a:rPr>
              <a:t>oversight,</a:t>
            </a:r>
            <a:r>
              <a:rPr dirty="0" sz="2000" spc="20">
                <a:latin typeface="Arial MT"/>
                <a:cs typeface="Arial MT"/>
              </a:rPr>
              <a:t> </a:t>
            </a:r>
            <a:r>
              <a:rPr dirty="0" sz="2000" spc="-120">
                <a:latin typeface="Arial MT"/>
                <a:cs typeface="Arial MT"/>
              </a:rPr>
              <a:t>champions</a:t>
            </a:r>
            <a:r>
              <a:rPr dirty="0" sz="2000" spc="45">
                <a:latin typeface="Arial MT"/>
                <a:cs typeface="Arial MT"/>
              </a:rPr>
              <a:t> </a:t>
            </a:r>
            <a:r>
              <a:rPr dirty="0" sz="2000" spc="-25">
                <a:latin typeface="Arial MT"/>
                <a:cs typeface="Arial MT"/>
              </a:rPr>
              <a:t>the</a:t>
            </a:r>
            <a:endParaRPr sz="2000">
              <a:latin typeface="Arial MT"/>
              <a:cs typeface="Arial MT"/>
            </a:endParaRPr>
          </a:p>
          <a:p>
            <a:pPr marL="855980">
              <a:lnSpc>
                <a:spcPts val="2090"/>
              </a:lnSpc>
            </a:pPr>
            <a:r>
              <a:rPr dirty="0" sz="1950" spc="-50">
                <a:latin typeface="Arial MT"/>
                <a:cs typeface="Arial MT"/>
              </a:rPr>
              <a:t>project,</a:t>
            </a:r>
            <a:r>
              <a:rPr dirty="0" sz="1950" spc="-85">
                <a:latin typeface="Arial MT"/>
                <a:cs typeface="Arial MT"/>
              </a:rPr>
              <a:t> and</a:t>
            </a:r>
            <a:r>
              <a:rPr dirty="0" sz="1950" spc="-50">
                <a:latin typeface="Arial MT"/>
                <a:cs typeface="Arial MT"/>
              </a:rPr>
              <a:t> </a:t>
            </a:r>
            <a:r>
              <a:rPr dirty="0" sz="1950" spc="-110">
                <a:latin typeface="Arial MT"/>
                <a:cs typeface="Arial MT"/>
              </a:rPr>
              <a:t>removes</a:t>
            </a:r>
            <a:r>
              <a:rPr dirty="0" sz="1950" spc="-5">
                <a:latin typeface="Arial MT"/>
                <a:cs typeface="Arial MT"/>
              </a:rPr>
              <a:t> </a:t>
            </a:r>
            <a:r>
              <a:rPr dirty="0" sz="1950" spc="-65">
                <a:latin typeface="Arial MT"/>
                <a:cs typeface="Arial MT"/>
              </a:rPr>
              <a:t>high-</a:t>
            </a:r>
            <a:r>
              <a:rPr dirty="0" sz="1950" spc="-30">
                <a:latin typeface="Arial MT"/>
                <a:cs typeface="Arial MT"/>
              </a:rPr>
              <a:t>level</a:t>
            </a:r>
            <a:r>
              <a:rPr dirty="0" sz="1950" spc="-15">
                <a:latin typeface="Arial MT"/>
                <a:cs typeface="Arial MT"/>
              </a:rPr>
              <a:t> </a:t>
            </a:r>
            <a:r>
              <a:rPr dirty="0" sz="1950" spc="-10">
                <a:latin typeface="Arial MT"/>
                <a:cs typeface="Arial MT"/>
              </a:rPr>
              <a:t>obstacles.”</a:t>
            </a:r>
            <a:endParaRPr sz="19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821124" y="6016625"/>
            <a:ext cx="5051425" cy="1098550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algn="ctr" marL="15240">
              <a:lnSpc>
                <a:spcPts val="2110"/>
              </a:lnSpc>
              <a:spcBef>
                <a:spcPts val="125"/>
              </a:spcBef>
            </a:pPr>
            <a:r>
              <a:rPr dirty="0" sz="1850">
                <a:latin typeface="Arial MT"/>
                <a:cs typeface="Arial MT"/>
              </a:rPr>
              <a:t>Steering</a:t>
            </a:r>
            <a:r>
              <a:rPr dirty="0" sz="1850" spc="-6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Committee:</a:t>
            </a:r>
            <a:r>
              <a:rPr dirty="0" sz="1850" spc="21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[List</a:t>
            </a:r>
            <a:r>
              <a:rPr dirty="0" sz="1850" spc="120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of</a:t>
            </a:r>
            <a:r>
              <a:rPr dirty="0" sz="1850" spc="85">
                <a:latin typeface="Arial MT"/>
                <a:cs typeface="Arial MT"/>
              </a:rPr>
              <a:t> </a:t>
            </a:r>
            <a:r>
              <a:rPr dirty="0" sz="1850" spc="-25">
                <a:latin typeface="Arial MT"/>
                <a:cs typeface="Arial MT"/>
              </a:rPr>
              <a:t>key</a:t>
            </a:r>
            <a:endParaRPr sz="1850">
              <a:latin typeface="Arial MT"/>
              <a:cs typeface="Arial MT"/>
            </a:endParaRPr>
          </a:p>
          <a:p>
            <a:pPr algn="ctr" marL="36830">
              <a:lnSpc>
                <a:spcPts val="2110"/>
              </a:lnSpc>
            </a:pPr>
            <a:r>
              <a:rPr dirty="0" sz="1950" spc="-25">
                <a:latin typeface="Arial MT"/>
                <a:cs typeface="Arial MT"/>
              </a:rPr>
              <a:t>members/departmentsJ</a:t>
            </a:r>
            <a:endParaRPr sz="1950">
              <a:latin typeface="Arial MT"/>
              <a:cs typeface="Arial MT"/>
            </a:endParaRPr>
          </a:p>
          <a:p>
            <a:pPr algn="ctr" marL="21590">
              <a:lnSpc>
                <a:spcPts val="2100"/>
              </a:lnSpc>
            </a:pPr>
            <a:r>
              <a:rPr dirty="0" sz="1950" spc="-60">
                <a:latin typeface="Arial MT"/>
                <a:cs typeface="Arial MT"/>
              </a:rPr>
              <a:t>*Responsibility:</a:t>
            </a:r>
            <a:r>
              <a:rPr dirty="0" sz="1950" spc="-190">
                <a:latin typeface="Arial MT"/>
                <a:cs typeface="Arial MT"/>
              </a:rPr>
              <a:t> </a:t>
            </a:r>
            <a:r>
              <a:rPr dirty="0" sz="1950" spc="-100">
                <a:latin typeface="Arial MT"/>
                <a:cs typeface="Arial MT"/>
              </a:rPr>
              <a:t>Governs</a:t>
            </a:r>
            <a:r>
              <a:rPr dirty="0" sz="1950" spc="-20">
                <a:latin typeface="Arial MT"/>
                <a:cs typeface="Arial MT"/>
              </a:rPr>
              <a:t> </a:t>
            </a:r>
            <a:r>
              <a:rPr dirty="0" sz="1950" spc="-30">
                <a:latin typeface="Arial MT"/>
                <a:cs typeface="Arial MT"/>
              </a:rPr>
              <a:t>the</a:t>
            </a:r>
            <a:r>
              <a:rPr dirty="0" sz="1950" spc="-75">
                <a:latin typeface="Arial MT"/>
                <a:cs typeface="Arial MT"/>
              </a:rPr>
              <a:t> </a:t>
            </a:r>
            <a:r>
              <a:rPr dirty="0" sz="1950" spc="-40">
                <a:latin typeface="Arial MT"/>
                <a:cs typeface="Arial MT"/>
              </a:rPr>
              <a:t>project,</a:t>
            </a:r>
            <a:r>
              <a:rPr dirty="0" sz="1950">
                <a:latin typeface="Arial MT"/>
                <a:cs typeface="Arial MT"/>
              </a:rPr>
              <a:t> </a:t>
            </a:r>
            <a:r>
              <a:rPr dirty="0" sz="1950" spc="-10">
                <a:latin typeface="Arial MT"/>
                <a:cs typeface="Arial MT"/>
              </a:rPr>
              <a:t>providing</a:t>
            </a:r>
            <a:endParaRPr sz="1950">
              <a:latin typeface="Arial MT"/>
              <a:cs typeface="Arial MT"/>
            </a:endParaRPr>
          </a:p>
          <a:p>
            <a:pPr algn="ctr">
              <a:lnSpc>
                <a:spcPts val="2100"/>
              </a:lnSpc>
            </a:pPr>
            <a:r>
              <a:rPr dirty="0" sz="1850" spc="-10">
                <a:latin typeface="Arial MT"/>
                <a:cs typeface="Arial MT"/>
              </a:rPr>
              <a:t>guidance</a:t>
            </a:r>
            <a:r>
              <a:rPr dirty="0" sz="1850" spc="-120">
                <a:latin typeface="Arial MT"/>
                <a:cs typeface="Arial MT"/>
              </a:rPr>
              <a:t> </a:t>
            </a:r>
            <a:r>
              <a:rPr dirty="0" sz="1850" spc="-35">
                <a:latin typeface="Arial MT"/>
                <a:cs typeface="Arial MT"/>
              </a:rPr>
              <a:t>and</a:t>
            </a:r>
            <a:r>
              <a:rPr dirty="0" sz="1850" spc="-9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key</a:t>
            </a:r>
            <a:r>
              <a:rPr dirty="0" sz="1850" spc="-20">
                <a:latin typeface="Arial MT"/>
                <a:cs typeface="Arial MT"/>
              </a:rPr>
              <a:t> decisions</a:t>
            </a:r>
            <a:r>
              <a:rPr dirty="0" sz="1850" spc="45">
                <a:latin typeface="Arial MT"/>
                <a:cs typeface="Arial MT"/>
              </a:rPr>
              <a:t> </a:t>
            </a:r>
            <a:r>
              <a:rPr dirty="0" sz="1850">
                <a:latin typeface="Arial MT"/>
                <a:cs typeface="Arial MT"/>
              </a:rPr>
              <a:t>at</a:t>
            </a:r>
            <a:r>
              <a:rPr dirty="0" sz="1850" spc="-6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major</a:t>
            </a:r>
            <a:r>
              <a:rPr dirty="0" sz="1850" spc="-75">
                <a:latin typeface="Arial MT"/>
                <a:cs typeface="Arial MT"/>
              </a:rPr>
              <a:t> </a:t>
            </a:r>
            <a:r>
              <a:rPr dirty="0" sz="1850" spc="-10">
                <a:latin typeface="Arial MT"/>
                <a:cs typeface="Arial MT"/>
              </a:rPr>
              <a:t>milestones.^</a:t>
            </a:r>
            <a:endParaRPr sz="18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9300537" y="6007805"/>
            <a:ext cx="5142865" cy="848994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 marR="5080" indent="954405">
              <a:lnSpc>
                <a:spcPts val="2100"/>
              </a:lnSpc>
              <a:spcBef>
                <a:spcPts val="365"/>
              </a:spcBef>
            </a:pPr>
            <a:r>
              <a:rPr dirty="0" sz="1950" spc="-25">
                <a:latin typeface="Arial MT"/>
                <a:cs typeface="Arial MT"/>
              </a:rPr>
              <a:t>Project</a:t>
            </a:r>
            <a:r>
              <a:rPr dirty="0" sz="1950" spc="-105">
                <a:latin typeface="Arial MT"/>
                <a:cs typeface="Arial MT"/>
              </a:rPr>
              <a:t> </a:t>
            </a:r>
            <a:r>
              <a:rPr dirty="0" sz="1950" spc="-50">
                <a:latin typeface="Arial MT"/>
                <a:cs typeface="Arial MT"/>
              </a:rPr>
              <a:t>Manager:</a:t>
            </a:r>
            <a:r>
              <a:rPr dirty="0" sz="1950" spc="-45">
                <a:latin typeface="Arial MT"/>
                <a:cs typeface="Arial MT"/>
              </a:rPr>
              <a:t> </a:t>
            </a:r>
            <a:r>
              <a:rPr dirty="0" sz="1950" spc="-100">
                <a:latin typeface="Arial MT"/>
                <a:cs typeface="Arial MT"/>
              </a:rPr>
              <a:t>[Name,</a:t>
            </a:r>
            <a:r>
              <a:rPr dirty="0" sz="1950" spc="-10">
                <a:latin typeface="Arial MT"/>
                <a:cs typeface="Arial MT"/>
              </a:rPr>
              <a:t> Title] </a:t>
            </a:r>
            <a:r>
              <a:rPr dirty="0" sz="1950" spc="-55">
                <a:latin typeface="Arial MT"/>
                <a:cs typeface="Arial MT"/>
              </a:rPr>
              <a:t>”Responsibility:</a:t>
            </a:r>
            <a:r>
              <a:rPr dirty="0" sz="1950" spc="-155">
                <a:latin typeface="Arial MT"/>
                <a:cs typeface="Arial MT"/>
              </a:rPr>
              <a:t> </a:t>
            </a:r>
            <a:r>
              <a:rPr dirty="0" sz="1950" spc="-120">
                <a:latin typeface="Arial MT"/>
                <a:cs typeface="Arial MT"/>
              </a:rPr>
              <a:t>Manages</a:t>
            </a:r>
            <a:r>
              <a:rPr dirty="0" sz="1950" spc="-15">
                <a:latin typeface="Arial MT"/>
                <a:cs typeface="Arial MT"/>
              </a:rPr>
              <a:t> </a:t>
            </a:r>
            <a:r>
              <a:rPr dirty="0" sz="1950">
                <a:latin typeface="Arial MT"/>
                <a:cs typeface="Arial MT"/>
              </a:rPr>
              <a:t>the</a:t>
            </a:r>
            <a:r>
              <a:rPr dirty="0" sz="1950" spc="-45">
                <a:latin typeface="Arial MT"/>
                <a:cs typeface="Arial MT"/>
              </a:rPr>
              <a:t> </a:t>
            </a:r>
            <a:r>
              <a:rPr dirty="0" sz="1950" spc="-55">
                <a:latin typeface="Arial MT"/>
                <a:cs typeface="Arial MT"/>
              </a:rPr>
              <a:t>day-</a:t>
            </a:r>
            <a:r>
              <a:rPr dirty="0" sz="1950" spc="-45">
                <a:latin typeface="Arial MT"/>
                <a:cs typeface="Arial MT"/>
              </a:rPr>
              <a:t>to-</a:t>
            </a:r>
            <a:r>
              <a:rPr dirty="0" sz="1950">
                <a:latin typeface="Arial MT"/>
                <a:cs typeface="Arial MT"/>
              </a:rPr>
              <a:t>day</a:t>
            </a:r>
            <a:r>
              <a:rPr dirty="0" sz="1950" spc="135">
                <a:latin typeface="Arial MT"/>
                <a:cs typeface="Arial MT"/>
              </a:rPr>
              <a:t> </a:t>
            </a:r>
            <a:r>
              <a:rPr dirty="0" sz="1950" spc="-35">
                <a:latin typeface="Arial MT"/>
                <a:cs typeface="Arial MT"/>
              </a:rPr>
              <a:t>delivery,</a:t>
            </a:r>
            <a:endParaRPr sz="1950">
              <a:latin typeface="Arial MT"/>
              <a:cs typeface="Arial MT"/>
            </a:endParaRPr>
          </a:p>
          <a:p>
            <a:pPr marL="773430">
              <a:lnSpc>
                <a:spcPts val="2020"/>
              </a:lnSpc>
            </a:pPr>
            <a:r>
              <a:rPr dirty="0" sz="1950" spc="-55">
                <a:latin typeface="Arial MT"/>
                <a:cs typeface="Arial MT"/>
              </a:rPr>
              <a:t>coordination,</a:t>
            </a:r>
            <a:r>
              <a:rPr dirty="0" sz="1950" spc="-10">
                <a:latin typeface="Arial MT"/>
                <a:cs typeface="Arial MT"/>
              </a:rPr>
              <a:t> </a:t>
            </a:r>
            <a:r>
              <a:rPr dirty="0" sz="1950" spc="-105">
                <a:latin typeface="Arial MT"/>
                <a:cs typeface="Arial MT"/>
              </a:rPr>
              <a:t>and</a:t>
            </a:r>
            <a:r>
              <a:rPr dirty="0" sz="1950" spc="-30">
                <a:latin typeface="Arial MT"/>
                <a:cs typeface="Arial MT"/>
              </a:rPr>
              <a:t> </a:t>
            </a:r>
            <a:r>
              <a:rPr dirty="0" sz="1950" spc="-10">
                <a:latin typeface="Arial MT"/>
                <a:cs typeface="Arial MT"/>
              </a:rPr>
              <a:t>communication.”</a:t>
            </a:r>
            <a:endParaRPr sz="19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6171719" y="8365066"/>
            <a:ext cx="5342890" cy="1114425"/>
          </a:xfrm>
          <a:prstGeom prst="rect">
            <a:avLst/>
          </a:prstGeom>
        </p:spPr>
        <p:txBody>
          <a:bodyPr wrap="square" lIns="0" tIns="73660" rIns="0" bIns="0" rtlCol="0" vert="horz">
            <a:spAutoFit/>
          </a:bodyPr>
          <a:lstStyle/>
          <a:p>
            <a:pPr algn="ctr" marL="12065" marR="5080">
              <a:lnSpc>
                <a:spcPts val="2000"/>
              </a:lnSpc>
              <a:spcBef>
                <a:spcPts val="580"/>
              </a:spcBef>
            </a:pPr>
            <a:r>
              <a:rPr dirty="0" sz="2050" spc="-135">
                <a:latin typeface="Arial MT"/>
                <a:cs typeface="Arial MT"/>
              </a:rPr>
              <a:t>Core</a:t>
            </a:r>
            <a:r>
              <a:rPr dirty="0" sz="2050" spc="-80">
                <a:latin typeface="Arial MT"/>
                <a:cs typeface="Arial MT"/>
              </a:rPr>
              <a:t> Project</a:t>
            </a:r>
            <a:r>
              <a:rPr dirty="0" sz="2050" spc="45">
                <a:latin typeface="Arial MT"/>
                <a:cs typeface="Arial MT"/>
              </a:rPr>
              <a:t> </a:t>
            </a:r>
            <a:r>
              <a:rPr dirty="0" sz="2050" spc="-204">
                <a:latin typeface="Arial MT"/>
                <a:cs typeface="Arial MT"/>
              </a:rPr>
              <a:t>Team</a:t>
            </a:r>
            <a:r>
              <a:rPr dirty="0" sz="2050" spc="-75">
                <a:latin typeface="Arial MT"/>
                <a:cs typeface="Arial MT"/>
              </a:rPr>
              <a:t> </a:t>
            </a:r>
            <a:r>
              <a:rPr dirty="0" sz="2050">
                <a:latin typeface="Arial MT"/>
                <a:cs typeface="Arial MT"/>
              </a:rPr>
              <a:t>/</a:t>
            </a:r>
            <a:r>
              <a:rPr dirty="0" sz="2050" spc="-200">
                <a:latin typeface="Arial MT"/>
                <a:cs typeface="Arial MT"/>
              </a:rPr>
              <a:t> </a:t>
            </a:r>
            <a:r>
              <a:rPr dirty="0" sz="2050" spc="-110">
                <a:latin typeface="Arial MT"/>
                <a:cs typeface="Arial MT"/>
              </a:rPr>
              <a:t>Leads:</a:t>
            </a:r>
            <a:r>
              <a:rPr dirty="0" sz="2050" spc="10">
                <a:latin typeface="Arial MT"/>
                <a:cs typeface="Arial MT"/>
              </a:rPr>
              <a:t> </a:t>
            </a:r>
            <a:r>
              <a:rPr dirty="0" sz="2050" spc="-130">
                <a:latin typeface="Arial MT"/>
                <a:cs typeface="Arial MT"/>
              </a:rPr>
              <a:t>[Names/Functions,</a:t>
            </a:r>
            <a:r>
              <a:rPr dirty="0" sz="2050" spc="-75">
                <a:latin typeface="Arial MT"/>
                <a:cs typeface="Arial MT"/>
              </a:rPr>
              <a:t> </a:t>
            </a:r>
            <a:r>
              <a:rPr dirty="0" sz="2050" spc="-70">
                <a:latin typeface="Arial MT"/>
                <a:cs typeface="Arial MT"/>
              </a:rPr>
              <a:t>e.g., </a:t>
            </a:r>
            <a:r>
              <a:rPr dirty="0" sz="2050" spc="-215">
                <a:latin typeface="Arial MT"/>
                <a:cs typeface="Arial MT"/>
              </a:rPr>
              <a:t>Tech</a:t>
            </a:r>
            <a:r>
              <a:rPr dirty="0" sz="2050" spc="-25">
                <a:latin typeface="Arial MT"/>
                <a:cs typeface="Arial MT"/>
              </a:rPr>
              <a:t> </a:t>
            </a:r>
            <a:r>
              <a:rPr dirty="0" sz="2050" spc="-150">
                <a:latin typeface="Arial MT"/>
                <a:cs typeface="Arial MT"/>
              </a:rPr>
              <a:t>Lead,</a:t>
            </a:r>
            <a:r>
              <a:rPr dirty="0" sz="2050" spc="5">
                <a:latin typeface="Arial MT"/>
                <a:cs typeface="Arial MT"/>
              </a:rPr>
              <a:t> </a:t>
            </a:r>
            <a:r>
              <a:rPr dirty="0" sz="2050" spc="-165">
                <a:latin typeface="Arial MT"/>
                <a:cs typeface="Arial MT"/>
              </a:rPr>
              <a:t>Business</a:t>
            </a:r>
            <a:r>
              <a:rPr dirty="0" sz="2050" spc="95">
                <a:latin typeface="Arial MT"/>
                <a:cs typeface="Arial MT"/>
              </a:rPr>
              <a:t> </a:t>
            </a:r>
            <a:r>
              <a:rPr dirty="0" sz="2050" spc="-10">
                <a:latin typeface="Arial MT"/>
                <a:cs typeface="Arial MT"/>
              </a:rPr>
              <a:t>Analyst]</a:t>
            </a:r>
            <a:endParaRPr sz="2050">
              <a:latin typeface="Arial MT"/>
              <a:cs typeface="Arial MT"/>
            </a:endParaRPr>
          </a:p>
          <a:p>
            <a:pPr algn="ctr" marL="137160" marR="116839">
              <a:lnSpc>
                <a:spcPts val="2000"/>
              </a:lnSpc>
              <a:spcBef>
                <a:spcPts val="100"/>
              </a:spcBef>
            </a:pPr>
            <a:r>
              <a:rPr dirty="0" sz="1950" spc="-35">
                <a:latin typeface="Arial MT"/>
                <a:cs typeface="Arial MT"/>
              </a:rPr>
              <a:t>‘Responsibility:</a:t>
            </a:r>
            <a:r>
              <a:rPr dirty="0" sz="1950" spc="-160">
                <a:latin typeface="Arial MT"/>
                <a:cs typeface="Arial MT"/>
              </a:rPr>
              <a:t> </a:t>
            </a:r>
            <a:r>
              <a:rPr dirty="0" sz="1950" spc="-110">
                <a:latin typeface="Arial MT"/>
                <a:cs typeface="Arial MT"/>
              </a:rPr>
              <a:t>Responsible</a:t>
            </a:r>
            <a:r>
              <a:rPr dirty="0" sz="1950">
                <a:latin typeface="Arial MT"/>
                <a:cs typeface="Arial MT"/>
              </a:rPr>
              <a:t> for</a:t>
            </a:r>
            <a:r>
              <a:rPr dirty="0" sz="1950" spc="-40">
                <a:latin typeface="Arial MT"/>
                <a:cs typeface="Arial MT"/>
              </a:rPr>
              <a:t> </a:t>
            </a:r>
            <a:r>
              <a:rPr dirty="0" sz="1950" spc="-25">
                <a:latin typeface="Arial MT"/>
                <a:cs typeface="Arial MT"/>
              </a:rPr>
              <a:t>the</a:t>
            </a:r>
            <a:r>
              <a:rPr dirty="0" sz="1950" spc="-40">
                <a:latin typeface="Arial MT"/>
                <a:cs typeface="Arial MT"/>
              </a:rPr>
              <a:t> </a:t>
            </a:r>
            <a:r>
              <a:rPr dirty="0" sz="1950" spc="-55">
                <a:latin typeface="Arial MT"/>
                <a:cs typeface="Arial MT"/>
              </a:rPr>
              <a:t>technical</a:t>
            </a:r>
            <a:r>
              <a:rPr dirty="0" sz="1950" spc="-25">
                <a:latin typeface="Arial MT"/>
                <a:cs typeface="Arial MT"/>
              </a:rPr>
              <a:t> and </a:t>
            </a:r>
            <a:r>
              <a:rPr dirty="0" sz="1950" spc="-50">
                <a:latin typeface="Arial MT"/>
                <a:cs typeface="Arial MT"/>
              </a:rPr>
              <a:t>functional</a:t>
            </a:r>
            <a:r>
              <a:rPr dirty="0" sz="1950" spc="-85">
                <a:latin typeface="Arial MT"/>
                <a:cs typeface="Arial MT"/>
              </a:rPr>
              <a:t> </a:t>
            </a:r>
            <a:r>
              <a:rPr dirty="0" sz="1950" spc="-70">
                <a:latin typeface="Arial MT"/>
                <a:cs typeface="Arial MT"/>
              </a:rPr>
              <a:t>execution</a:t>
            </a:r>
            <a:r>
              <a:rPr dirty="0" sz="1950" spc="-30">
                <a:latin typeface="Arial MT"/>
                <a:cs typeface="Arial MT"/>
              </a:rPr>
              <a:t> </a:t>
            </a:r>
            <a:r>
              <a:rPr dirty="0" sz="1950">
                <a:latin typeface="Arial MT"/>
                <a:cs typeface="Arial MT"/>
              </a:rPr>
              <a:t>of</a:t>
            </a:r>
            <a:r>
              <a:rPr dirty="0" sz="1950" spc="-30">
                <a:latin typeface="Arial MT"/>
                <a:cs typeface="Arial MT"/>
              </a:rPr>
              <a:t> </a:t>
            </a:r>
            <a:r>
              <a:rPr dirty="0" sz="1950" spc="-25">
                <a:latin typeface="Arial MT"/>
                <a:cs typeface="Arial MT"/>
              </a:rPr>
              <a:t>the</a:t>
            </a:r>
            <a:r>
              <a:rPr dirty="0" sz="1950" spc="-114">
                <a:latin typeface="Arial MT"/>
                <a:cs typeface="Arial MT"/>
              </a:rPr>
              <a:t> </a:t>
            </a:r>
            <a:r>
              <a:rPr dirty="0" sz="1950" spc="-10">
                <a:latin typeface="Arial MT"/>
                <a:cs typeface="Arial MT"/>
              </a:rPr>
              <a:t>project.*</a:t>
            </a:r>
            <a:endParaRPr sz="19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2117337" y="8332964"/>
            <a:ext cx="4764405" cy="104140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algn="ctr" marL="635">
              <a:lnSpc>
                <a:spcPts val="1970"/>
              </a:lnSpc>
              <a:spcBef>
                <a:spcPts val="135"/>
              </a:spcBef>
            </a:pPr>
            <a:r>
              <a:rPr dirty="0" sz="1700" spc="-10">
                <a:latin typeface="Arial MT"/>
                <a:cs typeface="Arial MT"/>
              </a:rPr>
              <a:t>Key</a:t>
            </a:r>
            <a:r>
              <a:rPr dirty="0" sz="1700" spc="-40">
                <a:latin typeface="Arial MT"/>
                <a:cs typeface="Arial MT"/>
              </a:rPr>
              <a:t> </a:t>
            </a:r>
            <a:r>
              <a:rPr dirty="0" sz="1700">
                <a:latin typeface="Arial MT"/>
                <a:cs typeface="Arial MT"/>
              </a:rPr>
              <a:t>Business</a:t>
            </a:r>
            <a:r>
              <a:rPr dirty="0" sz="1700" spc="-25">
                <a:latin typeface="Arial MT"/>
                <a:cs typeface="Arial MT"/>
              </a:rPr>
              <a:t> </a:t>
            </a:r>
            <a:r>
              <a:rPr dirty="0" sz="1700" spc="-10">
                <a:latin typeface="Arial MT"/>
                <a:cs typeface="Arial MT"/>
              </a:rPr>
              <a:t>Users:</a:t>
            </a:r>
            <a:endParaRPr sz="1700">
              <a:latin typeface="Arial MT"/>
              <a:cs typeface="Arial MT"/>
            </a:endParaRPr>
          </a:p>
          <a:p>
            <a:pPr algn="ctr" marL="5715">
              <a:lnSpc>
                <a:spcPts val="2035"/>
              </a:lnSpc>
            </a:pPr>
            <a:r>
              <a:rPr dirty="0" sz="1800" spc="-10">
                <a:latin typeface="Arial MT"/>
                <a:cs typeface="Arial MT"/>
              </a:rPr>
              <a:t>[Names/Departments]</a:t>
            </a:r>
            <a:endParaRPr sz="1800">
              <a:latin typeface="Arial MT"/>
              <a:cs typeface="Arial MT"/>
            </a:endParaRPr>
          </a:p>
          <a:p>
            <a:pPr algn="ctr">
              <a:lnSpc>
                <a:spcPts val="1860"/>
              </a:lnSpc>
            </a:pPr>
            <a:r>
              <a:rPr dirty="0" sz="1650" spc="50">
                <a:latin typeface="Arial MT"/>
                <a:cs typeface="Arial MT"/>
              </a:rPr>
              <a:t>’Responsibility:</a:t>
            </a:r>
            <a:r>
              <a:rPr dirty="0" sz="1650" spc="-85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Provide</a:t>
            </a:r>
            <a:r>
              <a:rPr dirty="0" sz="1650" spc="150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critical</a:t>
            </a:r>
            <a:r>
              <a:rPr dirty="0" sz="1650" spc="135">
                <a:latin typeface="Arial MT"/>
                <a:cs typeface="Arial MT"/>
              </a:rPr>
              <a:t> </a:t>
            </a:r>
            <a:r>
              <a:rPr dirty="0" sz="1650">
                <a:solidFill>
                  <a:srgbClr val="151515"/>
                </a:solidFill>
                <a:latin typeface="Arial MT"/>
                <a:cs typeface="Arial MT"/>
              </a:rPr>
              <a:t>in</a:t>
            </a:r>
            <a:r>
              <a:rPr dirty="0" sz="1650">
                <a:latin typeface="Arial MT"/>
                <a:cs typeface="Arial MT"/>
              </a:rPr>
              <a:t>put,</a:t>
            </a:r>
            <a:r>
              <a:rPr dirty="0" sz="1650" spc="175">
                <a:latin typeface="Arial MT"/>
                <a:cs typeface="Arial MT"/>
              </a:rPr>
              <a:t> </a:t>
            </a:r>
            <a:r>
              <a:rPr dirty="0" sz="1650">
                <a:latin typeface="Arial MT"/>
                <a:cs typeface="Arial MT"/>
              </a:rPr>
              <a:t>validate</a:t>
            </a:r>
            <a:r>
              <a:rPr dirty="0" sz="1650" spc="190">
                <a:latin typeface="Arial MT"/>
                <a:cs typeface="Arial MT"/>
              </a:rPr>
              <a:t> </a:t>
            </a:r>
            <a:r>
              <a:rPr dirty="0" sz="1650" spc="-25">
                <a:latin typeface="Arial MT"/>
                <a:cs typeface="Arial MT"/>
              </a:rPr>
              <a:t>the</a:t>
            </a:r>
            <a:endParaRPr sz="1650">
              <a:latin typeface="Arial MT"/>
              <a:cs typeface="Arial MT"/>
            </a:endParaRPr>
          </a:p>
          <a:p>
            <a:pPr algn="ctr">
              <a:lnSpc>
                <a:spcPts val="2095"/>
              </a:lnSpc>
            </a:pPr>
            <a:r>
              <a:rPr dirty="0" sz="1800" spc="-40">
                <a:latin typeface="Arial MT"/>
                <a:cs typeface="Arial MT"/>
              </a:rPr>
              <a:t>solution,</a:t>
            </a:r>
            <a:r>
              <a:rPr dirty="0" sz="1800" spc="-15">
                <a:latin typeface="Arial MT"/>
                <a:cs typeface="Arial MT"/>
              </a:rPr>
              <a:t> </a:t>
            </a:r>
            <a:r>
              <a:rPr dirty="0" sz="1800" spc="-110">
                <a:latin typeface="Arial MT"/>
                <a:cs typeface="Arial MT"/>
              </a:rPr>
              <a:t>and</a:t>
            </a:r>
            <a:r>
              <a:rPr dirty="0" sz="1800" spc="-20">
                <a:latin typeface="Arial MT"/>
                <a:cs typeface="Arial MT"/>
              </a:rPr>
              <a:t> </a:t>
            </a:r>
            <a:r>
              <a:rPr dirty="0" sz="1800" spc="-50">
                <a:latin typeface="Arial MT"/>
                <a:cs typeface="Arial MT"/>
              </a:rPr>
              <a:t>champion</a:t>
            </a:r>
            <a:r>
              <a:rPr dirty="0" sz="1800" spc="-30">
                <a:latin typeface="Arial MT"/>
                <a:cs typeface="Arial MT"/>
              </a:rPr>
              <a:t> </a:t>
            </a:r>
            <a:r>
              <a:rPr dirty="0" sz="1800" spc="-10">
                <a:latin typeface="Arial MT"/>
                <a:cs typeface="Arial MT"/>
              </a:rPr>
              <a:t>adoption.*</a:t>
            </a:r>
            <a:endParaRPr sz="1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2026-01-01T19:06:03Z</dcterms:created>
  <dcterms:modified xsi:type="dcterms:W3CDTF">2026-01-01T19:06:03Z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2026-01-01T00:00:00Z</vt:filetime>
  </property>
  <property fmtid="{D5CDD505-2E9C-101B-9397-08002B2CF9AE}" pid="3" name="LastSaved">
    <vt:filetime>2026-01-01T00:00:00Z</vt:filetime>
  </property>
</Properties>
</file>